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2.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3.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9" r:id="rId4"/>
    <p:sldMasterId id="2147483701" r:id="rId5"/>
    <p:sldMasterId id="2147483725" r:id="rId6"/>
    <p:sldMasterId id="2147483870" r:id="rId7"/>
  </p:sldMasterIdLst>
  <p:notesMasterIdLst>
    <p:notesMasterId r:id="rId94"/>
  </p:notesMasterIdLst>
  <p:sldIdLst>
    <p:sldId id="2539" r:id="rId8"/>
    <p:sldId id="2540" r:id="rId9"/>
    <p:sldId id="2214" r:id="rId10"/>
    <p:sldId id="376" r:id="rId11"/>
    <p:sldId id="2049" r:id="rId12"/>
    <p:sldId id="2517" r:id="rId13"/>
    <p:sldId id="766" r:id="rId14"/>
    <p:sldId id="2056" r:id="rId15"/>
    <p:sldId id="2058" r:id="rId16"/>
    <p:sldId id="2057" r:id="rId17"/>
    <p:sldId id="2059" r:id="rId18"/>
    <p:sldId id="2062" r:id="rId19"/>
    <p:sldId id="2063" r:id="rId20"/>
    <p:sldId id="2061" r:id="rId21"/>
    <p:sldId id="2064" r:id="rId22"/>
    <p:sldId id="2093" r:id="rId23"/>
    <p:sldId id="2050" r:id="rId24"/>
    <p:sldId id="2518" r:id="rId25"/>
    <p:sldId id="2519" r:id="rId26"/>
    <p:sldId id="2055" r:id="rId27"/>
    <p:sldId id="2076" r:id="rId28"/>
    <p:sldId id="2077" r:id="rId29"/>
    <p:sldId id="2085" r:id="rId30"/>
    <p:sldId id="2078" r:id="rId31"/>
    <p:sldId id="2092" r:id="rId32"/>
    <p:sldId id="2101" r:id="rId33"/>
    <p:sldId id="2102" r:id="rId34"/>
    <p:sldId id="2103" r:id="rId35"/>
    <p:sldId id="2051" r:id="rId36"/>
    <p:sldId id="2520" r:id="rId37"/>
    <p:sldId id="2521" r:id="rId38"/>
    <p:sldId id="2522" r:id="rId39"/>
    <p:sldId id="2523" r:id="rId40"/>
    <p:sldId id="2086" r:id="rId41"/>
    <p:sldId id="659" r:id="rId42"/>
    <p:sldId id="503" r:id="rId43"/>
    <p:sldId id="2068" r:id="rId44"/>
    <p:sldId id="2281" r:id="rId45"/>
    <p:sldId id="2230" r:id="rId46"/>
    <p:sldId id="2366" r:id="rId47"/>
    <p:sldId id="2232" r:id="rId48"/>
    <p:sldId id="2228" r:id="rId49"/>
    <p:sldId id="2231" r:id="rId50"/>
    <p:sldId id="2365" r:id="rId51"/>
    <p:sldId id="2265" r:id="rId52"/>
    <p:sldId id="2266" r:id="rId53"/>
    <p:sldId id="2268" r:id="rId54"/>
    <p:sldId id="2367" r:id="rId55"/>
    <p:sldId id="2368" r:id="rId56"/>
    <p:sldId id="2376" r:id="rId57"/>
    <p:sldId id="2377" r:id="rId58"/>
    <p:sldId id="2095" r:id="rId59"/>
    <p:sldId id="665" r:id="rId60"/>
    <p:sldId id="2374" r:id="rId61"/>
    <p:sldId id="2276" r:id="rId62"/>
    <p:sldId id="611" r:id="rId63"/>
    <p:sldId id="2052" r:id="rId64"/>
    <p:sldId id="2524" r:id="rId65"/>
    <p:sldId id="497" r:id="rId66"/>
    <p:sldId id="663" r:id="rId67"/>
    <p:sldId id="771" r:id="rId68"/>
    <p:sldId id="2369" r:id="rId69"/>
    <p:sldId id="2370" r:id="rId70"/>
    <p:sldId id="2053" r:id="rId71"/>
    <p:sldId id="2525" r:id="rId72"/>
    <p:sldId id="556" r:id="rId73"/>
    <p:sldId id="2371" r:id="rId74"/>
    <p:sldId id="2054" r:id="rId75"/>
    <p:sldId id="2526" r:id="rId76"/>
    <p:sldId id="616" r:id="rId77"/>
    <p:sldId id="2090" r:id="rId78"/>
    <p:sldId id="2089" r:id="rId79"/>
    <p:sldId id="2372" r:id="rId80"/>
    <p:sldId id="2373" r:id="rId81"/>
    <p:sldId id="256" r:id="rId82"/>
    <p:sldId id="294" r:id="rId83"/>
    <p:sldId id="295" r:id="rId84"/>
    <p:sldId id="296" r:id="rId85"/>
    <p:sldId id="298" r:id="rId86"/>
    <p:sldId id="301" r:id="rId87"/>
    <p:sldId id="303" r:id="rId88"/>
    <p:sldId id="306" r:id="rId89"/>
    <p:sldId id="309" r:id="rId90"/>
    <p:sldId id="312" r:id="rId91"/>
    <p:sldId id="314" r:id="rId92"/>
    <p:sldId id="316" r:id="rId93"/>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DAEDF24-3524-9EA7-52C8-8063226616B9}" name="Elisabeth Wiels" initials="EW" userId="S::ElisabethWiels@probis.be::838840f9-f1bf-4a00-93e0-c52198d09b76" providerId="AD"/>
  <p188:author id="{3A643A8D-D0E0-3836-A816-36730FC6A85C}" name="Eva Decoster" initials="ED" userId="S::EvaDecoster@probis.be::255260d1-00e9-4603-929e-98e981e061b8" providerId="AD"/>
  <p188:author id="{0B607FE8-7D26-38C9-E833-9982EC8798CC}" name="Stéphanie Rosseel" initials="SR" userId="S::StephanieRosseel@probis.be::ee0e6131-c3e3-46af-8a63-efae66baaf3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Jelle Vermeulen" initials="JV" lastIdx="29" clrIdx="7">
    <p:extLst>
      <p:ext uri="{19B8F6BF-5375-455C-9EA6-DF929625EA0E}">
        <p15:presenceInfo xmlns:p15="http://schemas.microsoft.com/office/powerpoint/2012/main" userId="S::JelleVermeulen@probis.be::676ac412-dab9-4b58-aa74-880c9cabfe2d" providerId="AD"/>
      </p:ext>
    </p:extLst>
  </p:cmAuthor>
  <p:cmAuthor id="1" name="Veerle Bogaert" initials="VB" lastIdx="147" clrIdx="2">
    <p:extLst>
      <p:ext uri="{19B8F6BF-5375-455C-9EA6-DF929625EA0E}">
        <p15:presenceInfo xmlns:p15="http://schemas.microsoft.com/office/powerpoint/2012/main" userId="S-1-5-21-3747887813-3857693490-4097351273-1409" providerId="AD"/>
      </p:ext>
    </p:extLst>
  </p:cmAuthor>
  <p:cmAuthor id="8" name="Elizaveta Gjurova" initials="EG" lastIdx="9" clrIdx="8">
    <p:extLst>
      <p:ext uri="{19B8F6BF-5375-455C-9EA6-DF929625EA0E}">
        <p15:presenceInfo xmlns:p15="http://schemas.microsoft.com/office/powerpoint/2012/main" userId="S::ElizavetaGjurova@probis.be::1dc7e520-a907-4caa-ba12-9e43150a3a4b" providerId="AD"/>
      </p:ext>
    </p:extLst>
  </p:cmAuthor>
  <p:cmAuthor id="2" name="Chris De Bock" initials="CDB" lastIdx="1" clrIdx="1">
    <p:extLst>
      <p:ext uri="{19B8F6BF-5375-455C-9EA6-DF929625EA0E}">
        <p15:presenceInfo xmlns:p15="http://schemas.microsoft.com/office/powerpoint/2012/main" userId="Chris De Bock" providerId="None"/>
      </p:ext>
    </p:extLst>
  </p:cmAuthor>
  <p:cmAuthor id="9" name="Stéphanie Rosseel" initials="SR" lastIdx="2" clrIdx="9">
    <p:extLst>
      <p:ext uri="{19B8F6BF-5375-455C-9EA6-DF929625EA0E}">
        <p15:presenceInfo xmlns:p15="http://schemas.microsoft.com/office/powerpoint/2012/main" userId="S::StephanieRosseel@probis.be::ee0e6131-c3e3-46af-8a63-efae66baaf3e" providerId="AD"/>
      </p:ext>
    </p:extLst>
  </p:cmAuthor>
  <p:cmAuthor id="3" name="Wim Dewever" initials="WD" lastIdx="140" clrIdx="3">
    <p:extLst>
      <p:ext uri="{19B8F6BF-5375-455C-9EA6-DF929625EA0E}">
        <p15:presenceInfo xmlns:p15="http://schemas.microsoft.com/office/powerpoint/2012/main" userId="S-1-5-21-3747887813-3857693490-4097351273-1553" providerId="AD"/>
      </p:ext>
    </p:extLst>
  </p:cmAuthor>
  <p:cmAuthor id="4" name="Veerle Bogaert" initials="VB [2]" lastIdx="29" clrIdx="4">
    <p:extLst>
      <p:ext uri="{19B8F6BF-5375-455C-9EA6-DF929625EA0E}">
        <p15:presenceInfo xmlns:p15="http://schemas.microsoft.com/office/powerpoint/2012/main" userId="Veerle Bogaert" providerId="None"/>
      </p:ext>
    </p:extLst>
  </p:cmAuthor>
  <p:cmAuthor id="5" name="Eva Decoster" initials="ED" lastIdx="16" clrIdx="5">
    <p:extLst>
      <p:ext uri="{19B8F6BF-5375-455C-9EA6-DF929625EA0E}">
        <p15:presenceInfo xmlns:p15="http://schemas.microsoft.com/office/powerpoint/2012/main" userId="S-1-5-21-3747887813-3857693490-4097351273-1539" providerId="AD"/>
      </p:ext>
    </p:extLst>
  </p:cmAuthor>
  <p:cmAuthor id="6" name="Veerle Bogaert" initials="VB [3]" lastIdx="35" clrIdx="6">
    <p:extLst>
      <p:ext uri="{19B8F6BF-5375-455C-9EA6-DF929625EA0E}">
        <p15:presenceInfo xmlns:p15="http://schemas.microsoft.com/office/powerpoint/2012/main" userId="S::VeerleBogaert@probis.be::b48b6510-8999-4aeb-b751-736779a9c56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6669"/>
    <a:srgbClr val="3BB9BE"/>
    <a:srgbClr val="828282"/>
    <a:srgbClr val="D5BC7D"/>
    <a:srgbClr val="F1E9D4"/>
    <a:srgbClr val="B5B5B5"/>
    <a:srgbClr val="626262"/>
    <a:srgbClr val="E0E0E0"/>
    <a:srgbClr val="E066AD"/>
    <a:srgbClr val="D4BC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91" autoAdjust="0"/>
    <p:restoredTop sz="82567" autoAdjust="0"/>
  </p:normalViewPr>
  <p:slideViewPr>
    <p:cSldViewPr snapToGrid="0">
      <p:cViewPr varScale="1">
        <p:scale>
          <a:sx n="91" d="100"/>
          <a:sy n="91" d="100"/>
        </p:scale>
        <p:origin x="148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2.xml"/><Relationship Id="rId90" Type="http://schemas.openxmlformats.org/officeDocument/2006/relationships/slide" Target="slides/slide83.xml"/><Relationship Id="rId95" Type="http://schemas.openxmlformats.org/officeDocument/2006/relationships/commentAuthors" Target="commentAuthors.xml"/><Relationship Id="rId22" Type="http://schemas.openxmlformats.org/officeDocument/2006/relationships/slide" Target="slides/slide15.xml"/><Relationship Id="rId27" Type="http://schemas.openxmlformats.org/officeDocument/2006/relationships/slide" Target="slides/slide20.xml"/><Relationship Id="rId43" Type="http://schemas.openxmlformats.org/officeDocument/2006/relationships/slide" Target="slides/slide36.xml"/><Relationship Id="rId48" Type="http://schemas.openxmlformats.org/officeDocument/2006/relationships/slide" Target="slides/slide41.xml"/><Relationship Id="rId64" Type="http://schemas.openxmlformats.org/officeDocument/2006/relationships/slide" Target="slides/slide57.xml"/><Relationship Id="rId69" Type="http://schemas.openxmlformats.org/officeDocument/2006/relationships/slide" Target="slides/slide62.xml"/><Relationship Id="rId80" Type="http://schemas.openxmlformats.org/officeDocument/2006/relationships/slide" Target="slides/slide73.xml"/><Relationship Id="rId85" Type="http://schemas.openxmlformats.org/officeDocument/2006/relationships/slide" Target="slides/slide78.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slide" Target="slides/slide81.xml"/><Relationship Id="rId91" Type="http://schemas.openxmlformats.org/officeDocument/2006/relationships/slide" Target="slides/slide84.xml"/><Relationship Id="rId9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notesMaster" Target="notesMasters/notesMaster1.xml"/><Relationship Id="rId9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viewProps" Target="viewProps.xml"/><Relationship Id="rId7" Type="http://schemas.openxmlformats.org/officeDocument/2006/relationships/slideMaster" Target="slideMasters/slideMaster4.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 Id="rId14" Type="http://schemas.openxmlformats.org/officeDocument/2006/relationships/slide" Target="slides/slide7.xml"/><Relationship Id="rId30" Type="http://schemas.openxmlformats.org/officeDocument/2006/relationships/slide" Target="slides/slide23.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 Id="rId100" Type="http://schemas.microsoft.com/office/2018/10/relationships/authors" Target="author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93" Type="http://schemas.openxmlformats.org/officeDocument/2006/relationships/slide" Target="slides/slide86.xml"/><Relationship Id="rId9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E2EB98-0875-4B89-BAC1-01D869D44F9E}" type="datetimeFigureOut">
              <a:rPr lang="nl-BE" smtClean="0"/>
              <a:t>2/12/2025</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95563A-BA85-41B7-BA9F-5439C4385061}" type="slidenum">
              <a:rPr lang="nl-BE" smtClean="0"/>
              <a:t>‹nr.›</a:t>
            </a:fld>
            <a:endParaRPr lang="nl-BE"/>
          </a:p>
        </p:txBody>
      </p:sp>
    </p:spTree>
    <p:extLst>
      <p:ext uri="{BB962C8B-B14F-4D97-AF65-F5344CB8AC3E}">
        <p14:creationId xmlns:p14="http://schemas.microsoft.com/office/powerpoint/2010/main" val="1738623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6</a:t>
            </a:fld>
            <a:endParaRPr lang="nl-BE"/>
          </a:p>
        </p:txBody>
      </p:sp>
    </p:spTree>
    <p:extLst>
      <p:ext uri="{BB962C8B-B14F-4D97-AF65-F5344CB8AC3E}">
        <p14:creationId xmlns:p14="http://schemas.microsoft.com/office/powerpoint/2010/main" val="4153109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00068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8</a:t>
            </a:fld>
            <a:endParaRPr lang="nl-BE"/>
          </a:p>
        </p:txBody>
      </p:sp>
    </p:spTree>
    <p:extLst>
      <p:ext uri="{BB962C8B-B14F-4D97-AF65-F5344CB8AC3E}">
        <p14:creationId xmlns:p14="http://schemas.microsoft.com/office/powerpoint/2010/main" val="321085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9</a:t>
            </a:fld>
            <a:endParaRPr lang="nl-BE"/>
          </a:p>
        </p:txBody>
      </p:sp>
    </p:spTree>
    <p:extLst>
      <p:ext uri="{BB962C8B-B14F-4D97-AF65-F5344CB8AC3E}">
        <p14:creationId xmlns:p14="http://schemas.microsoft.com/office/powerpoint/2010/main" val="1645117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a:p>
            <a:endParaRPr lang="nl-BE" dirty="0"/>
          </a:p>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10</a:t>
            </a:fld>
            <a:endParaRPr lang="nl-BE"/>
          </a:p>
        </p:txBody>
      </p:sp>
    </p:spTree>
    <p:extLst>
      <p:ext uri="{BB962C8B-B14F-4D97-AF65-F5344CB8AC3E}">
        <p14:creationId xmlns:p14="http://schemas.microsoft.com/office/powerpoint/2010/main" val="4055895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11</a:t>
            </a:fld>
            <a:endParaRPr lang="nl-BE"/>
          </a:p>
        </p:txBody>
      </p:sp>
    </p:spTree>
    <p:extLst>
      <p:ext uri="{BB962C8B-B14F-4D97-AF65-F5344CB8AC3E}">
        <p14:creationId xmlns:p14="http://schemas.microsoft.com/office/powerpoint/2010/main" val="3529852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12</a:t>
            </a:fld>
            <a:endParaRPr lang="nl-BE"/>
          </a:p>
        </p:txBody>
      </p:sp>
    </p:spTree>
    <p:extLst>
      <p:ext uri="{BB962C8B-B14F-4D97-AF65-F5344CB8AC3E}">
        <p14:creationId xmlns:p14="http://schemas.microsoft.com/office/powerpoint/2010/main" val="1972686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13</a:t>
            </a:fld>
            <a:endParaRPr lang="nl-BE"/>
          </a:p>
        </p:txBody>
      </p:sp>
    </p:spTree>
    <p:extLst>
      <p:ext uri="{BB962C8B-B14F-4D97-AF65-F5344CB8AC3E}">
        <p14:creationId xmlns:p14="http://schemas.microsoft.com/office/powerpoint/2010/main" val="3302923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14</a:t>
            </a:fld>
            <a:endParaRPr lang="nl-BE"/>
          </a:p>
        </p:txBody>
      </p:sp>
    </p:spTree>
    <p:extLst>
      <p:ext uri="{BB962C8B-B14F-4D97-AF65-F5344CB8AC3E}">
        <p14:creationId xmlns:p14="http://schemas.microsoft.com/office/powerpoint/2010/main" val="690109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15</a:t>
            </a:fld>
            <a:endParaRPr lang="nl-BE"/>
          </a:p>
        </p:txBody>
      </p:sp>
    </p:spTree>
    <p:extLst>
      <p:ext uri="{BB962C8B-B14F-4D97-AF65-F5344CB8AC3E}">
        <p14:creationId xmlns:p14="http://schemas.microsoft.com/office/powerpoint/2010/main" val="138405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18</a:t>
            </a:fld>
            <a:endParaRPr lang="nl-BE"/>
          </a:p>
        </p:txBody>
      </p:sp>
    </p:spTree>
    <p:extLst>
      <p:ext uri="{BB962C8B-B14F-4D97-AF65-F5344CB8AC3E}">
        <p14:creationId xmlns:p14="http://schemas.microsoft.com/office/powerpoint/2010/main" val="14227015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just"/>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19</a:t>
            </a:fld>
            <a:endParaRPr lang="nl-BE"/>
          </a:p>
        </p:txBody>
      </p:sp>
    </p:spTree>
    <p:extLst>
      <p:ext uri="{BB962C8B-B14F-4D97-AF65-F5344CB8AC3E}">
        <p14:creationId xmlns:p14="http://schemas.microsoft.com/office/powerpoint/2010/main" val="3342277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2323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75220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43025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23</a:t>
            </a:fld>
            <a:endParaRPr lang="nl-BE"/>
          </a:p>
        </p:txBody>
      </p:sp>
    </p:spTree>
    <p:extLst>
      <p:ext uri="{BB962C8B-B14F-4D97-AF65-F5344CB8AC3E}">
        <p14:creationId xmlns:p14="http://schemas.microsoft.com/office/powerpoint/2010/main" val="39211726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4740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25</a:t>
            </a:fld>
            <a:endParaRPr lang="nl-BE"/>
          </a:p>
        </p:txBody>
      </p:sp>
    </p:spTree>
    <p:extLst>
      <p:ext uri="{BB962C8B-B14F-4D97-AF65-F5344CB8AC3E}">
        <p14:creationId xmlns:p14="http://schemas.microsoft.com/office/powerpoint/2010/main" val="1824062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26</a:t>
            </a:fld>
            <a:endParaRPr lang="nl-BE"/>
          </a:p>
        </p:txBody>
      </p:sp>
    </p:spTree>
    <p:extLst>
      <p:ext uri="{BB962C8B-B14F-4D97-AF65-F5344CB8AC3E}">
        <p14:creationId xmlns:p14="http://schemas.microsoft.com/office/powerpoint/2010/main" val="31341284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27</a:t>
            </a:fld>
            <a:endParaRPr lang="nl-BE"/>
          </a:p>
        </p:txBody>
      </p:sp>
    </p:spTree>
    <p:extLst>
      <p:ext uri="{BB962C8B-B14F-4D97-AF65-F5344CB8AC3E}">
        <p14:creationId xmlns:p14="http://schemas.microsoft.com/office/powerpoint/2010/main" val="14853260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28</a:t>
            </a:fld>
            <a:endParaRPr lang="nl-BE"/>
          </a:p>
        </p:txBody>
      </p:sp>
    </p:spTree>
    <p:extLst>
      <p:ext uri="{BB962C8B-B14F-4D97-AF65-F5344CB8AC3E}">
        <p14:creationId xmlns:p14="http://schemas.microsoft.com/office/powerpoint/2010/main" val="14784657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30</a:t>
            </a:fld>
            <a:endParaRPr lang="nl-BE"/>
          </a:p>
        </p:txBody>
      </p:sp>
    </p:spTree>
    <p:extLst>
      <p:ext uri="{BB962C8B-B14F-4D97-AF65-F5344CB8AC3E}">
        <p14:creationId xmlns:p14="http://schemas.microsoft.com/office/powerpoint/2010/main" val="23883175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31</a:t>
            </a:fld>
            <a:endParaRPr lang="nl-BE"/>
          </a:p>
        </p:txBody>
      </p:sp>
    </p:spTree>
    <p:extLst>
      <p:ext uri="{BB962C8B-B14F-4D97-AF65-F5344CB8AC3E}">
        <p14:creationId xmlns:p14="http://schemas.microsoft.com/office/powerpoint/2010/main" val="25583221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32</a:t>
            </a:fld>
            <a:endParaRPr lang="nl-BE"/>
          </a:p>
        </p:txBody>
      </p:sp>
    </p:spTree>
    <p:extLst>
      <p:ext uri="{BB962C8B-B14F-4D97-AF65-F5344CB8AC3E}">
        <p14:creationId xmlns:p14="http://schemas.microsoft.com/office/powerpoint/2010/main" val="35399955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34</a:t>
            </a:fld>
            <a:endParaRPr lang="nl-BE"/>
          </a:p>
        </p:txBody>
      </p:sp>
    </p:spTree>
    <p:extLst>
      <p:ext uri="{BB962C8B-B14F-4D97-AF65-F5344CB8AC3E}">
        <p14:creationId xmlns:p14="http://schemas.microsoft.com/office/powerpoint/2010/main" val="6288455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1CD48-D496-6E5C-A077-09AD9F112E3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1932CE4-6A79-4CF4-76FC-CF0EB849688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BE1C89E-00FB-B7E5-1A14-8E38925F4FDC}"/>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16C5BF4B-23C6-B3DB-8DC1-4B263D899C12}"/>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6995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19595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90394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4895563A-BA85-41B7-BA9F-5439C4385061}" type="slidenum">
              <a:rPr lang="nl-BE" smtClean="0"/>
              <a:t>45</a:t>
            </a:fld>
            <a:endParaRPr lang="nl-BE"/>
          </a:p>
        </p:txBody>
      </p:sp>
    </p:spTree>
    <p:extLst>
      <p:ext uri="{BB962C8B-B14F-4D97-AF65-F5344CB8AC3E}">
        <p14:creationId xmlns:p14="http://schemas.microsoft.com/office/powerpoint/2010/main" val="28589076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4895563A-BA85-41B7-BA9F-5439C4385061}" type="slidenum">
              <a:rPr lang="nl-BE" smtClean="0"/>
              <a:t>46</a:t>
            </a:fld>
            <a:endParaRPr lang="nl-BE"/>
          </a:p>
        </p:txBody>
      </p:sp>
    </p:spTree>
    <p:extLst>
      <p:ext uri="{BB962C8B-B14F-4D97-AF65-F5344CB8AC3E}">
        <p14:creationId xmlns:p14="http://schemas.microsoft.com/office/powerpoint/2010/main" val="30010912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20123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A2877-37F2-37CC-7CB3-C4DD3884074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2AA840F-BB00-B024-F7C8-D5BAF0F3AF2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7302937-3EA1-3968-3B66-51E765A420C2}"/>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9C928A3C-3960-CCB8-23DA-616517CAAD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7371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4895563A-BA85-41B7-BA9F-5439C4385061}" type="slidenum">
              <a:rPr lang="nl-BE" smtClean="0"/>
              <a:t>49</a:t>
            </a:fld>
            <a:endParaRPr lang="nl-BE"/>
          </a:p>
        </p:txBody>
      </p:sp>
    </p:spTree>
    <p:extLst>
      <p:ext uri="{BB962C8B-B14F-4D97-AF65-F5344CB8AC3E}">
        <p14:creationId xmlns:p14="http://schemas.microsoft.com/office/powerpoint/2010/main" val="636228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5656E-DB4A-5623-A3D5-AEB5490E2C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D39198-4D04-92DF-9AFE-5BBF6A687A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E372C9-E8E4-5FB5-9CAA-7194967F993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BE" dirty="0"/>
          </a:p>
        </p:txBody>
      </p:sp>
      <p:sp>
        <p:nvSpPr>
          <p:cNvPr id="4" name="Slide Number Placeholder 3">
            <a:extLst>
              <a:ext uri="{FF2B5EF4-FFF2-40B4-BE49-F238E27FC236}">
                <a16:creationId xmlns:a16="http://schemas.microsoft.com/office/drawing/2014/main" id="{167A2837-8D43-4114-4533-40E9B5AFCE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37615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6B2E4-106F-BE33-8F1B-F4FE8489B8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3A77C9-6002-DFCF-EB42-EC16BFA84E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73F8E1-8B51-3C79-7F75-A5AEBD30B5E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BE" dirty="0"/>
          </a:p>
        </p:txBody>
      </p:sp>
      <p:sp>
        <p:nvSpPr>
          <p:cNvPr id="4" name="Slide Number Placeholder 3">
            <a:extLst>
              <a:ext uri="{FF2B5EF4-FFF2-40B4-BE49-F238E27FC236}">
                <a16:creationId xmlns:a16="http://schemas.microsoft.com/office/drawing/2014/main" id="{B5E48461-5055-577A-B5ED-98087F26A1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3309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53</a:t>
            </a:fld>
            <a:endParaRPr lang="nl-BE"/>
          </a:p>
        </p:txBody>
      </p:sp>
    </p:spTree>
    <p:extLst>
      <p:ext uri="{BB962C8B-B14F-4D97-AF65-F5344CB8AC3E}">
        <p14:creationId xmlns:p14="http://schemas.microsoft.com/office/powerpoint/2010/main" val="7148148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95563A-BA85-41B7-BA9F-5439C4385061}"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77531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58</a:t>
            </a:fld>
            <a:endParaRPr lang="nl-BE"/>
          </a:p>
        </p:txBody>
      </p:sp>
    </p:spTree>
    <p:extLst>
      <p:ext uri="{BB962C8B-B14F-4D97-AF65-F5344CB8AC3E}">
        <p14:creationId xmlns:p14="http://schemas.microsoft.com/office/powerpoint/2010/main" val="30792072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4895563A-BA85-41B7-BA9F-5439C4385061}" type="slidenum">
              <a:rPr lang="nl-BE" smtClean="0"/>
              <a:t>60</a:t>
            </a:fld>
            <a:endParaRPr lang="nl-BE"/>
          </a:p>
        </p:txBody>
      </p:sp>
    </p:spTree>
    <p:extLst>
      <p:ext uri="{BB962C8B-B14F-4D97-AF65-F5344CB8AC3E}">
        <p14:creationId xmlns:p14="http://schemas.microsoft.com/office/powerpoint/2010/main" val="34390394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4895563A-BA85-41B7-BA9F-5439C4385061}" type="slidenum">
              <a:rPr lang="nl-BE" smtClean="0"/>
              <a:t>61</a:t>
            </a:fld>
            <a:endParaRPr lang="nl-BE"/>
          </a:p>
        </p:txBody>
      </p:sp>
    </p:spTree>
    <p:extLst>
      <p:ext uri="{BB962C8B-B14F-4D97-AF65-F5344CB8AC3E}">
        <p14:creationId xmlns:p14="http://schemas.microsoft.com/office/powerpoint/2010/main" val="215692898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65</a:t>
            </a:fld>
            <a:endParaRPr lang="nl-BE"/>
          </a:p>
        </p:txBody>
      </p:sp>
    </p:spTree>
    <p:extLst>
      <p:ext uri="{BB962C8B-B14F-4D97-AF65-F5344CB8AC3E}">
        <p14:creationId xmlns:p14="http://schemas.microsoft.com/office/powerpoint/2010/main" val="39730404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4895563A-BA85-41B7-BA9F-5439C4385061}" type="slidenum">
              <a:rPr lang="nl-BE" smtClean="0"/>
              <a:t>66</a:t>
            </a:fld>
            <a:endParaRPr lang="nl-BE"/>
          </a:p>
        </p:txBody>
      </p:sp>
    </p:spTree>
    <p:extLst>
      <p:ext uri="{BB962C8B-B14F-4D97-AF65-F5344CB8AC3E}">
        <p14:creationId xmlns:p14="http://schemas.microsoft.com/office/powerpoint/2010/main" val="26354493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69</a:t>
            </a:fld>
            <a:endParaRPr lang="nl-BE"/>
          </a:p>
        </p:txBody>
      </p:sp>
    </p:spTree>
    <p:extLst>
      <p:ext uri="{BB962C8B-B14F-4D97-AF65-F5344CB8AC3E}">
        <p14:creationId xmlns:p14="http://schemas.microsoft.com/office/powerpoint/2010/main" val="19520048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4895563A-BA85-41B7-BA9F-5439C4385061}" type="slidenum">
              <a:rPr lang="nl-BE" smtClean="0"/>
              <a:t>70</a:t>
            </a:fld>
            <a:endParaRPr lang="nl-BE"/>
          </a:p>
        </p:txBody>
      </p:sp>
    </p:spTree>
    <p:extLst>
      <p:ext uri="{BB962C8B-B14F-4D97-AF65-F5344CB8AC3E}">
        <p14:creationId xmlns:p14="http://schemas.microsoft.com/office/powerpoint/2010/main" val="40100749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4895563A-BA85-41B7-BA9F-5439C4385061}" type="slidenum">
              <a:rPr lang="nl-BE" smtClean="0"/>
              <a:t>71</a:t>
            </a:fld>
            <a:endParaRPr lang="nl-BE"/>
          </a:p>
        </p:txBody>
      </p:sp>
    </p:spTree>
    <p:extLst>
      <p:ext uri="{BB962C8B-B14F-4D97-AF65-F5344CB8AC3E}">
        <p14:creationId xmlns:p14="http://schemas.microsoft.com/office/powerpoint/2010/main" val="16651690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79</a:t>
            </a:fld>
            <a:endParaRPr lang="nl-BE"/>
          </a:p>
        </p:txBody>
      </p:sp>
    </p:spTree>
    <p:extLst>
      <p:ext uri="{BB962C8B-B14F-4D97-AF65-F5344CB8AC3E}">
        <p14:creationId xmlns:p14="http://schemas.microsoft.com/office/powerpoint/2010/main" val="283580851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80</a:t>
            </a:fld>
            <a:endParaRPr lang="nl-BE"/>
          </a:p>
        </p:txBody>
      </p:sp>
    </p:spTree>
    <p:extLst>
      <p:ext uri="{BB962C8B-B14F-4D97-AF65-F5344CB8AC3E}">
        <p14:creationId xmlns:p14="http://schemas.microsoft.com/office/powerpoint/2010/main" val="35808821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81</a:t>
            </a:fld>
            <a:endParaRPr lang="nl-BE"/>
          </a:p>
        </p:txBody>
      </p:sp>
    </p:spTree>
    <p:extLst>
      <p:ext uri="{BB962C8B-B14F-4D97-AF65-F5344CB8AC3E}">
        <p14:creationId xmlns:p14="http://schemas.microsoft.com/office/powerpoint/2010/main" val="386233305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4895563A-BA85-41B7-BA9F-5439C4385061}" type="slidenum">
              <a:rPr lang="nl-BE" smtClean="0"/>
              <a:t>82</a:t>
            </a:fld>
            <a:endParaRPr lang="nl-BE"/>
          </a:p>
        </p:txBody>
      </p:sp>
    </p:spTree>
    <p:extLst>
      <p:ext uri="{BB962C8B-B14F-4D97-AF65-F5344CB8AC3E}">
        <p14:creationId xmlns:p14="http://schemas.microsoft.com/office/powerpoint/2010/main" val="22124999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 Id="rId4" Type="http://schemas.openxmlformats.org/officeDocument/2006/relationships/image" Target="../media/image1.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4.png"/></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6.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4.png"/></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dia zonder afbeeldin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A27AC9B5-E04D-3F3E-7966-41EF5E354375}"/>
              </a:ext>
            </a:extLst>
          </p:cNvPr>
          <p:cNvPicPr>
            <a:picLocks noChangeAspect="1"/>
          </p:cNvPicPr>
          <p:nvPr/>
        </p:nvPicPr>
        <p:blipFill>
          <a:blip r:embed="rId2">
            <a:alphaModFix amt="10000"/>
            <a:extLst>
              <a:ext uri="{96DAC541-7B7A-43D3-8B79-37D633B846F1}">
                <asvg:svgBlip xmlns:asvg="http://schemas.microsoft.com/office/drawing/2016/SVG/main" r:embed="rId3"/>
              </a:ext>
            </a:extLst>
          </a:blip>
          <a:stretch>
            <a:fillRect/>
          </a:stretch>
        </p:blipFill>
        <p:spPr>
          <a:xfrm>
            <a:off x="8174817" y="-516744"/>
            <a:ext cx="8034364" cy="8034364"/>
          </a:xfrm>
          <a:prstGeom prst="rect">
            <a:avLst/>
          </a:prstGeom>
        </p:spPr>
      </p:pic>
      <p:sp>
        <p:nvSpPr>
          <p:cNvPr id="7" name="Tijdelijke aanduiding voor tekst 10">
            <a:extLst>
              <a:ext uri="{FF2B5EF4-FFF2-40B4-BE49-F238E27FC236}">
                <a16:creationId xmlns:a16="http://schemas.microsoft.com/office/drawing/2014/main" id="{EBD3C37F-71C1-6393-DC85-BD1414D9D3F0}"/>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8" name="Tijdelijke aanduiding voor tekst 10">
            <a:extLst>
              <a:ext uri="{FF2B5EF4-FFF2-40B4-BE49-F238E27FC236}">
                <a16:creationId xmlns:a16="http://schemas.microsoft.com/office/drawing/2014/main" id="{D13CAC70-9F23-E532-4E33-1651DBE4CC6B}"/>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9" name="Tijdelijke aanduiding voor tekst 10">
            <a:extLst>
              <a:ext uri="{FF2B5EF4-FFF2-40B4-BE49-F238E27FC236}">
                <a16:creationId xmlns:a16="http://schemas.microsoft.com/office/drawing/2014/main" id="{08459731-0D34-EAE2-18F3-C2923183157F}"/>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pic>
        <p:nvPicPr>
          <p:cNvPr id="2" name="Afbeelding 1">
            <a:extLst>
              <a:ext uri="{FF2B5EF4-FFF2-40B4-BE49-F238E27FC236}">
                <a16:creationId xmlns:a16="http://schemas.microsoft.com/office/drawing/2014/main" id="{F6EA3FAC-7741-FF9A-4F51-4E99AB0C970F}"/>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pic>
        <p:nvPicPr>
          <p:cNvPr id="11" name="Graphic 9">
            <a:extLst>
              <a:ext uri="{FF2B5EF4-FFF2-40B4-BE49-F238E27FC236}">
                <a16:creationId xmlns:a16="http://schemas.microsoft.com/office/drawing/2014/main" id="{A27AC9B5-E04D-3F3E-7966-41EF5E354375}"/>
              </a:ext>
            </a:extLst>
          </p:cNvPr>
          <p:cNvPicPr>
            <a:picLocks noChangeAspect="1"/>
          </p:cNvPicPr>
          <p:nvPr userDrawn="1"/>
        </p:nvPicPr>
        <p:blipFill>
          <a:blip r:embed="rId2">
            <a:alphaModFix amt="10000"/>
            <a:extLst>
              <a:ext uri="{96DAC541-7B7A-43D3-8B79-37D633B846F1}">
                <asvg:svgBlip xmlns:asvg="http://schemas.microsoft.com/office/drawing/2016/SVG/main" r:embed="rId3"/>
              </a:ext>
            </a:extLst>
          </a:blip>
          <a:stretch>
            <a:fillRect/>
          </a:stretch>
        </p:blipFill>
        <p:spPr>
          <a:xfrm>
            <a:off x="8174817" y="-516744"/>
            <a:ext cx="8034364" cy="8034364"/>
          </a:xfrm>
          <a:prstGeom prst="rect">
            <a:avLst/>
          </a:prstGeom>
        </p:spPr>
      </p:pic>
      <p:pic>
        <p:nvPicPr>
          <p:cNvPr id="12" name="Afbeelding 11">
            <a:extLst>
              <a:ext uri="{FF2B5EF4-FFF2-40B4-BE49-F238E27FC236}">
                <a16:creationId xmlns:a16="http://schemas.microsoft.com/office/drawing/2014/main" id="{F6EA3FAC-7741-FF9A-4F51-4E99AB0C970F}"/>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409572836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eldia met afbeelding">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5A3AD1F6-8207-D8FA-87D8-9F087755307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pic>
        <p:nvPicPr>
          <p:cNvPr id="3" name="Afbeelding 2">
            <a:extLst>
              <a:ext uri="{FF2B5EF4-FFF2-40B4-BE49-F238E27FC236}">
                <a16:creationId xmlns:a16="http://schemas.microsoft.com/office/drawing/2014/main" id="{E4B6A840-33AB-332B-08B0-722DD62C4C4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5" name="Tijdelijke aanduiding voor tekst 10">
            <a:extLst>
              <a:ext uri="{FF2B5EF4-FFF2-40B4-BE49-F238E27FC236}">
                <a16:creationId xmlns:a16="http://schemas.microsoft.com/office/drawing/2014/main" id="{84775FE9-7B94-F2E7-2F54-0BC1757D96B2}"/>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6" name="Tijdelijke aanduiding voor tekst 10">
            <a:extLst>
              <a:ext uri="{FF2B5EF4-FFF2-40B4-BE49-F238E27FC236}">
                <a16:creationId xmlns:a16="http://schemas.microsoft.com/office/drawing/2014/main" id="{38368A02-5A52-EB52-C6FE-6C429C3BEF49}"/>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10" name="Tijdelijke aanduiding voor tekst 10">
            <a:extLst>
              <a:ext uri="{FF2B5EF4-FFF2-40B4-BE49-F238E27FC236}">
                <a16:creationId xmlns:a16="http://schemas.microsoft.com/office/drawing/2014/main" id="{D8027BD7-1A37-62B7-3BE1-B0FF8085B836}"/>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pic>
        <p:nvPicPr>
          <p:cNvPr id="7" name="Afbeelding 6">
            <a:extLst>
              <a:ext uri="{FF2B5EF4-FFF2-40B4-BE49-F238E27FC236}">
                <a16:creationId xmlns:a16="http://schemas.microsoft.com/office/drawing/2014/main" id="{E4B6A840-33AB-332B-08B0-722DD62C4C4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121746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Inhoudstafel 1 kolom">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31C594A3-2BB4-C128-CBA2-EC24BBDA3092}"/>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6" name="Vrije vorm 5">
            <a:extLst>
              <a:ext uri="{FF2B5EF4-FFF2-40B4-BE49-F238E27FC236}">
                <a16:creationId xmlns:a16="http://schemas.microsoft.com/office/drawing/2014/main" id="{DB61DEE1-EEA8-D094-695C-07293A3FEA86}"/>
              </a:ext>
            </a:extLst>
          </p:cNvPr>
          <p:cNvSpPr/>
          <p:nvPr/>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8" name="Tijdelijke aanduiding voor tekst 10">
            <a:extLst>
              <a:ext uri="{FF2B5EF4-FFF2-40B4-BE49-F238E27FC236}">
                <a16:creationId xmlns:a16="http://schemas.microsoft.com/office/drawing/2014/main" id="{AEB3CABF-5137-903D-1A79-347E743A1B07}"/>
              </a:ext>
            </a:extLst>
          </p:cNvPr>
          <p:cNvSpPr>
            <a:spLocks noGrp="1"/>
          </p:cNvSpPr>
          <p:nvPr>
            <p:ph type="body" sz="quarter" idx="13" hasCustomPrompt="1"/>
          </p:nvPr>
        </p:nvSpPr>
        <p:spPr>
          <a:xfrm>
            <a:off x="2743314" y="2477946"/>
            <a:ext cx="8610486" cy="2946400"/>
          </a:xfrm>
        </p:spPr>
        <p:txBody>
          <a:bodyPr>
            <a:noAutofit/>
          </a:bodyPr>
          <a:lstStyle>
            <a:lvl1pPr marL="342900" indent="-342900">
              <a:lnSpc>
                <a:spcPct val="150000"/>
              </a:lnSpc>
              <a:buFontTx/>
              <a:buBlip>
                <a:blip r:embed="rId2"/>
              </a:buBlip>
              <a:defRPr sz="1800" b="0" i="0">
                <a:solidFill>
                  <a:schemeClr val="tx1"/>
                </a:solidFill>
                <a:latin typeface="+mn-lt"/>
                <a:cs typeface="Segoe UI" panose="020B0502040204020203" pitchFamily="34" charset="0"/>
              </a:defRPr>
            </a:lvl1pPr>
            <a:lvl2pPr marL="685800" indent="-228600">
              <a:buClr>
                <a:srgbClr val="44B9BF"/>
              </a:buClr>
              <a:buFont typeface="Courier New" panose="02070309020205020404" pitchFamily="49" charset="0"/>
              <a:buChar char="o"/>
              <a:defRPr sz="1800">
                <a:solidFill>
                  <a:schemeClr val="tx1"/>
                </a:solidFill>
                <a:latin typeface="+mn-lt"/>
              </a:defRPr>
            </a:lvl2pPr>
            <a:lvl3pPr marL="1143000" indent="-228600">
              <a:buClr>
                <a:srgbClr val="286669"/>
              </a:buClr>
              <a:buFont typeface="Systeemlettertype regulier"/>
              <a:buChar char="—"/>
              <a:defRPr sz="1800">
                <a:solidFill>
                  <a:schemeClr val="tx1"/>
                </a:solidFill>
                <a:latin typeface="+mn-lt"/>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1"/>
            <a:r>
              <a:rPr lang="nl-NL"/>
              <a:t>Aanvullen</a:t>
            </a:r>
          </a:p>
          <a:p>
            <a:pPr lvl="2"/>
            <a:r>
              <a:rPr lang="nl-NL"/>
              <a:t>Aanvullen</a:t>
            </a:r>
          </a:p>
          <a:p>
            <a:pPr lvl="2"/>
            <a:r>
              <a:rPr lang="nl-NL"/>
              <a:t>Aanvullen</a:t>
            </a:r>
          </a:p>
          <a:p>
            <a:pPr lvl="0"/>
            <a:r>
              <a:rPr lang="nl-NL"/>
              <a:t>Titel 2</a:t>
            </a:r>
          </a:p>
          <a:p>
            <a:pPr lvl="1"/>
            <a:r>
              <a:rPr lang="nl-NL"/>
              <a:t>Aanvullen</a:t>
            </a:r>
          </a:p>
          <a:p>
            <a:pPr lvl="2"/>
            <a:r>
              <a:rPr lang="nl-NL"/>
              <a:t>Aanvullen</a:t>
            </a:r>
          </a:p>
          <a:p>
            <a:pPr lvl="2"/>
            <a:r>
              <a:rPr lang="nl-NL"/>
              <a:t>Aanvullen</a:t>
            </a:r>
          </a:p>
        </p:txBody>
      </p:sp>
      <p:pic>
        <p:nvPicPr>
          <p:cNvPr id="5" name="Afbeelding 4">
            <a:extLst>
              <a:ext uri="{FF2B5EF4-FFF2-40B4-BE49-F238E27FC236}">
                <a16:creationId xmlns:a16="http://schemas.microsoft.com/office/drawing/2014/main" id="{42D238B6-563A-8F9D-AA73-212EB1FC3C23}"/>
              </a:ext>
            </a:extLst>
          </p:cNvPr>
          <p:cNvPicPr>
            <a:picLocks noChangeAspect="1"/>
          </p:cNvPicPr>
          <p:nvPr/>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Tree>
    <p:extLst>
      <p:ext uri="{BB962C8B-B14F-4D97-AF65-F5344CB8AC3E}">
        <p14:creationId xmlns:p14="http://schemas.microsoft.com/office/powerpoint/2010/main" val="3427786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houdstafel 2 kolommen">
    <p:spTree>
      <p:nvGrpSpPr>
        <p:cNvPr id="1" name=""/>
        <p:cNvGrpSpPr/>
        <p:nvPr/>
      </p:nvGrpSpPr>
      <p:grpSpPr>
        <a:xfrm>
          <a:off x="0" y="0"/>
          <a:ext cx="0" cy="0"/>
          <a:chOff x="0" y="0"/>
          <a:chExt cx="0" cy="0"/>
        </a:xfrm>
      </p:grpSpPr>
      <p:sp>
        <p:nvSpPr>
          <p:cNvPr id="9" name="Vrije vorm 8">
            <a:extLst>
              <a:ext uri="{FF2B5EF4-FFF2-40B4-BE49-F238E27FC236}">
                <a16:creationId xmlns:a16="http://schemas.microsoft.com/office/drawing/2014/main" id="{F3C45ABD-A56F-C58C-34B8-961504103BD5}"/>
              </a:ext>
            </a:extLst>
          </p:cNvPr>
          <p:cNvSpPr/>
          <p:nvPr/>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2" name="Titel 1">
            <a:extLst>
              <a:ext uri="{FF2B5EF4-FFF2-40B4-BE49-F238E27FC236}">
                <a16:creationId xmlns:a16="http://schemas.microsoft.com/office/drawing/2014/main" id="{04F037F2-7876-E41D-EF1C-8E184220755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8" name="Afbeelding 7">
            <a:extLst>
              <a:ext uri="{FF2B5EF4-FFF2-40B4-BE49-F238E27FC236}">
                <a16:creationId xmlns:a16="http://schemas.microsoft.com/office/drawing/2014/main" id="{4AED62EB-9415-EB04-9EC6-E2F2D0F00A31}"/>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5" name="Tijdelijke aanduiding voor tekst 10">
            <a:extLst>
              <a:ext uri="{FF2B5EF4-FFF2-40B4-BE49-F238E27FC236}">
                <a16:creationId xmlns:a16="http://schemas.microsoft.com/office/drawing/2014/main" id="{566C39AD-7F5D-F27A-7D30-6C0EA2F34360}"/>
              </a:ext>
            </a:extLst>
          </p:cNvPr>
          <p:cNvSpPr>
            <a:spLocks noGrp="1"/>
          </p:cNvSpPr>
          <p:nvPr>
            <p:ph type="body" sz="quarter" idx="13" hasCustomPrompt="1"/>
          </p:nvPr>
        </p:nvSpPr>
        <p:spPr>
          <a:xfrm>
            <a:off x="2743314" y="2340380"/>
            <a:ext cx="3989613" cy="3461608"/>
          </a:xfrm>
        </p:spPr>
        <p:txBody>
          <a:bodyPr>
            <a:noAutofit/>
          </a:bodyPr>
          <a:lstStyle>
            <a:lvl1pPr marL="342900" indent="-342900">
              <a:lnSpc>
                <a:spcPct val="150000"/>
              </a:lnSpc>
              <a:buFontTx/>
              <a:buBlip>
                <a:blip r:embed="rId3"/>
              </a:buBlip>
              <a:defRPr sz="2000" b="0" i="0">
                <a:solidFill>
                  <a:schemeClr val="tx1"/>
                </a:solidFill>
                <a:latin typeface="+mn-lt"/>
                <a:cs typeface="Segoe UI" panose="020B0502040204020203" pitchFamily="34" charset="0"/>
              </a:defRPr>
            </a:lvl1pPr>
            <a:lvl2pPr marL="685800" indent="-228600">
              <a:buClr>
                <a:srgbClr val="44B9BF"/>
              </a:buClr>
              <a:buFont typeface="Courier New" panose="02070309020205020404" pitchFamily="49" charset="0"/>
              <a:buChar char="o"/>
              <a:defRPr sz="2000">
                <a:solidFill>
                  <a:schemeClr val="tx1"/>
                </a:solidFill>
                <a:latin typeface="+mn-lt"/>
              </a:defRPr>
            </a:lvl2pPr>
            <a:lvl3pPr marL="1143000" indent="-228600">
              <a:buClr>
                <a:srgbClr val="286669"/>
              </a:buClr>
              <a:buFont typeface="Systeemlettertype regulier"/>
              <a:buChar char="—"/>
              <a:defRPr sz="2000">
                <a:solidFill>
                  <a:schemeClr val="tx1"/>
                </a:solidFill>
                <a:latin typeface="+mn-lt"/>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1"/>
            <a:r>
              <a:rPr lang="nl-NL"/>
              <a:t>Aanvullen</a:t>
            </a:r>
          </a:p>
          <a:p>
            <a:pPr lvl="2"/>
            <a:r>
              <a:rPr lang="nl-NL"/>
              <a:t>Aanvullen</a:t>
            </a:r>
          </a:p>
          <a:p>
            <a:pPr lvl="2"/>
            <a:r>
              <a:rPr lang="nl-NL"/>
              <a:t>Aanvullen</a:t>
            </a:r>
          </a:p>
          <a:p>
            <a:pPr lvl="0"/>
            <a:r>
              <a:rPr lang="nl-NL"/>
              <a:t>Titel 2</a:t>
            </a:r>
          </a:p>
          <a:p>
            <a:pPr lvl="1"/>
            <a:r>
              <a:rPr lang="nl-NL"/>
              <a:t>Aanvullen</a:t>
            </a:r>
          </a:p>
          <a:p>
            <a:pPr lvl="2"/>
            <a:r>
              <a:rPr lang="nl-NL"/>
              <a:t>Aanvullen</a:t>
            </a:r>
          </a:p>
          <a:p>
            <a:pPr lvl="2"/>
            <a:r>
              <a:rPr lang="nl-NL"/>
              <a:t>Aanvullen</a:t>
            </a:r>
          </a:p>
        </p:txBody>
      </p:sp>
      <p:sp>
        <p:nvSpPr>
          <p:cNvPr id="7" name="Tijdelijke aanduiding voor tekst 10">
            <a:extLst>
              <a:ext uri="{FF2B5EF4-FFF2-40B4-BE49-F238E27FC236}">
                <a16:creationId xmlns:a16="http://schemas.microsoft.com/office/drawing/2014/main" id="{804D464A-639B-5F0D-B253-7E3CF7D81C6B}"/>
              </a:ext>
            </a:extLst>
          </p:cNvPr>
          <p:cNvSpPr>
            <a:spLocks noGrp="1"/>
          </p:cNvSpPr>
          <p:nvPr>
            <p:ph type="body" sz="quarter" idx="15" hasCustomPrompt="1"/>
          </p:nvPr>
        </p:nvSpPr>
        <p:spPr>
          <a:xfrm>
            <a:off x="7347682" y="2340381"/>
            <a:ext cx="3989613" cy="3461608"/>
          </a:xfrm>
        </p:spPr>
        <p:txBody>
          <a:bodyPr>
            <a:noAutofit/>
          </a:bodyPr>
          <a:lstStyle>
            <a:lvl1pPr marL="342900" indent="-342900">
              <a:lnSpc>
                <a:spcPct val="150000"/>
              </a:lnSpc>
              <a:buFontTx/>
              <a:buBlip>
                <a:blip r:embed="rId3"/>
              </a:buBlip>
              <a:defRPr sz="2000" b="0" i="0">
                <a:solidFill>
                  <a:schemeClr val="tx1"/>
                </a:solidFill>
                <a:latin typeface="+mn-lt"/>
                <a:cs typeface="Segoe UI" panose="020B0502040204020203" pitchFamily="34" charset="0"/>
              </a:defRPr>
            </a:lvl1pPr>
            <a:lvl2pPr marL="685800" indent="-228600">
              <a:buClr>
                <a:srgbClr val="44B9BF"/>
              </a:buClr>
              <a:buFont typeface="Courier New" panose="02070309020205020404" pitchFamily="49" charset="0"/>
              <a:buChar char="o"/>
              <a:defRPr sz="2000">
                <a:solidFill>
                  <a:schemeClr val="tx1"/>
                </a:solidFill>
                <a:latin typeface="+mn-lt"/>
              </a:defRPr>
            </a:lvl2pPr>
            <a:lvl3pPr marL="1143000" indent="-228600">
              <a:buClr>
                <a:srgbClr val="286669"/>
              </a:buClr>
              <a:buFont typeface="Systeemlettertype regulier"/>
              <a:buChar char="—"/>
              <a:defRPr sz="2000">
                <a:solidFill>
                  <a:schemeClr val="tx1"/>
                </a:solidFill>
                <a:latin typeface="+mn-lt"/>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1"/>
            <a:r>
              <a:rPr lang="nl-NL"/>
              <a:t>Aanvullen</a:t>
            </a:r>
          </a:p>
          <a:p>
            <a:pPr lvl="2"/>
            <a:r>
              <a:rPr lang="nl-NL"/>
              <a:t>Aanvullen</a:t>
            </a:r>
          </a:p>
          <a:p>
            <a:pPr lvl="2"/>
            <a:r>
              <a:rPr lang="nl-NL"/>
              <a:t>Aanvullen</a:t>
            </a:r>
          </a:p>
          <a:p>
            <a:pPr lvl="0"/>
            <a:r>
              <a:rPr lang="nl-NL"/>
              <a:t>Titel 2</a:t>
            </a:r>
          </a:p>
          <a:p>
            <a:pPr lvl="1"/>
            <a:r>
              <a:rPr lang="nl-NL"/>
              <a:t>Aanvullen</a:t>
            </a:r>
          </a:p>
          <a:p>
            <a:pPr lvl="2"/>
            <a:r>
              <a:rPr lang="nl-NL"/>
              <a:t>Aanvullen</a:t>
            </a:r>
          </a:p>
          <a:p>
            <a:pPr lvl="2"/>
            <a:r>
              <a:rPr lang="nl-NL"/>
              <a:t>Aanvullen</a:t>
            </a:r>
          </a:p>
        </p:txBody>
      </p:sp>
    </p:spTree>
    <p:extLst>
      <p:ext uri="{BB962C8B-B14F-4D97-AF65-F5344CB8AC3E}">
        <p14:creationId xmlns:p14="http://schemas.microsoft.com/office/powerpoint/2010/main" val="911573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el en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AF3F84-D8B7-332B-2E02-69A71E4711B5}"/>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3" name="Tijdelijke aanduiding voor inhoud 2">
            <a:extLst>
              <a:ext uri="{FF2B5EF4-FFF2-40B4-BE49-F238E27FC236}">
                <a16:creationId xmlns:a16="http://schemas.microsoft.com/office/drawing/2014/main" id="{D84083AC-17A3-5E10-4CAB-B2F16A47B97C}"/>
              </a:ext>
            </a:extLst>
          </p:cNvPr>
          <p:cNvSpPr>
            <a:spLocks noGrp="1"/>
          </p:cNvSpPr>
          <p:nvPr>
            <p:ph idx="1" hasCustomPrompt="1"/>
          </p:nvPr>
        </p:nvSpPr>
        <p:spPr>
          <a:xfrm>
            <a:off x="838200" y="1825625"/>
            <a:ext cx="10515600" cy="4166961"/>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2"/>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2"/>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pic>
        <p:nvPicPr>
          <p:cNvPr id="4" name="Afbeelding 3">
            <a:extLst>
              <a:ext uri="{FF2B5EF4-FFF2-40B4-BE49-F238E27FC236}">
                <a16:creationId xmlns:a16="http://schemas.microsoft.com/office/drawing/2014/main" id="{6D6CA95B-65FF-36FC-5C0C-93E0FDA509B2}"/>
              </a:ext>
            </a:extLst>
          </p:cNvPr>
          <p:cNvPicPr>
            <a:picLocks noChangeAspect="1"/>
          </p:cNvPicPr>
          <p:nvPr/>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5" name="Afbeelding 4">
            <a:extLst>
              <a:ext uri="{FF2B5EF4-FFF2-40B4-BE49-F238E27FC236}">
                <a16:creationId xmlns:a16="http://schemas.microsoft.com/office/drawing/2014/main" id="{8E414FE6-34C8-31E1-3F8F-1CF4F62E96EE}"/>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pic>
        <p:nvPicPr>
          <p:cNvPr id="7" name="Afbeelding 6">
            <a:extLst>
              <a:ext uri="{FF2B5EF4-FFF2-40B4-BE49-F238E27FC236}">
                <a16:creationId xmlns:a16="http://schemas.microsoft.com/office/drawing/2014/main" id="{6D6CA95B-65FF-36FC-5C0C-93E0FDA509B2}"/>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8E414FE6-34C8-31E1-3F8F-1CF4F62E96EE}"/>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Tekstvak 9">
            <a:extLst>
              <a:ext uri="{FF2B5EF4-FFF2-40B4-BE49-F238E27FC236}">
                <a16:creationId xmlns:a16="http://schemas.microsoft.com/office/drawing/2014/main" id="{D49697FD-70C6-EA93-3C8E-000762827065}"/>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461589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3287-5C07-944D-9B41-9F82D10C971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3" name="Afbeelding 2">
            <a:extLst>
              <a:ext uri="{FF2B5EF4-FFF2-40B4-BE49-F238E27FC236}">
                <a16:creationId xmlns:a16="http://schemas.microsoft.com/office/drawing/2014/main" id="{DDCF30A2-FAAD-EFB7-F770-134858C6B237}"/>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4" name="Afbeelding 3">
            <a:extLst>
              <a:ext uri="{FF2B5EF4-FFF2-40B4-BE49-F238E27FC236}">
                <a16:creationId xmlns:a16="http://schemas.microsoft.com/office/drawing/2014/main" id="{D3683FBA-5C98-156D-C2A8-CC06C602100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7" name="Tekstvak 6">
            <a:extLst>
              <a:ext uri="{FF2B5EF4-FFF2-40B4-BE49-F238E27FC236}">
                <a16:creationId xmlns:a16="http://schemas.microsoft.com/office/drawing/2014/main" id="{F6BBF30E-77E3-F659-3A08-46C0B4800B1C}"/>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343614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el en tekst_2 kolom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tekst 10">
            <a:extLst>
              <a:ext uri="{FF2B5EF4-FFF2-40B4-BE49-F238E27FC236}">
                <a16:creationId xmlns:a16="http://schemas.microsoft.com/office/drawing/2014/main" id="{7DE1B470-7C04-0AF5-EF3F-E91320744AD2}"/>
              </a:ext>
            </a:extLst>
          </p:cNvPr>
          <p:cNvSpPr>
            <a:spLocks noGrp="1"/>
          </p:cNvSpPr>
          <p:nvPr>
            <p:ph type="body" sz="quarter" idx="13" hasCustomPrompt="1"/>
          </p:nvPr>
        </p:nvSpPr>
        <p:spPr>
          <a:xfrm>
            <a:off x="838200" y="1912238"/>
            <a:ext cx="4991100" cy="357433"/>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Tussentitel</a:t>
            </a:r>
          </a:p>
        </p:txBody>
      </p:sp>
      <p:sp>
        <p:nvSpPr>
          <p:cNvPr id="6" name="Tijdelijke aanduiding voor tekst 10">
            <a:extLst>
              <a:ext uri="{FF2B5EF4-FFF2-40B4-BE49-F238E27FC236}">
                <a16:creationId xmlns:a16="http://schemas.microsoft.com/office/drawing/2014/main" id="{35A9A668-AEE2-D822-0602-B48B7147DCD9}"/>
              </a:ext>
            </a:extLst>
          </p:cNvPr>
          <p:cNvSpPr>
            <a:spLocks noGrp="1"/>
          </p:cNvSpPr>
          <p:nvPr>
            <p:ph type="body" sz="quarter" idx="15" hasCustomPrompt="1"/>
          </p:nvPr>
        </p:nvSpPr>
        <p:spPr>
          <a:xfrm>
            <a:off x="6357257" y="1912238"/>
            <a:ext cx="4991100" cy="357433"/>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Tussentitel</a:t>
            </a:r>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Tekstvak 9">
            <a:extLst>
              <a:ext uri="{FF2B5EF4-FFF2-40B4-BE49-F238E27FC236}">
                <a16:creationId xmlns:a16="http://schemas.microsoft.com/office/drawing/2014/main" id="{B2D834E1-6E91-2A50-8569-F54658EA7E6E}"/>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Tijdelijke aanduiding voor inhoud 2">
            <a:extLst>
              <a:ext uri="{FF2B5EF4-FFF2-40B4-BE49-F238E27FC236}">
                <a16:creationId xmlns:a16="http://schemas.microsoft.com/office/drawing/2014/main" id="{DE7870A8-FAB3-4BA2-E369-E62EE9126363}"/>
              </a:ext>
            </a:extLst>
          </p:cNvPr>
          <p:cNvSpPr>
            <a:spLocks noGrp="1"/>
          </p:cNvSpPr>
          <p:nvPr>
            <p:ph idx="16" hasCustomPrompt="1"/>
          </p:nvPr>
        </p:nvSpPr>
        <p:spPr>
          <a:xfrm>
            <a:off x="838200" y="2432958"/>
            <a:ext cx="4991100" cy="4166961"/>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371600" indent="0">
              <a:lnSpc>
                <a:spcPct val="150000"/>
              </a:lnSpc>
              <a:buFontTx/>
              <a:buNone/>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1" name="Tijdelijke aanduiding voor inhoud 2">
            <a:extLst>
              <a:ext uri="{FF2B5EF4-FFF2-40B4-BE49-F238E27FC236}">
                <a16:creationId xmlns:a16="http://schemas.microsoft.com/office/drawing/2014/main" id="{57E455E1-775A-9DC6-819B-B43D29A032D0}"/>
              </a:ext>
            </a:extLst>
          </p:cNvPr>
          <p:cNvSpPr>
            <a:spLocks noGrp="1"/>
          </p:cNvSpPr>
          <p:nvPr>
            <p:ph idx="17" hasCustomPrompt="1"/>
          </p:nvPr>
        </p:nvSpPr>
        <p:spPr>
          <a:xfrm>
            <a:off x="6356968" y="2432958"/>
            <a:ext cx="4991100" cy="4166961"/>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4192039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 en tekst_afbeelding rechts">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A1A92213-8F80-037B-3922-DF82D24D8624}"/>
              </a:ext>
            </a:extLst>
          </p:cNvPr>
          <p:cNvSpPr>
            <a:spLocks noGrp="1"/>
          </p:cNvSpPr>
          <p:nvPr>
            <p:ph type="pic" sz="quarter" idx="14"/>
          </p:nvPr>
        </p:nvSpPr>
        <p:spPr>
          <a:xfrm>
            <a:off x="7644617" y="1069145"/>
            <a:ext cx="7285327" cy="8358634"/>
          </a:xfrm>
          <a:prstGeom prst="roundRect">
            <a:avLst>
              <a:gd name="adj" fmla="val 25186"/>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3" name="Titel 1">
            <a:extLst>
              <a:ext uri="{FF2B5EF4-FFF2-40B4-BE49-F238E27FC236}">
                <a16:creationId xmlns:a16="http://schemas.microsoft.com/office/drawing/2014/main" id="{90C887B8-DDF4-6917-44ED-EEEBE25DBE88}"/>
              </a:ext>
            </a:extLst>
          </p:cNvPr>
          <p:cNvSpPr>
            <a:spLocks noGrp="1"/>
          </p:cNvSpPr>
          <p:nvPr>
            <p:ph type="title" hasCustomPrompt="1"/>
          </p:nvPr>
        </p:nvSpPr>
        <p:spPr>
          <a:xfrm>
            <a:off x="838200" y="630966"/>
            <a:ext cx="5938157"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5" name="Afbeelding 4">
            <a:extLst>
              <a:ext uri="{FF2B5EF4-FFF2-40B4-BE49-F238E27FC236}">
                <a16:creationId xmlns:a16="http://schemas.microsoft.com/office/drawing/2014/main" id="{DD2D8DD9-463B-D7ED-5BF3-A5BF874F21C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6" name="Tekstvak 5">
            <a:extLst>
              <a:ext uri="{FF2B5EF4-FFF2-40B4-BE49-F238E27FC236}">
                <a16:creationId xmlns:a16="http://schemas.microsoft.com/office/drawing/2014/main" id="{EDF9C7A5-25AA-68CF-FC42-7AE68CC4E9F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7" name="Tijdelijke aanduiding voor inhoud 2">
            <a:extLst>
              <a:ext uri="{FF2B5EF4-FFF2-40B4-BE49-F238E27FC236}">
                <a16:creationId xmlns:a16="http://schemas.microsoft.com/office/drawing/2014/main" id="{3C94A4E4-7290-8D91-E1B1-B0C9D7094AD1}"/>
              </a:ext>
            </a:extLst>
          </p:cNvPr>
          <p:cNvSpPr>
            <a:spLocks noGrp="1"/>
          </p:cNvSpPr>
          <p:nvPr>
            <p:ph idx="15" hasCustomPrompt="1"/>
          </p:nvPr>
        </p:nvSpPr>
        <p:spPr>
          <a:xfrm>
            <a:off x="838200" y="1825625"/>
            <a:ext cx="5938157" cy="4316230"/>
          </a:xfrm>
        </p:spPr>
        <p:txBody>
          <a:bodyPr>
            <a:normAutofit/>
          </a:bodyPr>
          <a:lstStyle>
            <a:lvl1pPr marL="228600" indent="-228600">
              <a:lnSpc>
                <a:spcPct val="150000"/>
              </a:lnSpc>
              <a:buFontTx/>
              <a:buBlip>
                <a:blip r:embed="rId3"/>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660309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 en tekst_afbeelding links">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A1A92213-8F80-037B-3922-DF82D24D8624}"/>
              </a:ext>
            </a:extLst>
          </p:cNvPr>
          <p:cNvSpPr>
            <a:spLocks noGrp="1"/>
          </p:cNvSpPr>
          <p:nvPr>
            <p:ph type="pic" sz="quarter" idx="14"/>
          </p:nvPr>
        </p:nvSpPr>
        <p:spPr>
          <a:xfrm>
            <a:off x="-2900480" y="1069145"/>
            <a:ext cx="7285327" cy="8358634"/>
          </a:xfrm>
          <a:prstGeom prst="roundRect">
            <a:avLst>
              <a:gd name="adj" fmla="val 25186"/>
            </a:avLst>
          </a:prstGeom>
        </p:spPr>
        <p:txBody>
          <a:bodyPr/>
          <a:lstStyle>
            <a:lvl1pPr>
              <a:defRPr b="0" i="0">
                <a:latin typeface="Nunito" pitchFamily="2" charset="77"/>
              </a:defRPr>
            </a:lvl1pPr>
          </a:lstStyle>
          <a:p>
            <a:r>
              <a:rPr lang="nl-NL"/>
              <a:t>Klik op het pictogram als u een afbeelding wilt toevoegen</a:t>
            </a:r>
            <a:endParaRPr lang="nl-BE"/>
          </a:p>
        </p:txBody>
      </p:sp>
      <p:sp>
        <p:nvSpPr>
          <p:cNvPr id="3" name="Titel 1">
            <a:extLst>
              <a:ext uri="{FF2B5EF4-FFF2-40B4-BE49-F238E27FC236}">
                <a16:creationId xmlns:a16="http://schemas.microsoft.com/office/drawing/2014/main" id="{90C887B8-DDF4-6917-44ED-EEEBE25DBE88}"/>
              </a:ext>
            </a:extLst>
          </p:cNvPr>
          <p:cNvSpPr>
            <a:spLocks noGrp="1"/>
          </p:cNvSpPr>
          <p:nvPr>
            <p:ph type="title" hasCustomPrompt="1"/>
          </p:nvPr>
        </p:nvSpPr>
        <p:spPr>
          <a:xfrm>
            <a:off x="5365955" y="630966"/>
            <a:ext cx="5938157"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B6393DDA-8967-1FA5-28DD-59FD9083F3A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5" name="Tijdelijke aanduiding voor inhoud 2">
            <a:extLst>
              <a:ext uri="{FF2B5EF4-FFF2-40B4-BE49-F238E27FC236}">
                <a16:creationId xmlns:a16="http://schemas.microsoft.com/office/drawing/2014/main" id="{6DF61F07-183E-F200-F54D-1F4E4326DDB6}"/>
              </a:ext>
            </a:extLst>
          </p:cNvPr>
          <p:cNvSpPr>
            <a:spLocks noGrp="1"/>
          </p:cNvSpPr>
          <p:nvPr>
            <p:ph idx="15" hasCustomPrompt="1"/>
          </p:nvPr>
        </p:nvSpPr>
        <p:spPr>
          <a:xfrm>
            <a:off x="5365954" y="1825625"/>
            <a:ext cx="5938157" cy="4166961"/>
          </a:xfrm>
        </p:spPr>
        <p:txBody>
          <a:bodyPr>
            <a:normAutofit/>
          </a:bodyPr>
          <a:lstStyle>
            <a:lvl1pPr marL="228600" indent="-228600">
              <a:lnSpc>
                <a:spcPct val="150000"/>
              </a:lnSpc>
              <a:buFontTx/>
              <a:buBlip>
                <a:blip r:embed="rId3"/>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8217099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en portretafbeelding">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4319BD2E-A9FA-35DA-9AC9-D48115713F3C}"/>
              </a:ext>
            </a:extLst>
          </p:cNvPr>
          <p:cNvSpPr>
            <a:spLocks noGrp="1"/>
          </p:cNvSpPr>
          <p:nvPr>
            <p:ph type="pic" sz="quarter" idx="14"/>
          </p:nvPr>
        </p:nvSpPr>
        <p:spPr>
          <a:xfrm>
            <a:off x="4823979"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3" name="Tijdelijke aanduiding voor tekst 10">
            <a:extLst>
              <a:ext uri="{FF2B5EF4-FFF2-40B4-BE49-F238E27FC236}">
                <a16:creationId xmlns:a16="http://schemas.microsoft.com/office/drawing/2014/main" id="{B508B288-1096-6A16-8F25-10D10B2239C1}"/>
              </a:ext>
            </a:extLst>
          </p:cNvPr>
          <p:cNvSpPr>
            <a:spLocks noGrp="1"/>
          </p:cNvSpPr>
          <p:nvPr>
            <p:ph type="body" sz="quarter" idx="13" hasCustomPrompt="1"/>
          </p:nvPr>
        </p:nvSpPr>
        <p:spPr>
          <a:xfrm>
            <a:off x="4823979" y="5430157"/>
            <a:ext cx="2544041" cy="366485"/>
          </a:xfrm>
        </p:spPr>
        <p:txBody>
          <a:bodyPr>
            <a:noAutofit/>
          </a:bodyPr>
          <a:lstStyle>
            <a:lvl1pPr marL="0" indent="0">
              <a:buNone/>
              <a:defRPr sz="18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4" name="Titel 1">
            <a:extLst>
              <a:ext uri="{FF2B5EF4-FFF2-40B4-BE49-F238E27FC236}">
                <a16:creationId xmlns:a16="http://schemas.microsoft.com/office/drawing/2014/main" id="{7A6F00DD-3019-CD30-C71F-DCCD8A227021}"/>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5" name="Afbeelding 4">
            <a:extLst>
              <a:ext uri="{FF2B5EF4-FFF2-40B4-BE49-F238E27FC236}">
                <a16:creationId xmlns:a16="http://schemas.microsoft.com/office/drawing/2014/main" id="{AFD1C696-208F-591C-E6D1-2D054E498548}"/>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6" name="Afbeelding 5">
            <a:extLst>
              <a:ext uri="{FF2B5EF4-FFF2-40B4-BE49-F238E27FC236}">
                <a16:creationId xmlns:a16="http://schemas.microsoft.com/office/drawing/2014/main" id="{4C6E91C3-F080-CED9-7AD9-579402EA996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8" name="Tekstvak 7">
            <a:extLst>
              <a:ext uri="{FF2B5EF4-FFF2-40B4-BE49-F238E27FC236}">
                <a16:creationId xmlns:a16="http://schemas.microsoft.com/office/drawing/2014/main" id="{B48792B5-6B4F-6BB4-579A-4C33604E84B8}"/>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789789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 en portretafbeeldingen (2)">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90389108-4D4B-CAC1-840E-88C5231768E9}"/>
              </a:ext>
            </a:extLst>
          </p:cNvPr>
          <p:cNvSpPr>
            <a:spLocks noGrp="1"/>
          </p:cNvSpPr>
          <p:nvPr>
            <p:ph type="pic" sz="quarter" idx="14"/>
          </p:nvPr>
        </p:nvSpPr>
        <p:spPr>
          <a:xfrm>
            <a:off x="3137649"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3" name="Tijdelijke aanduiding voor afbeelding 3">
            <a:extLst>
              <a:ext uri="{FF2B5EF4-FFF2-40B4-BE49-F238E27FC236}">
                <a16:creationId xmlns:a16="http://schemas.microsoft.com/office/drawing/2014/main" id="{0CA708F0-AC9C-3324-CB94-6D84B560FAF1}"/>
              </a:ext>
            </a:extLst>
          </p:cNvPr>
          <p:cNvSpPr>
            <a:spLocks noGrp="1"/>
          </p:cNvSpPr>
          <p:nvPr>
            <p:ph type="pic" sz="quarter" idx="15"/>
          </p:nvPr>
        </p:nvSpPr>
        <p:spPr>
          <a:xfrm>
            <a:off x="6533992"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4" name="Tijdelijke aanduiding voor tekst 10">
            <a:extLst>
              <a:ext uri="{FF2B5EF4-FFF2-40B4-BE49-F238E27FC236}">
                <a16:creationId xmlns:a16="http://schemas.microsoft.com/office/drawing/2014/main" id="{48344974-D007-9448-9CE2-85CF996F4C08}"/>
              </a:ext>
            </a:extLst>
          </p:cNvPr>
          <p:cNvSpPr>
            <a:spLocks noGrp="1"/>
          </p:cNvSpPr>
          <p:nvPr>
            <p:ph type="body" sz="quarter" idx="13" hasCustomPrompt="1"/>
          </p:nvPr>
        </p:nvSpPr>
        <p:spPr>
          <a:xfrm>
            <a:off x="3137649"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5" name="Tijdelijke aanduiding voor tekst 10">
            <a:extLst>
              <a:ext uri="{FF2B5EF4-FFF2-40B4-BE49-F238E27FC236}">
                <a16:creationId xmlns:a16="http://schemas.microsoft.com/office/drawing/2014/main" id="{F04DC72D-F401-4291-4DCF-AF24B36E74B4}"/>
              </a:ext>
            </a:extLst>
          </p:cNvPr>
          <p:cNvSpPr>
            <a:spLocks noGrp="1"/>
          </p:cNvSpPr>
          <p:nvPr>
            <p:ph type="body" sz="quarter" idx="16" hasCustomPrompt="1"/>
          </p:nvPr>
        </p:nvSpPr>
        <p:spPr>
          <a:xfrm>
            <a:off x="6533991"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6" name="Titel 1">
            <a:extLst>
              <a:ext uri="{FF2B5EF4-FFF2-40B4-BE49-F238E27FC236}">
                <a16:creationId xmlns:a16="http://schemas.microsoft.com/office/drawing/2014/main" id="{92CCB02B-726F-6F0B-87E8-DAB3760A7F79}"/>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CAA21C19-1F25-66EB-C4B1-C3CD264ACB0E}"/>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DDD15610-0D8A-D919-8F70-A4E4B5D5F0C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Tekstvak 9">
            <a:extLst>
              <a:ext uri="{FF2B5EF4-FFF2-40B4-BE49-F238E27FC236}">
                <a16:creationId xmlns:a16="http://schemas.microsoft.com/office/drawing/2014/main" id="{4E8C6AD2-1883-3294-D8F3-82C0D85AA082}"/>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11880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el en portretafbeeldingen (3)">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BD42D610-4A4B-38D3-A2C5-2BDFB74E3F6B}"/>
              </a:ext>
            </a:extLst>
          </p:cNvPr>
          <p:cNvSpPr>
            <a:spLocks noGrp="1"/>
          </p:cNvSpPr>
          <p:nvPr>
            <p:ph type="pic" sz="quarter" idx="14"/>
          </p:nvPr>
        </p:nvSpPr>
        <p:spPr>
          <a:xfrm>
            <a:off x="1427637"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3" name="Tijdelijke aanduiding voor afbeelding 3">
            <a:extLst>
              <a:ext uri="{FF2B5EF4-FFF2-40B4-BE49-F238E27FC236}">
                <a16:creationId xmlns:a16="http://schemas.microsoft.com/office/drawing/2014/main" id="{29722ED9-C702-054E-F194-BCD6BE5DC889}"/>
              </a:ext>
            </a:extLst>
          </p:cNvPr>
          <p:cNvSpPr>
            <a:spLocks noGrp="1"/>
          </p:cNvSpPr>
          <p:nvPr>
            <p:ph type="pic" sz="quarter" idx="15"/>
          </p:nvPr>
        </p:nvSpPr>
        <p:spPr>
          <a:xfrm>
            <a:off x="4823980"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4" name="Tijdelijke aanduiding voor tekst 10">
            <a:extLst>
              <a:ext uri="{FF2B5EF4-FFF2-40B4-BE49-F238E27FC236}">
                <a16:creationId xmlns:a16="http://schemas.microsoft.com/office/drawing/2014/main" id="{5C1EE30F-B9F9-4F15-03DB-26FD43AC8EDE}"/>
              </a:ext>
            </a:extLst>
          </p:cNvPr>
          <p:cNvSpPr>
            <a:spLocks noGrp="1"/>
          </p:cNvSpPr>
          <p:nvPr>
            <p:ph type="body" sz="quarter" idx="13" hasCustomPrompt="1"/>
          </p:nvPr>
        </p:nvSpPr>
        <p:spPr>
          <a:xfrm>
            <a:off x="1427637"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5" name="Tijdelijke aanduiding voor tekst 10">
            <a:extLst>
              <a:ext uri="{FF2B5EF4-FFF2-40B4-BE49-F238E27FC236}">
                <a16:creationId xmlns:a16="http://schemas.microsoft.com/office/drawing/2014/main" id="{508315DF-9BAF-1DA9-CA89-66FB22BFD7B5}"/>
              </a:ext>
            </a:extLst>
          </p:cNvPr>
          <p:cNvSpPr>
            <a:spLocks noGrp="1"/>
          </p:cNvSpPr>
          <p:nvPr>
            <p:ph type="body" sz="quarter" idx="16" hasCustomPrompt="1"/>
          </p:nvPr>
        </p:nvSpPr>
        <p:spPr>
          <a:xfrm>
            <a:off x="4823979"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6" name="Tijdelijke aanduiding voor afbeelding 3">
            <a:extLst>
              <a:ext uri="{FF2B5EF4-FFF2-40B4-BE49-F238E27FC236}">
                <a16:creationId xmlns:a16="http://schemas.microsoft.com/office/drawing/2014/main" id="{8C65A39D-7287-13FC-C4C1-B372B9300433}"/>
              </a:ext>
            </a:extLst>
          </p:cNvPr>
          <p:cNvSpPr>
            <a:spLocks noGrp="1"/>
          </p:cNvSpPr>
          <p:nvPr>
            <p:ph type="pic" sz="quarter" idx="17"/>
          </p:nvPr>
        </p:nvSpPr>
        <p:spPr>
          <a:xfrm>
            <a:off x="8203994"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7" name="Tijdelijke aanduiding voor tekst 10">
            <a:extLst>
              <a:ext uri="{FF2B5EF4-FFF2-40B4-BE49-F238E27FC236}">
                <a16:creationId xmlns:a16="http://schemas.microsoft.com/office/drawing/2014/main" id="{DDBBC1C3-9D7D-2735-9306-4AF4B8825A6D}"/>
              </a:ext>
            </a:extLst>
          </p:cNvPr>
          <p:cNvSpPr>
            <a:spLocks noGrp="1"/>
          </p:cNvSpPr>
          <p:nvPr>
            <p:ph type="body" sz="quarter" idx="18" hasCustomPrompt="1"/>
          </p:nvPr>
        </p:nvSpPr>
        <p:spPr>
          <a:xfrm>
            <a:off x="8203993"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8" name="Titel 1">
            <a:extLst>
              <a:ext uri="{FF2B5EF4-FFF2-40B4-BE49-F238E27FC236}">
                <a16:creationId xmlns:a16="http://schemas.microsoft.com/office/drawing/2014/main" id="{B897D6E1-85A9-A555-DAF8-A91713579B31}"/>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9" name="Afbeelding 8">
            <a:extLst>
              <a:ext uri="{FF2B5EF4-FFF2-40B4-BE49-F238E27FC236}">
                <a16:creationId xmlns:a16="http://schemas.microsoft.com/office/drawing/2014/main" id="{763A99E7-C14F-9400-E6EE-B27597191D56}"/>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10" name="Afbeelding 9">
            <a:extLst>
              <a:ext uri="{FF2B5EF4-FFF2-40B4-BE49-F238E27FC236}">
                <a16:creationId xmlns:a16="http://schemas.microsoft.com/office/drawing/2014/main" id="{EB407070-AB15-99B2-5E9A-7A50732487A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2" name="Tekstvak 11">
            <a:extLst>
              <a:ext uri="{FF2B5EF4-FFF2-40B4-BE49-F238E27FC236}">
                <a16:creationId xmlns:a16="http://schemas.microsoft.com/office/drawing/2014/main" id="{4A7CE788-292B-E81A-7E50-6EC426019C57}"/>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0242202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 en tekst_4 kaders">
    <p:spTree>
      <p:nvGrpSpPr>
        <p:cNvPr id="1" name=""/>
        <p:cNvGrpSpPr/>
        <p:nvPr/>
      </p:nvGrpSpPr>
      <p:grpSpPr>
        <a:xfrm>
          <a:off x="0" y="0"/>
          <a:ext cx="0" cy="0"/>
          <a:chOff x="0" y="0"/>
          <a:chExt cx="0" cy="0"/>
        </a:xfrm>
      </p:grpSpPr>
      <p:sp>
        <p:nvSpPr>
          <p:cNvPr id="11" name="Afgeronde rechthoek 10">
            <a:extLst>
              <a:ext uri="{FF2B5EF4-FFF2-40B4-BE49-F238E27FC236}">
                <a16:creationId xmlns:a16="http://schemas.microsoft.com/office/drawing/2014/main" id="{CC7D9059-3E60-E199-6C0C-BB81A3B56E19}"/>
              </a:ext>
            </a:extLst>
          </p:cNvPr>
          <p:cNvSpPr/>
          <p:nvPr/>
        </p:nvSpPr>
        <p:spPr>
          <a:xfrm>
            <a:off x="1122219" y="1762989"/>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Afgeronde rechthoek 11">
            <a:extLst>
              <a:ext uri="{FF2B5EF4-FFF2-40B4-BE49-F238E27FC236}">
                <a16:creationId xmlns:a16="http://schemas.microsoft.com/office/drawing/2014/main" id="{3479A42B-4325-5374-6A31-5B1073BB093E}"/>
              </a:ext>
            </a:extLst>
          </p:cNvPr>
          <p:cNvSpPr/>
          <p:nvPr/>
        </p:nvSpPr>
        <p:spPr>
          <a:xfrm>
            <a:off x="1122219" y="4238406"/>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Afgeronde rechthoek 12">
            <a:extLst>
              <a:ext uri="{FF2B5EF4-FFF2-40B4-BE49-F238E27FC236}">
                <a16:creationId xmlns:a16="http://schemas.microsoft.com/office/drawing/2014/main" id="{4F82BBC3-8D48-49B8-F429-3B52533090A5}"/>
              </a:ext>
            </a:extLst>
          </p:cNvPr>
          <p:cNvSpPr/>
          <p:nvPr/>
        </p:nvSpPr>
        <p:spPr>
          <a:xfrm>
            <a:off x="6250723" y="1762989"/>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Afgeronde rechthoek 13">
            <a:extLst>
              <a:ext uri="{FF2B5EF4-FFF2-40B4-BE49-F238E27FC236}">
                <a16:creationId xmlns:a16="http://schemas.microsoft.com/office/drawing/2014/main" id="{E2DEC52E-2E27-4820-1495-6EBF3CA4D53B}"/>
              </a:ext>
            </a:extLst>
          </p:cNvPr>
          <p:cNvSpPr/>
          <p:nvPr/>
        </p:nvSpPr>
        <p:spPr>
          <a:xfrm>
            <a:off x="6250723" y="4238406"/>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tekst 10">
            <a:extLst>
              <a:ext uri="{FF2B5EF4-FFF2-40B4-BE49-F238E27FC236}">
                <a16:creationId xmlns:a16="http://schemas.microsoft.com/office/drawing/2014/main" id="{05291C54-55C4-C0B0-05CF-E4714AF47613}"/>
              </a:ext>
            </a:extLst>
          </p:cNvPr>
          <p:cNvSpPr>
            <a:spLocks noGrp="1"/>
          </p:cNvSpPr>
          <p:nvPr>
            <p:ph type="body" sz="quarter" idx="13" hasCustomPrompt="1"/>
          </p:nvPr>
        </p:nvSpPr>
        <p:spPr>
          <a:xfrm>
            <a:off x="1525608" y="1968499"/>
            <a:ext cx="3944464"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3" name="Titel 1">
            <a:extLst>
              <a:ext uri="{FF2B5EF4-FFF2-40B4-BE49-F238E27FC236}">
                <a16:creationId xmlns:a16="http://schemas.microsoft.com/office/drawing/2014/main" id="{2FB1510C-1FE8-1E3B-601B-BA4E1E9713EC}"/>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tekst 10">
            <a:extLst>
              <a:ext uri="{FF2B5EF4-FFF2-40B4-BE49-F238E27FC236}">
                <a16:creationId xmlns:a16="http://schemas.microsoft.com/office/drawing/2014/main" id="{1899CD4F-6781-B01D-D4A0-941EFC00E76C}"/>
              </a:ext>
            </a:extLst>
          </p:cNvPr>
          <p:cNvSpPr>
            <a:spLocks noGrp="1"/>
          </p:cNvSpPr>
          <p:nvPr>
            <p:ph type="body" sz="quarter" idx="15" hasCustomPrompt="1"/>
          </p:nvPr>
        </p:nvSpPr>
        <p:spPr>
          <a:xfrm>
            <a:off x="1525608" y="4450441"/>
            <a:ext cx="3944464"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5" name="Tijdelijke aanduiding voor tekst 10">
            <a:extLst>
              <a:ext uri="{FF2B5EF4-FFF2-40B4-BE49-F238E27FC236}">
                <a16:creationId xmlns:a16="http://schemas.microsoft.com/office/drawing/2014/main" id="{51121788-AE41-D7B5-09FF-8BCCA2FA615F}"/>
              </a:ext>
            </a:extLst>
          </p:cNvPr>
          <p:cNvSpPr>
            <a:spLocks noGrp="1"/>
          </p:cNvSpPr>
          <p:nvPr>
            <p:ph type="body" sz="quarter" idx="17" hasCustomPrompt="1"/>
          </p:nvPr>
        </p:nvSpPr>
        <p:spPr>
          <a:xfrm>
            <a:off x="6636451" y="4450441"/>
            <a:ext cx="3944464"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6" name="Tijdelijke aanduiding voor tekst 10">
            <a:extLst>
              <a:ext uri="{FF2B5EF4-FFF2-40B4-BE49-F238E27FC236}">
                <a16:creationId xmlns:a16="http://schemas.microsoft.com/office/drawing/2014/main" id="{16BDA9DE-8969-0409-80C3-F762280ADDDE}"/>
              </a:ext>
            </a:extLst>
          </p:cNvPr>
          <p:cNvSpPr>
            <a:spLocks noGrp="1"/>
          </p:cNvSpPr>
          <p:nvPr>
            <p:ph type="body" sz="quarter" idx="19" hasCustomPrompt="1"/>
          </p:nvPr>
        </p:nvSpPr>
        <p:spPr>
          <a:xfrm>
            <a:off x="6636451" y="1968499"/>
            <a:ext cx="3944464"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pic>
        <p:nvPicPr>
          <p:cNvPr id="15" name="Afbeelding 14">
            <a:extLst>
              <a:ext uri="{FF2B5EF4-FFF2-40B4-BE49-F238E27FC236}">
                <a16:creationId xmlns:a16="http://schemas.microsoft.com/office/drawing/2014/main" id="{AE482DAF-3213-9812-83DF-CE05426EA3B9}"/>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16" name="Tijdelijke aanduiding voor inhoud 2">
            <a:extLst>
              <a:ext uri="{FF2B5EF4-FFF2-40B4-BE49-F238E27FC236}">
                <a16:creationId xmlns:a16="http://schemas.microsoft.com/office/drawing/2014/main" id="{A99A1F5E-9956-3D78-CEEB-05AFD9BAA205}"/>
              </a:ext>
            </a:extLst>
          </p:cNvPr>
          <p:cNvSpPr>
            <a:spLocks noGrp="1"/>
          </p:cNvSpPr>
          <p:nvPr>
            <p:ph idx="23" hasCustomPrompt="1"/>
          </p:nvPr>
        </p:nvSpPr>
        <p:spPr>
          <a:xfrm>
            <a:off x="1520214" y="2416095"/>
            <a:ext cx="3944464"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7" name="Tijdelijke aanduiding voor inhoud 2">
            <a:extLst>
              <a:ext uri="{FF2B5EF4-FFF2-40B4-BE49-F238E27FC236}">
                <a16:creationId xmlns:a16="http://schemas.microsoft.com/office/drawing/2014/main" id="{2D06EAFC-50F9-4F3F-0089-5102E8A9B789}"/>
              </a:ext>
            </a:extLst>
          </p:cNvPr>
          <p:cNvSpPr>
            <a:spLocks noGrp="1"/>
          </p:cNvSpPr>
          <p:nvPr>
            <p:ph idx="24" hasCustomPrompt="1"/>
          </p:nvPr>
        </p:nvSpPr>
        <p:spPr>
          <a:xfrm>
            <a:off x="6626288" y="2416095"/>
            <a:ext cx="3944464"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8" name="Tijdelijke aanduiding voor inhoud 2">
            <a:extLst>
              <a:ext uri="{FF2B5EF4-FFF2-40B4-BE49-F238E27FC236}">
                <a16:creationId xmlns:a16="http://schemas.microsoft.com/office/drawing/2014/main" id="{EBCA889F-4249-B837-1AF2-85F8ADED322B}"/>
              </a:ext>
            </a:extLst>
          </p:cNvPr>
          <p:cNvSpPr>
            <a:spLocks noGrp="1"/>
          </p:cNvSpPr>
          <p:nvPr>
            <p:ph idx="25" hasCustomPrompt="1"/>
          </p:nvPr>
        </p:nvSpPr>
        <p:spPr>
          <a:xfrm>
            <a:off x="1520214" y="4908442"/>
            <a:ext cx="3944464"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9" name="Tijdelijke aanduiding voor inhoud 2">
            <a:extLst>
              <a:ext uri="{FF2B5EF4-FFF2-40B4-BE49-F238E27FC236}">
                <a16:creationId xmlns:a16="http://schemas.microsoft.com/office/drawing/2014/main" id="{87543A72-AC6E-23CD-D57C-3E8821CF8192}"/>
              </a:ext>
            </a:extLst>
          </p:cNvPr>
          <p:cNvSpPr>
            <a:spLocks noGrp="1"/>
          </p:cNvSpPr>
          <p:nvPr>
            <p:ph idx="26" hasCustomPrompt="1"/>
          </p:nvPr>
        </p:nvSpPr>
        <p:spPr>
          <a:xfrm>
            <a:off x="6626288" y="4908442"/>
            <a:ext cx="3944464"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6864822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el en tekst_2 kaders">
    <p:spTree>
      <p:nvGrpSpPr>
        <p:cNvPr id="1" name=""/>
        <p:cNvGrpSpPr/>
        <p:nvPr/>
      </p:nvGrpSpPr>
      <p:grpSpPr>
        <a:xfrm>
          <a:off x="0" y="0"/>
          <a:ext cx="0" cy="0"/>
          <a:chOff x="0" y="0"/>
          <a:chExt cx="0" cy="0"/>
        </a:xfrm>
      </p:grpSpPr>
      <p:sp>
        <p:nvSpPr>
          <p:cNvPr id="11" name="Afgeronde rechthoek 10">
            <a:extLst>
              <a:ext uri="{FF2B5EF4-FFF2-40B4-BE49-F238E27FC236}">
                <a16:creationId xmlns:a16="http://schemas.microsoft.com/office/drawing/2014/main" id="{CC7D9059-3E60-E199-6C0C-BB81A3B56E19}"/>
              </a:ext>
            </a:extLst>
          </p:cNvPr>
          <p:cNvSpPr/>
          <p:nvPr/>
        </p:nvSpPr>
        <p:spPr>
          <a:xfrm>
            <a:off x="1122219" y="1762989"/>
            <a:ext cx="9908322"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Afgeronde rechthoek 11">
            <a:extLst>
              <a:ext uri="{FF2B5EF4-FFF2-40B4-BE49-F238E27FC236}">
                <a16:creationId xmlns:a16="http://schemas.microsoft.com/office/drawing/2014/main" id="{3479A42B-4325-5374-6A31-5B1073BB093E}"/>
              </a:ext>
            </a:extLst>
          </p:cNvPr>
          <p:cNvSpPr/>
          <p:nvPr/>
        </p:nvSpPr>
        <p:spPr>
          <a:xfrm>
            <a:off x="1122218" y="4238406"/>
            <a:ext cx="9908321"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tekst 10">
            <a:extLst>
              <a:ext uri="{FF2B5EF4-FFF2-40B4-BE49-F238E27FC236}">
                <a16:creationId xmlns:a16="http://schemas.microsoft.com/office/drawing/2014/main" id="{05291C54-55C4-C0B0-05CF-E4714AF47613}"/>
              </a:ext>
            </a:extLst>
          </p:cNvPr>
          <p:cNvSpPr>
            <a:spLocks noGrp="1"/>
          </p:cNvSpPr>
          <p:nvPr>
            <p:ph type="body" sz="quarter" idx="13" hasCustomPrompt="1"/>
          </p:nvPr>
        </p:nvSpPr>
        <p:spPr>
          <a:xfrm>
            <a:off x="1525608" y="1968499"/>
            <a:ext cx="9050720"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3" name="Titel 1">
            <a:extLst>
              <a:ext uri="{FF2B5EF4-FFF2-40B4-BE49-F238E27FC236}">
                <a16:creationId xmlns:a16="http://schemas.microsoft.com/office/drawing/2014/main" id="{2FB1510C-1FE8-1E3B-601B-BA4E1E9713EC}"/>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tekst 10">
            <a:extLst>
              <a:ext uri="{FF2B5EF4-FFF2-40B4-BE49-F238E27FC236}">
                <a16:creationId xmlns:a16="http://schemas.microsoft.com/office/drawing/2014/main" id="{1899CD4F-6781-B01D-D4A0-941EFC00E76C}"/>
              </a:ext>
            </a:extLst>
          </p:cNvPr>
          <p:cNvSpPr>
            <a:spLocks noGrp="1"/>
          </p:cNvSpPr>
          <p:nvPr>
            <p:ph type="body" sz="quarter" idx="15" hasCustomPrompt="1"/>
          </p:nvPr>
        </p:nvSpPr>
        <p:spPr>
          <a:xfrm>
            <a:off x="1525608" y="4450441"/>
            <a:ext cx="9050720"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pic>
        <p:nvPicPr>
          <p:cNvPr id="15" name="Afbeelding 14">
            <a:extLst>
              <a:ext uri="{FF2B5EF4-FFF2-40B4-BE49-F238E27FC236}">
                <a16:creationId xmlns:a16="http://schemas.microsoft.com/office/drawing/2014/main" id="{AE482DAF-3213-9812-83DF-CE05426EA3B9}"/>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5" name="Tijdelijke aanduiding voor inhoud 2">
            <a:extLst>
              <a:ext uri="{FF2B5EF4-FFF2-40B4-BE49-F238E27FC236}">
                <a16:creationId xmlns:a16="http://schemas.microsoft.com/office/drawing/2014/main" id="{A8AF09C1-83C4-03B6-389E-D9E38A77C2A1}"/>
              </a:ext>
            </a:extLst>
          </p:cNvPr>
          <p:cNvSpPr>
            <a:spLocks noGrp="1"/>
          </p:cNvSpPr>
          <p:nvPr>
            <p:ph idx="23" hasCustomPrompt="1"/>
          </p:nvPr>
        </p:nvSpPr>
        <p:spPr>
          <a:xfrm>
            <a:off x="1520213" y="2416095"/>
            <a:ext cx="9050719"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1118FFBA-39DC-AA29-8190-C0DD0EE6832A}"/>
              </a:ext>
            </a:extLst>
          </p:cNvPr>
          <p:cNvSpPr>
            <a:spLocks noGrp="1"/>
          </p:cNvSpPr>
          <p:nvPr>
            <p:ph idx="24" hasCustomPrompt="1"/>
          </p:nvPr>
        </p:nvSpPr>
        <p:spPr>
          <a:xfrm>
            <a:off x="1520213" y="4932718"/>
            <a:ext cx="9050719"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7331569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el en tekst_3 kader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Afgeronde rechthoek 3">
            <a:extLst>
              <a:ext uri="{FF2B5EF4-FFF2-40B4-BE49-F238E27FC236}">
                <a16:creationId xmlns:a16="http://schemas.microsoft.com/office/drawing/2014/main" id="{414FF8C6-A85F-CD32-EF61-AF462804C73C}"/>
              </a:ext>
            </a:extLst>
          </p:cNvPr>
          <p:cNvSpPr/>
          <p:nvPr/>
        </p:nvSpPr>
        <p:spPr>
          <a:xfrm>
            <a:off x="772439"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Afgeronde rechthoek 8">
            <a:extLst>
              <a:ext uri="{FF2B5EF4-FFF2-40B4-BE49-F238E27FC236}">
                <a16:creationId xmlns:a16="http://schemas.microsoft.com/office/drawing/2014/main" id="{CD0C03D8-A71B-381B-8EA9-0440353BB48B}"/>
              </a:ext>
            </a:extLst>
          </p:cNvPr>
          <p:cNvSpPr/>
          <p:nvPr/>
        </p:nvSpPr>
        <p:spPr>
          <a:xfrm>
            <a:off x="4462920"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Afgeronde rechthoek 15">
            <a:extLst>
              <a:ext uri="{FF2B5EF4-FFF2-40B4-BE49-F238E27FC236}">
                <a16:creationId xmlns:a16="http://schemas.microsoft.com/office/drawing/2014/main" id="{C463001A-8DC9-ADEE-87DA-02382DD8B4EE}"/>
              </a:ext>
            </a:extLst>
          </p:cNvPr>
          <p:cNvSpPr/>
          <p:nvPr/>
        </p:nvSpPr>
        <p:spPr>
          <a:xfrm>
            <a:off x="8153401"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ijdelijke aanduiding voor inhoud 2">
            <a:extLst>
              <a:ext uri="{FF2B5EF4-FFF2-40B4-BE49-F238E27FC236}">
                <a16:creationId xmlns:a16="http://schemas.microsoft.com/office/drawing/2014/main" id="{518A3D95-72F8-659D-4DF4-908B8280B79A}"/>
              </a:ext>
            </a:extLst>
          </p:cNvPr>
          <p:cNvSpPr>
            <a:spLocks noGrp="1"/>
          </p:cNvSpPr>
          <p:nvPr>
            <p:ph idx="25" hasCustomPrompt="1"/>
          </p:nvPr>
        </p:nvSpPr>
        <p:spPr>
          <a:xfrm>
            <a:off x="1094828" y="2172151"/>
            <a:ext cx="2664372" cy="422073"/>
          </a:xfrm>
        </p:spPr>
        <p:txBody>
          <a:bodyPr>
            <a:normAutofit/>
          </a:bodyPr>
          <a:lstStyle>
            <a:lvl1pPr marL="0" indent="0">
              <a:lnSpc>
                <a:spcPct val="150000"/>
              </a:lnSpc>
              <a:buFontTx/>
              <a:buNone/>
              <a:defRPr sz="14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9" name="Tijdelijke aanduiding voor inhoud 2">
            <a:extLst>
              <a:ext uri="{FF2B5EF4-FFF2-40B4-BE49-F238E27FC236}">
                <a16:creationId xmlns:a16="http://schemas.microsoft.com/office/drawing/2014/main" id="{745E783C-86FB-0447-C432-FEFE58ABAF54}"/>
              </a:ext>
            </a:extLst>
          </p:cNvPr>
          <p:cNvSpPr>
            <a:spLocks noGrp="1"/>
          </p:cNvSpPr>
          <p:nvPr>
            <p:ph idx="27" hasCustomPrompt="1"/>
          </p:nvPr>
        </p:nvSpPr>
        <p:spPr>
          <a:xfrm>
            <a:off x="4763814" y="2172151"/>
            <a:ext cx="2664372" cy="422073"/>
          </a:xfrm>
        </p:spPr>
        <p:txBody>
          <a:bodyPr>
            <a:normAutofit/>
          </a:bodyPr>
          <a:lstStyle>
            <a:lvl1pPr marL="0" indent="0">
              <a:lnSpc>
                <a:spcPct val="150000"/>
              </a:lnSpc>
              <a:buFontTx/>
              <a:buNone/>
              <a:defRPr sz="14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1" name="Tijdelijke aanduiding voor inhoud 2">
            <a:extLst>
              <a:ext uri="{FF2B5EF4-FFF2-40B4-BE49-F238E27FC236}">
                <a16:creationId xmlns:a16="http://schemas.microsoft.com/office/drawing/2014/main" id="{79F48AD0-4B18-4C93-101C-FB62B043D60E}"/>
              </a:ext>
            </a:extLst>
          </p:cNvPr>
          <p:cNvSpPr>
            <a:spLocks noGrp="1"/>
          </p:cNvSpPr>
          <p:nvPr>
            <p:ph idx="29" hasCustomPrompt="1"/>
          </p:nvPr>
        </p:nvSpPr>
        <p:spPr>
          <a:xfrm>
            <a:off x="8432800" y="2172151"/>
            <a:ext cx="2664372" cy="422073"/>
          </a:xfrm>
        </p:spPr>
        <p:txBody>
          <a:bodyPr>
            <a:normAutofit/>
          </a:bodyPr>
          <a:lstStyle>
            <a:lvl1pPr marL="0" indent="0">
              <a:lnSpc>
                <a:spcPct val="150000"/>
              </a:lnSpc>
              <a:buFontTx/>
              <a:buNone/>
              <a:defRPr sz="14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3" name="Tijdelijke aanduiding voor inhoud 2">
            <a:extLst>
              <a:ext uri="{FF2B5EF4-FFF2-40B4-BE49-F238E27FC236}">
                <a16:creationId xmlns:a16="http://schemas.microsoft.com/office/drawing/2014/main" id="{9EB566EF-BBF3-65FB-2BEC-7D072B4ADAC4}"/>
              </a:ext>
            </a:extLst>
          </p:cNvPr>
          <p:cNvSpPr>
            <a:spLocks noGrp="1"/>
          </p:cNvSpPr>
          <p:nvPr>
            <p:ph idx="23" hasCustomPrompt="1"/>
          </p:nvPr>
        </p:nvSpPr>
        <p:spPr>
          <a:xfrm>
            <a:off x="1094828"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E79098C8-66DF-48B6-CCFB-6CF3AC1345CC}"/>
              </a:ext>
            </a:extLst>
          </p:cNvPr>
          <p:cNvSpPr>
            <a:spLocks noGrp="1"/>
          </p:cNvSpPr>
          <p:nvPr>
            <p:ph idx="30" hasCustomPrompt="1"/>
          </p:nvPr>
        </p:nvSpPr>
        <p:spPr>
          <a:xfrm>
            <a:off x="4768612"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0" name="Tijdelijke aanduiding voor inhoud 2">
            <a:extLst>
              <a:ext uri="{FF2B5EF4-FFF2-40B4-BE49-F238E27FC236}">
                <a16:creationId xmlns:a16="http://schemas.microsoft.com/office/drawing/2014/main" id="{01D80708-C8B8-C15B-DCD4-FA224164DDD1}"/>
              </a:ext>
            </a:extLst>
          </p:cNvPr>
          <p:cNvSpPr>
            <a:spLocks noGrp="1"/>
          </p:cNvSpPr>
          <p:nvPr>
            <p:ph idx="31" hasCustomPrompt="1"/>
          </p:nvPr>
        </p:nvSpPr>
        <p:spPr>
          <a:xfrm>
            <a:off x="8442396"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3485097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el en tekst_3 kaders_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Afgeronde rechthoek 3">
            <a:extLst>
              <a:ext uri="{FF2B5EF4-FFF2-40B4-BE49-F238E27FC236}">
                <a16:creationId xmlns:a16="http://schemas.microsoft.com/office/drawing/2014/main" id="{414FF8C6-A85F-CD32-EF61-AF462804C73C}"/>
              </a:ext>
            </a:extLst>
          </p:cNvPr>
          <p:cNvSpPr/>
          <p:nvPr/>
        </p:nvSpPr>
        <p:spPr>
          <a:xfrm>
            <a:off x="772439" y="1885472"/>
            <a:ext cx="3266161" cy="4108928"/>
          </a:xfrm>
          <a:prstGeom prst="roundRect">
            <a:avLst>
              <a:gd name="adj" fmla="val 1233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Afgeronde rechthoek 8">
            <a:extLst>
              <a:ext uri="{FF2B5EF4-FFF2-40B4-BE49-F238E27FC236}">
                <a16:creationId xmlns:a16="http://schemas.microsoft.com/office/drawing/2014/main" id="{CD0C03D8-A71B-381B-8EA9-0440353BB48B}"/>
              </a:ext>
            </a:extLst>
          </p:cNvPr>
          <p:cNvSpPr/>
          <p:nvPr/>
        </p:nvSpPr>
        <p:spPr>
          <a:xfrm>
            <a:off x="4462920"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Afgeronde rechthoek 15">
            <a:extLst>
              <a:ext uri="{FF2B5EF4-FFF2-40B4-BE49-F238E27FC236}">
                <a16:creationId xmlns:a16="http://schemas.microsoft.com/office/drawing/2014/main" id="{C463001A-8DC9-ADEE-87DA-02382DD8B4EE}"/>
              </a:ext>
            </a:extLst>
          </p:cNvPr>
          <p:cNvSpPr/>
          <p:nvPr/>
        </p:nvSpPr>
        <p:spPr>
          <a:xfrm>
            <a:off x="8153401"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ijdelijke aanduiding voor inhoud 2">
            <a:extLst>
              <a:ext uri="{FF2B5EF4-FFF2-40B4-BE49-F238E27FC236}">
                <a16:creationId xmlns:a16="http://schemas.microsoft.com/office/drawing/2014/main" id="{518A3D95-72F8-659D-4DF4-908B8280B79A}"/>
              </a:ext>
            </a:extLst>
          </p:cNvPr>
          <p:cNvSpPr>
            <a:spLocks noGrp="1"/>
          </p:cNvSpPr>
          <p:nvPr>
            <p:ph idx="25" hasCustomPrompt="1"/>
          </p:nvPr>
        </p:nvSpPr>
        <p:spPr>
          <a:xfrm>
            <a:off x="1094828" y="2172151"/>
            <a:ext cx="2664372" cy="422073"/>
          </a:xfrm>
        </p:spPr>
        <p:txBody>
          <a:bodyPr>
            <a:normAutofit/>
          </a:bodyPr>
          <a:lstStyle>
            <a:lvl1pPr marL="0" indent="0">
              <a:lnSpc>
                <a:spcPct val="150000"/>
              </a:lnSpc>
              <a:buFontTx/>
              <a:buNone/>
              <a:defRPr sz="14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9" name="Tijdelijke aanduiding voor inhoud 2">
            <a:extLst>
              <a:ext uri="{FF2B5EF4-FFF2-40B4-BE49-F238E27FC236}">
                <a16:creationId xmlns:a16="http://schemas.microsoft.com/office/drawing/2014/main" id="{745E783C-86FB-0447-C432-FEFE58ABAF54}"/>
              </a:ext>
            </a:extLst>
          </p:cNvPr>
          <p:cNvSpPr>
            <a:spLocks noGrp="1"/>
          </p:cNvSpPr>
          <p:nvPr>
            <p:ph idx="27" hasCustomPrompt="1"/>
          </p:nvPr>
        </p:nvSpPr>
        <p:spPr>
          <a:xfrm>
            <a:off x="4763814" y="2172151"/>
            <a:ext cx="2664372" cy="422073"/>
          </a:xfrm>
        </p:spPr>
        <p:txBody>
          <a:bodyPr>
            <a:normAutofit/>
          </a:bodyPr>
          <a:lstStyle>
            <a:lvl1pPr marL="0" indent="0">
              <a:lnSpc>
                <a:spcPct val="150000"/>
              </a:lnSpc>
              <a:buFontTx/>
              <a:buNone/>
              <a:defRPr sz="14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1" name="Tijdelijke aanduiding voor inhoud 2">
            <a:extLst>
              <a:ext uri="{FF2B5EF4-FFF2-40B4-BE49-F238E27FC236}">
                <a16:creationId xmlns:a16="http://schemas.microsoft.com/office/drawing/2014/main" id="{79F48AD0-4B18-4C93-101C-FB62B043D60E}"/>
              </a:ext>
            </a:extLst>
          </p:cNvPr>
          <p:cNvSpPr>
            <a:spLocks noGrp="1"/>
          </p:cNvSpPr>
          <p:nvPr>
            <p:ph idx="29" hasCustomPrompt="1"/>
          </p:nvPr>
        </p:nvSpPr>
        <p:spPr>
          <a:xfrm>
            <a:off x="8432800" y="2172151"/>
            <a:ext cx="2664372" cy="422073"/>
          </a:xfrm>
        </p:spPr>
        <p:txBody>
          <a:bodyPr>
            <a:normAutofit/>
          </a:bodyPr>
          <a:lstStyle>
            <a:lvl1pPr marL="0" indent="0">
              <a:lnSpc>
                <a:spcPct val="150000"/>
              </a:lnSpc>
              <a:buFontTx/>
              <a:buNone/>
              <a:defRPr sz="1400" b="1" i="0">
                <a:solidFill>
                  <a:srgbClr val="286669"/>
                </a:solidFill>
                <a:latin typeface="Quicksand" pitchFamily="2" charset="77"/>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3" name="Tijdelijke aanduiding voor inhoud 2">
            <a:extLst>
              <a:ext uri="{FF2B5EF4-FFF2-40B4-BE49-F238E27FC236}">
                <a16:creationId xmlns:a16="http://schemas.microsoft.com/office/drawing/2014/main" id="{B9597FDA-EFCF-4934-1205-BD639776902C}"/>
              </a:ext>
            </a:extLst>
          </p:cNvPr>
          <p:cNvSpPr>
            <a:spLocks noGrp="1"/>
          </p:cNvSpPr>
          <p:nvPr>
            <p:ph idx="23" hasCustomPrompt="1"/>
          </p:nvPr>
        </p:nvSpPr>
        <p:spPr>
          <a:xfrm>
            <a:off x="1094828" y="2745870"/>
            <a:ext cx="2664372" cy="2969130"/>
          </a:xfrm>
        </p:spPr>
        <p:txBody>
          <a:bodyPr>
            <a:normAutofit/>
          </a:bodyPr>
          <a:lstStyle>
            <a:lvl1pPr marL="228600" indent="-228600">
              <a:lnSpc>
                <a:spcPct val="150000"/>
              </a:lnSpc>
              <a:buFont typeface="Arial" panose="020B0604020202020204" pitchFamily="34" charset="0"/>
              <a:buChar char="•"/>
              <a:defRPr sz="1200" b="0" i="0">
                <a:solidFill>
                  <a:schemeClr val="bg1"/>
                </a:solidFill>
                <a:latin typeface="Segoe UI" panose="020B0502040204020203" pitchFamily="34" charset="0"/>
                <a:cs typeface="Segoe UI" panose="020B0502040204020203" pitchFamily="34" charset="0"/>
              </a:defRPr>
            </a:lvl1pPr>
            <a:lvl2pPr marL="685800" indent="-228600">
              <a:lnSpc>
                <a:spcPct val="150000"/>
              </a:lnSpc>
              <a:buClr>
                <a:schemeClr val="bg1"/>
              </a:buClr>
              <a:buFont typeface="Courier New" panose="02070309020205020404" pitchFamily="49" charset="0"/>
              <a:buChar char="o"/>
              <a:defRPr sz="1200" b="0" i="0">
                <a:solidFill>
                  <a:schemeClr val="bg1"/>
                </a:solidFill>
                <a:latin typeface="Segoe UI" panose="020B0502040204020203" pitchFamily="34" charset="0"/>
                <a:cs typeface="Segoe UI" panose="020B0502040204020203" pitchFamily="34" charset="0"/>
              </a:defRPr>
            </a:lvl2pPr>
            <a:lvl3pPr marL="1143000" indent="-228600">
              <a:lnSpc>
                <a:spcPct val="150000"/>
              </a:lnSpc>
              <a:buClr>
                <a:schemeClr val="bg1"/>
              </a:buClr>
              <a:buFont typeface="Systeemlettertype regulier"/>
              <a:buChar char="—"/>
              <a:defRPr sz="1200" b="0" i="0">
                <a:solidFill>
                  <a:schemeClr val="bg1"/>
                </a:solidFill>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281F392F-5771-9E3E-0014-6B15A7329619}"/>
              </a:ext>
            </a:extLst>
          </p:cNvPr>
          <p:cNvSpPr>
            <a:spLocks noGrp="1"/>
          </p:cNvSpPr>
          <p:nvPr>
            <p:ph idx="30" hasCustomPrompt="1"/>
          </p:nvPr>
        </p:nvSpPr>
        <p:spPr>
          <a:xfrm>
            <a:off x="4763814"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0" name="Tijdelijke aanduiding voor inhoud 2">
            <a:extLst>
              <a:ext uri="{FF2B5EF4-FFF2-40B4-BE49-F238E27FC236}">
                <a16:creationId xmlns:a16="http://schemas.microsoft.com/office/drawing/2014/main" id="{5774137B-4EBF-123D-2F38-55B1E8D49A39}"/>
              </a:ext>
            </a:extLst>
          </p:cNvPr>
          <p:cNvSpPr>
            <a:spLocks noGrp="1"/>
          </p:cNvSpPr>
          <p:nvPr>
            <p:ph idx="31" hasCustomPrompt="1"/>
          </p:nvPr>
        </p:nvSpPr>
        <p:spPr>
          <a:xfrm>
            <a:off x="8432800"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257728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el en tekst_3 kaders_2">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Afgeronde rechthoek 3">
            <a:extLst>
              <a:ext uri="{FF2B5EF4-FFF2-40B4-BE49-F238E27FC236}">
                <a16:creationId xmlns:a16="http://schemas.microsoft.com/office/drawing/2014/main" id="{414FF8C6-A85F-CD32-EF61-AF462804C73C}"/>
              </a:ext>
            </a:extLst>
          </p:cNvPr>
          <p:cNvSpPr/>
          <p:nvPr/>
        </p:nvSpPr>
        <p:spPr>
          <a:xfrm>
            <a:off x="772439"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 name="Tijdelijke aanduiding voor inhoud 2">
            <a:extLst>
              <a:ext uri="{FF2B5EF4-FFF2-40B4-BE49-F238E27FC236}">
                <a16:creationId xmlns:a16="http://schemas.microsoft.com/office/drawing/2014/main" id="{2BA1E603-AF49-83F4-D100-C026457A3E8B}"/>
              </a:ext>
            </a:extLst>
          </p:cNvPr>
          <p:cNvSpPr>
            <a:spLocks noGrp="1"/>
          </p:cNvSpPr>
          <p:nvPr>
            <p:ph idx="24" hasCustomPrompt="1"/>
          </p:nvPr>
        </p:nvSpPr>
        <p:spPr>
          <a:xfrm>
            <a:off x="1094828" y="2741202"/>
            <a:ext cx="2664372" cy="2973798"/>
          </a:xfrm>
        </p:spPr>
        <p:txBody>
          <a:bodyPr>
            <a:normAutofit/>
          </a:bodyPr>
          <a:lstStyle>
            <a:lvl1pPr marL="228600" indent="-228600">
              <a:lnSpc>
                <a:spcPct val="150000"/>
              </a:lnSpc>
              <a:buFontTx/>
              <a:buBlip>
                <a:blip r:embed="rId4"/>
              </a:buBlip>
              <a:defRPr sz="1200" b="0" i="0">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Afgeronde rechthoek 8">
            <a:extLst>
              <a:ext uri="{FF2B5EF4-FFF2-40B4-BE49-F238E27FC236}">
                <a16:creationId xmlns:a16="http://schemas.microsoft.com/office/drawing/2014/main" id="{CD0C03D8-A71B-381B-8EA9-0440353BB48B}"/>
              </a:ext>
            </a:extLst>
          </p:cNvPr>
          <p:cNvSpPr/>
          <p:nvPr/>
        </p:nvSpPr>
        <p:spPr>
          <a:xfrm>
            <a:off x="4462920" y="1885472"/>
            <a:ext cx="3266161" cy="4108928"/>
          </a:xfrm>
          <a:prstGeom prst="roundRect">
            <a:avLst>
              <a:gd name="adj" fmla="val 1233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Afgeronde rechthoek 15">
            <a:extLst>
              <a:ext uri="{FF2B5EF4-FFF2-40B4-BE49-F238E27FC236}">
                <a16:creationId xmlns:a16="http://schemas.microsoft.com/office/drawing/2014/main" id="{C463001A-8DC9-ADEE-87DA-02382DD8B4EE}"/>
              </a:ext>
            </a:extLst>
          </p:cNvPr>
          <p:cNvSpPr/>
          <p:nvPr/>
        </p:nvSpPr>
        <p:spPr>
          <a:xfrm>
            <a:off x="8153401"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ijdelijke aanduiding voor inhoud 2">
            <a:extLst>
              <a:ext uri="{FF2B5EF4-FFF2-40B4-BE49-F238E27FC236}">
                <a16:creationId xmlns:a16="http://schemas.microsoft.com/office/drawing/2014/main" id="{518A3D95-72F8-659D-4DF4-908B8280B79A}"/>
              </a:ext>
            </a:extLst>
          </p:cNvPr>
          <p:cNvSpPr>
            <a:spLocks noGrp="1"/>
          </p:cNvSpPr>
          <p:nvPr>
            <p:ph idx="25" hasCustomPrompt="1"/>
          </p:nvPr>
        </p:nvSpPr>
        <p:spPr>
          <a:xfrm>
            <a:off x="1094828" y="2172151"/>
            <a:ext cx="2664372" cy="422073"/>
          </a:xfrm>
        </p:spPr>
        <p:txBody>
          <a:bodyPr>
            <a:normAutofit/>
          </a:bodyPr>
          <a:lstStyle>
            <a:lvl1pPr marL="0" indent="0">
              <a:lnSpc>
                <a:spcPct val="150000"/>
              </a:lnSpc>
              <a:buFontTx/>
              <a:buNone/>
              <a:defRPr sz="12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9" name="Tijdelijke aanduiding voor inhoud 2">
            <a:extLst>
              <a:ext uri="{FF2B5EF4-FFF2-40B4-BE49-F238E27FC236}">
                <a16:creationId xmlns:a16="http://schemas.microsoft.com/office/drawing/2014/main" id="{745E783C-86FB-0447-C432-FEFE58ABAF54}"/>
              </a:ext>
            </a:extLst>
          </p:cNvPr>
          <p:cNvSpPr>
            <a:spLocks noGrp="1"/>
          </p:cNvSpPr>
          <p:nvPr>
            <p:ph idx="27" hasCustomPrompt="1"/>
          </p:nvPr>
        </p:nvSpPr>
        <p:spPr>
          <a:xfrm>
            <a:off x="4763814" y="2172151"/>
            <a:ext cx="2664372" cy="422073"/>
          </a:xfrm>
        </p:spPr>
        <p:txBody>
          <a:bodyPr>
            <a:normAutofit/>
          </a:bodyPr>
          <a:lstStyle>
            <a:lvl1pPr marL="0" indent="0">
              <a:lnSpc>
                <a:spcPct val="150000"/>
              </a:lnSpc>
              <a:buFontTx/>
              <a:buNone/>
              <a:defRPr sz="12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0" name="Tijdelijke aanduiding voor inhoud 2">
            <a:extLst>
              <a:ext uri="{FF2B5EF4-FFF2-40B4-BE49-F238E27FC236}">
                <a16:creationId xmlns:a16="http://schemas.microsoft.com/office/drawing/2014/main" id="{E87C5B1D-12C4-6316-1ED0-9BDA27737A17}"/>
              </a:ext>
            </a:extLst>
          </p:cNvPr>
          <p:cNvSpPr>
            <a:spLocks noGrp="1"/>
          </p:cNvSpPr>
          <p:nvPr>
            <p:ph idx="28" hasCustomPrompt="1"/>
          </p:nvPr>
        </p:nvSpPr>
        <p:spPr>
          <a:xfrm>
            <a:off x="8432800" y="2741202"/>
            <a:ext cx="2664372" cy="2973798"/>
          </a:xfrm>
        </p:spPr>
        <p:txBody>
          <a:bodyPr>
            <a:normAutofit/>
          </a:bodyPr>
          <a:lstStyle>
            <a:lvl1pPr marL="228600" indent="-228600">
              <a:lnSpc>
                <a:spcPct val="150000"/>
              </a:lnSpc>
              <a:buFontTx/>
              <a:buBlip>
                <a:blip r:embed="rId4"/>
              </a:buBlip>
              <a:defRPr sz="1200" b="0" i="0">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1" name="Tijdelijke aanduiding voor inhoud 2">
            <a:extLst>
              <a:ext uri="{FF2B5EF4-FFF2-40B4-BE49-F238E27FC236}">
                <a16:creationId xmlns:a16="http://schemas.microsoft.com/office/drawing/2014/main" id="{79F48AD0-4B18-4C93-101C-FB62B043D60E}"/>
              </a:ext>
            </a:extLst>
          </p:cNvPr>
          <p:cNvSpPr>
            <a:spLocks noGrp="1"/>
          </p:cNvSpPr>
          <p:nvPr>
            <p:ph idx="29" hasCustomPrompt="1"/>
          </p:nvPr>
        </p:nvSpPr>
        <p:spPr>
          <a:xfrm>
            <a:off x="8432800" y="2172151"/>
            <a:ext cx="2664372" cy="422073"/>
          </a:xfrm>
        </p:spPr>
        <p:txBody>
          <a:bodyPr>
            <a:normAutofit/>
          </a:bodyPr>
          <a:lstStyle>
            <a:lvl1pPr marL="0" indent="0">
              <a:lnSpc>
                <a:spcPct val="150000"/>
              </a:lnSpc>
              <a:buFontTx/>
              <a:buNone/>
              <a:defRPr sz="12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3" name="Tijdelijke aanduiding voor inhoud 2">
            <a:extLst>
              <a:ext uri="{FF2B5EF4-FFF2-40B4-BE49-F238E27FC236}">
                <a16:creationId xmlns:a16="http://schemas.microsoft.com/office/drawing/2014/main" id="{895174ED-B741-5C7C-D4A4-B8D1F00334B0}"/>
              </a:ext>
            </a:extLst>
          </p:cNvPr>
          <p:cNvSpPr>
            <a:spLocks noGrp="1"/>
          </p:cNvSpPr>
          <p:nvPr>
            <p:ph idx="23" hasCustomPrompt="1"/>
          </p:nvPr>
        </p:nvSpPr>
        <p:spPr>
          <a:xfrm>
            <a:off x="4763814" y="2745870"/>
            <a:ext cx="2664372" cy="2969130"/>
          </a:xfrm>
        </p:spPr>
        <p:txBody>
          <a:bodyPr>
            <a:normAutofit/>
          </a:bodyPr>
          <a:lstStyle>
            <a:lvl1pPr marL="228600" indent="-228600">
              <a:lnSpc>
                <a:spcPct val="150000"/>
              </a:lnSpc>
              <a:buFont typeface="Arial" panose="020B0604020202020204" pitchFamily="34" charset="0"/>
              <a:buChar char="•"/>
              <a:defRPr sz="1200" b="0" i="0">
                <a:solidFill>
                  <a:schemeClr val="bg1"/>
                </a:solidFill>
                <a:latin typeface="Segoe UI" panose="020B0502040204020203" pitchFamily="34" charset="0"/>
                <a:cs typeface="Segoe UI" panose="020B0502040204020203" pitchFamily="34" charset="0"/>
              </a:defRPr>
            </a:lvl1pPr>
            <a:lvl2pPr marL="685800" indent="-228600">
              <a:lnSpc>
                <a:spcPct val="150000"/>
              </a:lnSpc>
              <a:buClr>
                <a:schemeClr val="bg1"/>
              </a:buClr>
              <a:buFont typeface="Courier New" panose="02070309020205020404" pitchFamily="49" charset="0"/>
              <a:buChar char="o"/>
              <a:defRPr sz="1200" b="0" i="0">
                <a:solidFill>
                  <a:schemeClr val="bg1"/>
                </a:solidFill>
                <a:latin typeface="Segoe UI" panose="020B0502040204020203" pitchFamily="34" charset="0"/>
                <a:cs typeface="Segoe UI" panose="020B0502040204020203" pitchFamily="34" charset="0"/>
              </a:defRPr>
            </a:lvl2pPr>
            <a:lvl3pPr marL="1143000" indent="-228600">
              <a:lnSpc>
                <a:spcPct val="150000"/>
              </a:lnSpc>
              <a:buClr>
                <a:schemeClr val="bg1"/>
              </a:buClr>
              <a:buFont typeface="Systeemlettertype regulier"/>
              <a:buChar char="—"/>
              <a:defRPr sz="1200" b="0" i="0">
                <a:solidFill>
                  <a:schemeClr val="bg1"/>
                </a:solidFill>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41789253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el en tekst_3 kaders_3">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Afgeronde rechthoek 3">
            <a:extLst>
              <a:ext uri="{FF2B5EF4-FFF2-40B4-BE49-F238E27FC236}">
                <a16:creationId xmlns:a16="http://schemas.microsoft.com/office/drawing/2014/main" id="{414FF8C6-A85F-CD32-EF61-AF462804C73C}"/>
              </a:ext>
            </a:extLst>
          </p:cNvPr>
          <p:cNvSpPr/>
          <p:nvPr/>
        </p:nvSpPr>
        <p:spPr>
          <a:xfrm>
            <a:off x="772439"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 name="Tijdelijke aanduiding voor inhoud 2">
            <a:extLst>
              <a:ext uri="{FF2B5EF4-FFF2-40B4-BE49-F238E27FC236}">
                <a16:creationId xmlns:a16="http://schemas.microsoft.com/office/drawing/2014/main" id="{2BA1E603-AF49-83F4-D100-C026457A3E8B}"/>
              </a:ext>
            </a:extLst>
          </p:cNvPr>
          <p:cNvSpPr>
            <a:spLocks noGrp="1"/>
          </p:cNvSpPr>
          <p:nvPr>
            <p:ph idx="24" hasCustomPrompt="1"/>
          </p:nvPr>
        </p:nvSpPr>
        <p:spPr>
          <a:xfrm>
            <a:off x="1094828" y="2741202"/>
            <a:ext cx="2664372" cy="2973798"/>
          </a:xfrm>
        </p:spPr>
        <p:txBody>
          <a:bodyPr>
            <a:normAutofit/>
          </a:bodyPr>
          <a:lstStyle>
            <a:lvl1pPr marL="228600" indent="-228600">
              <a:lnSpc>
                <a:spcPct val="150000"/>
              </a:lnSpc>
              <a:buFontTx/>
              <a:buBlip>
                <a:blip r:embed="rId4"/>
              </a:buBlip>
              <a:defRPr sz="1200" b="0" i="0">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Afgeronde rechthoek 8">
            <a:extLst>
              <a:ext uri="{FF2B5EF4-FFF2-40B4-BE49-F238E27FC236}">
                <a16:creationId xmlns:a16="http://schemas.microsoft.com/office/drawing/2014/main" id="{CD0C03D8-A71B-381B-8EA9-0440353BB48B}"/>
              </a:ext>
            </a:extLst>
          </p:cNvPr>
          <p:cNvSpPr/>
          <p:nvPr/>
        </p:nvSpPr>
        <p:spPr>
          <a:xfrm>
            <a:off x="4462920"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Afgeronde rechthoek 15">
            <a:extLst>
              <a:ext uri="{FF2B5EF4-FFF2-40B4-BE49-F238E27FC236}">
                <a16:creationId xmlns:a16="http://schemas.microsoft.com/office/drawing/2014/main" id="{C463001A-8DC9-ADEE-87DA-02382DD8B4EE}"/>
              </a:ext>
            </a:extLst>
          </p:cNvPr>
          <p:cNvSpPr/>
          <p:nvPr/>
        </p:nvSpPr>
        <p:spPr>
          <a:xfrm>
            <a:off x="8153401" y="1885472"/>
            <a:ext cx="3266161" cy="4108928"/>
          </a:xfrm>
          <a:prstGeom prst="roundRect">
            <a:avLst>
              <a:gd name="adj" fmla="val 1233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ijdelijke aanduiding voor inhoud 2">
            <a:extLst>
              <a:ext uri="{FF2B5EF4-FFF2-40B4-BE49-F238E27FC236}">
                <a16:creationId xmlns:a16="http://schemas.microsoft.com/office/drawing/2014/main" id="{518A3D95-72F8-659D-4DF4-908B8280B79A}"/>
              </a:ext>
            </a:extLst>
          </p:cNvPr>
          <p:cNvSpPr>
            <a:spLocks noGrp="1"/>
          </p:cNvSpPr>
          <p:nvPr>
            <p:ph idx="25" hasCustomPrompt="1"/>
          </p:nvPr>
        </p:nvSpPr>
        <p:spPr>
          <a:xfrm>
            <a:off x="1094828" y="2172151"/>
            <a:ext cx="2664372" cy="422073"/>
          </a:xfrm>
        </p:spPr>
        <p:txBody>
          <a:bodyPr>
            <a:normAutofit/>
          </a:bodyPr>
          <a:lstStyle>
            <a:lvl1pPr marL="0" indent="0">
              <a:lnSpc>
                <a:spcPct val="150000"/>
              </a:lnSpc>
              <a:buFontTx/>
              <a:buNone/>
              <a:defRPr sz="12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8" name="Tijdelijke aanduiding voor inhoud 2">
            <a:extLst>
              <a:ext uri="{FF2B5EF4-FFF2-40B4-BE49-F238E27FC236}">
                <a16:creationId xmlns:a16="http://schemas.microsoft.com/office/drawing/2014/main" id="{3DECB8FD-2062-9F5F-F5D6-DA329CFA16B7}"/>
              </a:ext>
            </a:extLst>
          </p:cNvPr>
          <p:cNvSpPr>
            <a:spLocks noGrp="1"/>
          </p:cNvSpPr>
          <p:nvPr>
            <p:ph idx="26" hasCustomPrompt="1"/>
          </p:nvPr>
        </p:nvSpPr>
        <p:spPr>
          <a:xfrm>
            <a:off x="4763814" y="2741202"/>
            <a:ext cx="2664372" cy="2973798"/>
          </a:xfrm>
        </p:spPr>
        <p:txBody>
          <a:bodyPr>
            <a:normAutofit/>
          </a:bodyPr>
          <a:lstStyle>
            <a:lvl1pPr marL="228600" indent="-228600">
              <a:lnSpc>
                <a:spcPct val="150000"/>
              </a:lnSpc>
              <a:buFontTx/>
              <a:buBlip>
                <a:blip r:embed="rId4"/>
              </a:buBlip>
              <a:defRPr sz="1200" b="0" i="0">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9" name="Tijdelijke aanduiding voor inhoud 2">
            <a:extLst>
              <a:ext uri="{FF2B5EF4-FFF2-40B4-BE49-F238E27FC236}">
                <a16:creationId xmlns:a16="http://schemas.microsoft.com/office/drawing/2014/main" id="{745E783C-86FB-0447-C432-FEFE58ABAF54}"/>
              </a:ext>
            </a:extLst>
          </p:cNvPr>
          <p:cNvSpPr>
            <a:spLocks noGrp="1"/>
          </p:cNvSpPr>
          <p:nvPr>
            <p:ph idx="27" hasCustomPrompt="1"/>
          </p:nvPr>
        </p:nvSpPr>
        <p:spPr>
          <a:xfrm>
            <a:off x="4763814" y="2172151"/>
            <a:ext cx="2664372" cy="422073"/>
          </a:xfrm>
        </p:spPr>
        <p:txBody>
          <a:bodyPr>
            <a:normAutofit/>
          </a:bodyPr>
          <a:lstStyle>
            <a:lvl1pPr marL="0" indent="0">
              <a:lnSpc>
                <a:spcPct val="150000"/>
              </a:lnSpc>
              <a:buFontTx/>
              <a:buNone/>
              <a:defRPr sz="12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1" name="Tijdelijke aanduiding voor inhoud 2">
            <a:extLst>
              <a:ext uri="{FF2B5EF4-FFF2-40B4-BE49-F238E27FC236}">
                <a16:creationId xmlns:a16="http://schemas.microsoft.com/office/drawing/2014/main" id="{79F48AD0-4B18-4C93-101C-FB62B043D60E}"/>
              </a:ext>
            </a:extLst>
          </p:cNvPr>
          <p:cNvSpPr>
            <a:spLocks noGrp="1"/>
          </p:cNvSpPr>
          <p:nvPr>
            <p:ph idx="29" hasCustomPrompt="1"/>
          </p:nvPr>
        </p:nvSpPr>
        <p:spPr>
          <a:xfrm>
            <a:off x="8432800" y="2172151"/>
            <a:ext cx="2664372" cy="422073"/>
          </a:xfrm>
        </p:spPr>
        <p:txBody>
          <a:bodyPr>
            <a:normAutofit/>
          </a:bodyPr>
          <a:lstStyle>
            <a:lvl1pPr marL="0" indent="0">
              <a:lnSpc>
                <a:spcPct val="150000"/>
              </a:lnSpc>
              <a:buFontTx/>
              <a:buNone/>
              <a:defRPr sz="12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2" name="Tijdelijke aanduiding voor inhoud 2">
            <a:extLst>
              <a:ext uri="{FF2B5EF4-FFF2-40B4-BE49-F238E27FC236}">
                <a16:creationId xmlns:a16="http://schemas.microsoft.com/office/drawing/2014/main" id="{949152FD-339D-9EBC-E0C1-8A2D9D1AA57E}"/>
              </a:ext>
            </a:extLst>
          </p:cNvPr>
          <p:cNvSpPr>
            <a:spLocks noGrp="1"/>
          </p:cNvSpPr>
          <p:nvPr>
            <p:ph idx="23" hasCustomPrompt="1"/>
          </p:nvPr>
        </p:nvSpPr>
        <p:spPr>
          <a:xfrm>
            <a:off x="8432800" y="2745870"/>
            <a:ext cx="2664372" cy="2969130"/>
          </a:xfrm>
        </p:spPr>
        <p:txBody>
          <a:bodyPr>
            <a:normAutofit/>
          </a:bodyPr>
          <a:lstStyle>
            <a:lvl1pPr marL="228600" indent="-228600">
              <a:lnSpc>
                <a:spcPct val="150000"/>
              </a:lnSpc>
              <a:buFont typeface="Arial" panose="020B0604020202020204" pitchFamily="34" charset="0"/>
              <a:buChar char="•"/>
              <a:defRPr sz="1200" b="0" i="0">
                <a:solidFill>
                  <a:schemeClr val="bg1"/>
                </a:solidFill>
                <a:latin typeface="Segoe UI" panose="020B0502040204020203" pitchFamily="34" charset="0"/>
                <a:cs typeface="Segoe UI" panose="020B0502040204020203" pitchFamily="34" charset="0"/>
              </a:defRPr>
            </a:lvl1pPr>
            <a:lvl2pPr marL="685800" indent="-228600">
              <a:lnSpc>
                <a:spcPct val="150000"/>
              </a:lnSpc>
              <a:buClr>
                <a:schemeClr val="bg1"/>
              </a:buClr>
              <a:buFont typeface="Courier New" panose="02070309020205020404" pitchFamily="49" charset="0"/>
              <a:buChar char="o"/>
              <a:defRPr sz="1200" b="0" i="0">
                <a:solidFill>
                  <a:schemeClr val="bg1"/>
                </a:solidFill>
                <a:latin typeface="Segoe UI" panose="020B0502040204020203" pitchFamily="34" charset="0"/>
                <a:cs typeface="Segoe UI" panose="020B0502040204020203" pitchFamily="34" charset="0"/>
              </a:defRPr>
            </a:lvl2pPr>
            <a:lvl3pPr marL="1143000" indent="-228600">
              <a:lnSpc>
                <a:spcPct val="150000"/>
              </a:lnSpc>
              <a:buClr>
                <a:schemeClr val="bg1"/>
              </a:buClr>
              <a:buFont typeface="Systeemlettertype regulier"/>
              <a:buChar char="—"/>
              <a:defRPr sz="1200" b="0" i="0">
                <a:solidFill>
                  <a:schemeClr val="bg1"/>
                </a:solidFill>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886045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el en tekst + kader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Tekstvak 3">
            <a:extLst>
              <a:ext uri="{FF2B5EF4-FFF2-40B4-BE49-F238E27FC236}">
                <a16:creationId xmlns:a16="http://schemas.microsoft.com/office/drawing/2014/main" id="{08CEBE92-62F3-21AD-0BC0-59F4DF7372F4}"/>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pic>
        <p:nvPicPr>
          <p:cNvPr id="11" name="Afbeelding 10">
            <a:extLst>
              <a:ext uri="{FF2B5EF4-FFF2-40B4-BE49-F238E27FC236}">
                <a16:creationId xmlns:a16="http://schemas.microsoft.com/office/drawing/2014/main" id="{910B21C1-E7D8-11B0-0047-9FCA997FB82D}"/>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15" name="Afbeelding 14">
            <a:extLst>
              <a:ext uri="{FF2B5EF4-FFF2-40B4-BE49-F238E27FC236}">
                <a16:creationId xmlns:a16="http://schemas.microsoft.com/office/drawing/2014/main" id="{ADB7A91F-FB77-E898-CECD-8C99E941F88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5" name="Tijdelijke aanduiding voor inhoud 2">
            <a:extLst>
              <a:ext uri="{FF2B5EF4-FFF2-40B4-BE49-F238E27FC236}">
                <a16:creationId xmlns:a16="http://schemas.microsoft.com/office/drawing/2014/main" id="{DEB6F572-890E-F918-9C85-D92C95DCD28F}"/>
              </a:ext>
            </a:extLst>
          </p:cNvPr>
          <p:cNvSpPr>
            <a:spLocks noGrp="1"/>
          </p:cNvSpPr>
          <p:nvPr>
            <p:ph idx="16" hasCustomPrompt="1"/>
          </p:nvPr>
        </p:nvSpPr>
        <p:spPr>
          <a:xfrm>
            <a:off x="838200" y="1762990"/>
            <a:ext cx="4935583" cy="4378865"/>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Afgeronde rechthoek 5">
            <a:extLst>
              <a:ext uri="{FF2B5EF4-FFF2-40B4-BE49-F238E27FC236}">
                <a16:creationId xmlns:a16="http://schemas.microsoft.com/office/drawing/2014/main" id="{E24E3948-0414-97A3-6BC9-9AAD9C567A35}"/>
              </a:ext>
            </a:extLst>
          </p:cNvPr>
          <p:cNvSpPr/>
          <p:nvPr userDrawn="1"/>
        </p:nvSpPr>
        <p:spPr>
          <a:xfrm>
            <a:off x="6096000"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Afgeronde rechthoek 8">
            <a:extLst>
              <a:ext uri="{FF2B5EF4-FFF2-40B4-BE49-F238E27FC236}">
                <a16:creationId xmlns:a16="http://schemas.microsoft.com/office/drawing/2014/main" id="{8ED865B9-F0A0-110C-C39F-F14CC6AC3EC7}"/>
              </a:ext>
            </a:extLst>
          </p:cNvPr>
          <p:cNvSpPr/>
          <p:nvPr userDrawn="1"/>
        </p:nvSpPr>
        <p:spPr>
          <a:xfrm>
            <a:off x="6096000"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Tijdelijke aanduiding voor inhoud 2">
            <a:extLst>
              <a:ext uri="{FF2B5EF4-FFF2-40B4-BE49-F238E27FC236}">
                <a16:creationId xmlns:a16="http://schemas.microsoft.com/office/drawing/2014/main" id="{8850C964-BE97-467E-8741-3320AF47D3A2}"/>
              </a:ext>
            </a:extLst>
          </p:cNvPr>
          <p:cNvSpPr>
            <a:spLocks noGrp="1"/>
          </p:cNvSpPr>
          <p:nvPr>
            <p:ph idx="23" hasCustomPrompt="1"/>
          </p:nvPr>
        </p:nvSpPr>
        <p:spPr>
          <a:xfrm>
            <a:off x="6621590" y="1844589"/>
            <a:ext cx="3944464" cy="531544"/>
          </a:xfrm>
        </p:spPr>
        <p:txBody>
          <a:bodyPr>
            <a:norm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0" name="Tijdelijke aanduiding voor inhoud 2">
            <a:extLst>
              <a:ext uri="{FF2B5EF4-FFF2-40B4-BE49-F238E27FC236}">
                <a16:creationId xmlns:a16="http://schemas.microsoft.com/office/drawing/2014/main" id="{E50CD7BF-30A7-1C1B-DF12-5DEA412E2187}"/>
              </a:ext>
            </a:extLst>
          </p:cNvPr>
          <p:cNvSpPr>
            <a:spLocks noGrp="1"/>
          </p:cNvSpPr>
          <p:nvPr>
            <p:ph idx="25" hasCustomPrompt="1"/>
          </p:nvPr>
        </p:nvSpPr>
        <p:spPr>
          <a:xfrm>
            <a:off x="6621590" y="3020603"/>
            <a:ext cx="3944464" cy="2716650"/>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13215840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el en tekst + kad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Afgeronde rechthoek 9">
            <a:extLst>
              <a:ext uri="{FF2B5EF4-FFF2-40B4-BE49-F238E27FC236}">
                <a16:creationId xmlns:a16="http://schemas.microsoft.com/office/drawing/2014/main" id="{B96DFD37-6372-6412-879D-20DEEA553CB9}"/>
              </a:ext>
            </a:extLst>
          </p:cNvPr>
          <p:cNvSpPr/>
          <p:nvPr/>
        </p:nvSpPr>
        <p:spPr>
          <a:xfrm>
            <a:off x="6096000" y="1762990"/>
            <a:ext cx="4934541" cy="4328541"/>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 name="Tekstvak 3">
            <a:extLst>
              <a:ext uri="{FF2B5EF4-FFF2-40B4-BE49-F238E27FC236}">
                <a16:creationId xmlns:a16="http://schemas.microsoft.com/office/drawing/2014/main" id="{08CEBE92-62F3-21AD-0BC0-59F4DF7372F4}"/>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5" name="Tijdelijke aanduiding voor inhoud 2">
            <a:extLst>
              <a:ext uri="{FF2B5EF4-FFF2-40B4-BE49-F238E27FC236}">
                <a16:creationId xmlns:a16="http://schemas.microsoft.com/office/drawing/2014/main" id="{A7F3294C-036D-296F-0DE2-932658ACDA32}"/>
              </a:ext>
            </a:extLst>
          </p:cNvPr>
          <p:cNvSpPr>
            <a:spLocks noGrp="1"/>
          </p:cNvSpPr>
          <p:nvPr>
            <p:ph idx="15" hasCustomPrompt="1"/>
          </p:nvPr>
        </p:nvSpPr>
        <p:spPr>
          <a:xfrm>
            <a:off x="6418218" y="2042906"/>
            <a:ext cx="4222810" cy="3759084"/>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52E3443B-6903-88E8-A223-AC85E7BD8A8A}"/>
              </a:ext>
            </a:extLst>
          </p:cNvPr>
          <p:cNvSpPr>
            <a:spLocks noGrp="1"/>
          </p:cNvSpPr>
          <p:nvPr>
            <p:ph idx="16" hasCustomPrompt="1"/>
          </p:nvPr>
        </p:nvSpPr>
        <p:spPr>
          <a:xfrm>
            <a:off x="838200" y="1762990"/>
            <a:ext cx="4935583" cy="4378865"/>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2622816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el en tekst_2 kolommen met tussen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Afgeronde rechthoek 9">
            <a:extLst>
              <a:ext uri="{FF2B5EF4-FFF2-40B4-BE49-F238E27FC236}">
                <a16:creationId xmlns:a16="http://schemas.microsoft.com/office/drawing/2014/main" id="{B96DFD37-6372-6412-879D-20DEEA553CB9}"/>
              </a:ext>
            </a:extLst>
          </p:cNvPr>
          <p:cNvSpPr/>
          <p:nvPr/>
        </p:nvSpPr>
        <p:spPr>
          <a:xfrm>
            <a:off x="6096000"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Afgeronde rechthoek 12">
            <a:extLst>
              <a:ext uri="{FF2B5EF4-FFF2-40B4-BE49-F238E27FC236}">
                <a16:creationId xmlns:a16="http://schemas.microsoft.com/office/drawing/2014/main" id="{7F75AEFF-DD1D-AD65-F2DB-DD9824974D25}"/>
              </a:ext>
            </a:extLst>
          </p:cNvPr>
          <p:cNvSpPr/>
          <p:nvPr/>
        </p:nvSpPr>
        <p:spPr>
          <a:xfrm>
            <a:off x="6096000"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inhoud 2">
            <a:extLst>
              <a:ext uri="{FF2B5EF4-FFF2-40B4-BE49-F238E27FC236}">
                <a16:creationId xmlns:a16="http://schemas.microsoft.com/office/drawing/2014/main" id="{77363656-99C0-676F-E234-FCF1091F23F8}"/>
              </a:ext>
            </a:extLst>
          </p:cNvPr>
          <p:cNvSpPr>
            <a:spLocks noGrp="1"/>
          </p:cNvSpPr>
          <p:nvPr>
            <p:ph idx="23" hasCustomPrompt="1"/>
          </p:nvPr>
        </p:nvSpPr>
        <p:spPr>
          <a:xfrm>
            <a:off x="6621590" y="1823560"/>
            <a:ext cx="3944464" cy="422073"/>
          </a:xfrm>
        </p:spPr>
        <p:txBody>
          <a:bodyPr>
            <a:no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4" name="Afgeronde rechthoek 3">
            <a:extLst>
              <a:ext uri="{FF2B5EF4-FFF2-40B4-BE49-F238E27FC236}">
                <a16:creationId xmlns:a16="http://schemas.microsoft.com/office/drawing/2014/main" id="{414FF8C6-A85F-CD32-EF61-AF462804C73C}"/>
              </a:ext>
            </a:extLst>
          </p:cNvPr>
          <p:cNvSpPr/>
          <p:nvPr/>
        </p:nvSpPr>
        <p:spPr>
          <a:xfrm>
            <a:off x="772438"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Afgeronde rechthoek 5">
            <a:extLst>
              <a:ext uri="{FF2B5EF4-FFF2-40B4-BE49-F238E27FC236}">
                <a16:creationId xmlns:a16="http://schemas.microsoft.com/office/drawing/2014/main" id="{0ECF736F-5D11-699F-20C1-D353EF2A0ED0}"/>
              </a:ext>
            </a:extLst>
          </p:cNvPr>
          <p:cNvSpPr/>
          <p:nvPr/>
        </p:nvSpPr>
        <p:spPr>
          <a:xfrm>
            <a:off x="772438"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1" name="Tijdelijke aanduiding voor inhoud 2">
            <a:extLst>
              <a:ext uri="{FF2B5EF4-FFF2-40B4-BE49-F238E27FC236}">
                <a16:creationId xmlns:a16="http://schemas.microsoft.com/office/drawing/2014/main" id="{0EFE99B0-06EA-EAED-EFAA-A25CE5876D9F}"/>
              </a:ext>
            </a:extLst>
          </p:cNvPr>
          <p:cNvSpPr>
            <a:spLocks noGrp="1"/>
          </p:cNvSpPr>
          <p:nvPr>
            <p:ph idx="25" hasCustomPrompt="1"/>
          </p:nvPr>
        </p:nvSpPr>
        <p:spPr>
          <a:xfrm>
            <a:off x="1298028" y="1823560"/>
            <a:ext cx="3944464" cy="422073"/>
          </a:xfrm>
        </p:spPr>
        <p:txBody>
          <a:bodyPr>
            <a:no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3" name="Tijdelijke aanduiding voor inhoud 2">
            <a:extLst>
              <a:ext uri="{FF2B5EF4-FFF2-40B4-BE49-F238E27FC236}">
                <a16:creationId xmlns:a16="http://schemas.microsoft.com/office/drawing/2014/main" id="{32D90ED5-D79F-0C10-B65E-BED214D99FF3}"/>
              </a:ext>
            </a:extLst>
          </p:cNvPr>
          <p:cNvSpPr>
            <a:spLocks noGrp="1"/>
          </p:cNvSpPr>
          <p:nvPr>
            <p:ph idx="15" hasCustomPrompt="1"/>
          </p:nvPr>
        </p:nvSpPr>
        <p:spPr>
          <a:xfrm>
            <a:off x="1266955" y="3028696"/>
            <a:ext cx="3945506" cy="2587178"/>
          </a:xfrm>
        </p:spPr>
        <p:txBody>
          <a:bodyPr>
            <a:normAutofit/>
          </a:bodyPr>
          <a:lstStyle>
            <a:lvl1pPr marL="228600" indent="-228600">
              <a:lnSpc>
                <a:spcPct val="150000"/>
              </a:lnSpc>
              <a:buFontTx/>
              <a:buBlip>
                <a:blip r:embed="rId4"/>
              </a:buBlip>
              <a:defRPr sz="18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8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8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9" name="Tijdelijke aanduiding voor inhoud 2">
            <a:extLst>
              <a:ext uri="{FF2B5EF4-FFF2-40B4-BE49-F238E27FC236}">
                <a16:creationId xmlns:a16="http://schemas.microsoft.com/office/drawing/2014/main" id="{6109777F-05D5-DDF5-6833-96C69B99FF55}"/>
              </a:ext>
            </a:extLst>
          </p:cNvPr>
          <p:cNvSpPr>
            <a:spLocks noGrp="1"/>
          </p:cNvSpPr>
          <p:nvPr>
            <p:ph idx="26" hasCustomPrompt="1"/>
          </p:nvPr>
        </p:nvSpPr>
        <p:spPr>
          <a:xfrm>
            <a:off x="6590517" y="3028696"/>
            <a:ext cx="3945506" cy="2587178"/>
          </a:xfrm>
        </p:spPr>
        <p:txBody>
          <a:bodyPr>
            <a:normAutofit/>
          </a:bodyPr>
          <a:lstStyle>
            <a:lvl1pPr marL="228600" indent="-228600">
              <a:lnSpc>
                <a:spcPct val="150000"/>
              </a:lnSpc>
              <a:buFontTx/>
              <a:buBlip>
                <a:blip r:embed="rId4"/>
              </a:buBlip>
              <a:defRPr sz="18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8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8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22054173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el en tekst_ronde vorm">
    <p:spTree>
      <p:nvGrpSpPr>
        <p:cNvPr id="1" name=""/>
        <p:cNvGrpSpPr/>
        <p:nvPr/>
      </p:nvGrpSpPr>
      <p:grpSpPr>
        <a:xfrm>
          <a:off x="0" y="0"/>
          <a:ext cx="0" cy="0"/>
          <a:chOff x="0" y="0"/>
          <a:chExt cx="0" cy="0"/>
        </a:xfrm>
      </p:grpSpPr>
      <p:sp>
        <p:nvSpPr>
          <p:cNvPr id="10" name="Vrije vorm 9">
            <a:extLst>
              <a:ext uri="{FF2B5EF4-FFF2-40B4-BE49-F238E27FC236}">
                <a16:creationId xmlns:a16="http://schemas.microsoft.com/office/drawing/2014/main" id="{4153DA24-2842-6DB1-9D0F-210B5C260BBB}"/>
              </a:ext>
            </a:extLst>
          </p:cNvPr>
          <p:cNvSpPr/>
          <p:nvPr/>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2" name="Titel 1">
            <a:extLst>
              <a:ext uri="{FF2B5EF4-FFF2-40B4-BE49-F238E27FC236}">
                <a16:creationId xmlns:a16="http://schemas.microsoft.com/office/drawing/2014/main" id="{823748E0-1D29-B338-C42F-8FF4FD7D2DBD}"/>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4" name="Afbeelding 3">
            <a:extLst>
              <a:ext uri="{FF2B5EF4-FFF2-40B4-BE49-F238E27FC236}">
                <a16:creationId xmlns:a16="http://schemas.microsoft.com/office/drawing/2014/main" id="{45ADDE87-5FA0-1DF9-749C-CCBDDBDB33E2}"/>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7" name="Tekstvak 6">
            <a:extLst>
              <a:ext uri="{FF2B5EF4-FFF2-40B4-BE49-F238E27FC236}">
                <a16:creationId xmlns:a16="http://schemas.microsoft.com/office/drawing/2014/main" id="{BE377D0B-3862-FADD-4BB4-FC848A961326}"/>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5" name="Tijdelijke aanduiding voor tekst 10">
            <a:extLst>
              <a:ext uri="{FF2B5EF4-FFF2-40B4-BE49-F238E27FC236}">
                <a16:creationId xmlns:a16="http://schemas.microsoft.com/office/drawing/2014/main" id="{E64B2769-B0B9-6D0B-5CB4-E27A1205730D}"/>
              </a:ext>
            </a:extLst>
          </p:cNvPr>
          <p:cNvSpPr>
            <a:spLocks noGrp="1"/>
          </p:cNvSpPr>
          <p:nvPr>
            <p:ph type="body" sz="quarter" idx="13" hasCustomPrompt="1"/>
          </p:nvPr>
        </p:nvSpPr>
        <p:spPr>
          <a:xfrm>
            <a:off x="2743314" y="2477946"/>
            <a:ext cx="8610486" cy="2946400"/>
          </a:xfrm>
        </p:spPr>
        <p:txBody>
          <a:bodyPr>
            <a:noAutofit/>
          </a:bodyPr>
          <a:lstStyle>
            <a:lvl1pPr marL="342900" indent="-342900">
              <a:lnSpc>
                <a:spcPct val="150000"/>
              </a:lnSpc>
              <a:buFontTx/>
              <a:buBlip>
                <a:blip r:embed="rId3"/>
              </a:buBlip>
              <a:defRPr sz="1800" b="0" i="0">
                <a:solidFill>
                  <a:schemeClr val="tx1"/>
                </a:solidFill>
                <a:latin typeface="+mn-lt"/>
                <a:cs typeface="Segoe UI" panose="020B0502040204020203" pitchFamily="34" charset="0"/>
              </a:defRPr>
            </a:lvl1pPr>
            <a:lvl2pPr marL="685800" indent="-228600">
              <a:buClr>
                <a:srgbClr val="44B9BF"/>
              </a:buClr>
              <a:buFont typeface="Courier New" panose="02070309020205020404" pitchFamily="49" charset="0"/>
              <a:buChar char="o"/>
              <a:defRPr sz="1800">
                <a:solidFill>
                  <a:schemeClr val="tx1"/>
                </a:solidFill>
                <a:latin typeface="+mn-lt"/>
              </a:defRPr>
            </a:lvl2pPr>
            <a:lvl3pPr marL="1143000" indent="-228600">
              <a:buClr>
                <a:srgbClr val="286669"/>
              </a:buClr>
              <a:buFont typeface="Systeemlettertype regulier"/>
              <a:buChar char="—"/>
              <a:defRPr sz="1800">
                <a:solidFill>
                  <a:schemeClr val="tx1"/>
                </a:solidFill>
                <a:latin typeface="+mn-lt"/>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1"/>
            <a:r>
              <a:rPr lang="nl-NL"/>
              <a:t>Aanvullen</a:t>
            </a:r>
          </a:p>
          <a:p>
            <a:pPr lvl="2"/>
            <a:r>
              <a:rPr lang="nl-NL"/>
              <a:t>Aanvullen</a:t>
            </a:r>
          </a:p>
          <a:p>
            <a:pPr lvl="2"/>
            <a:r>
              <a:rPr lang="nl-NL"/>
              <a:t>Aanvullen</a:t>
            </a:r>
          </a:p>
          <a:p>
            <a:pPr lvl="0"/>
            <a:r>
              <a:rPr lang="nl-NL"/>
              <a:t>Titel 2</a:t>
            </a:r>
          </a:p>
          <a:p>
            <a:pPr lvl="1"/>
            <a:r>
              <a:rPr lang="nl-NL"/>
              <a:t>Aanvullen</a:t>
            </a:r>
          </a:p>
          <a:p>
            <a:pPr lvl="2"/>
            <a:r>
              <a:rPr lang="nl-NL"/>
              <a:t>Aanvullen</a:t>
            </a:r>
          </a:p>
          <a:p>
            <a:pPr lvl="2"/>
            <a:r>
              <a:rPr lang="nl-NL"/>
              <a:t>Aanvullen</a:t>
            </a:r>
          </a:p>
        </p:txBody>
      </p:sp>
    </p:spTree>
    <p:extLst>
      <p:ext uri="{BB962C8B-B14F-4D97-AF65-F5344CB8AC3E}">
        <p14:creationId xmlns:p14="http://schemas.microsoft.com/office/powerpoint/2010/main" val="38408357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el en tekst link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3748E0-1D29-B338-C42F-8FF4FD7D2DBD}"/>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4" name="Afbeelding 3">
            <a:extLst>
              <a:ext uri="{FF2B5EF4-FFF2-40B4-BE49-F238E27FC236}">
                <a16:creationId xmlns:a16="http://schemas.microsoft.com/office/drawing/2014/main" id="{45ADDE87-5FA0-1DF9-749C-CCBDDBDB33E2}"/>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7" name="Tekstvak 6">
            <a:extLst>
              <a:ext uri="{FF2B5EF4-FFF2-40B4-BE49-F238E27FC236}">
                <a16:creationId xmlns:a16="http://schemas.microsoft.com/office/drawing/2014/main" id="{BE377D0B-3862-FADD-4BB4-FC848A961326}"/>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pic>
        <p:nvPicPr>
          <p:cNvPr id="3" name="Afbeelding 2">
            <a:extLst>
              <a:ext uri="{FF2B5EF4-FFF2-40B4-BE49-F238E27FC236}">
                <a16:creationId xmlns:a16="http://schemas.microsoft.com/office/drawing/2014/main" id="{2914EA16-3B06-F918-966F-DE5F1047C16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5" name="Tijdelijke aanduiding voor inhoud 2">
            <a:extLst>
              <a:ext uri="{FF2B5EF4-FFF2-40B4-BE49-F238E27FC236}">
                <a16:creationId xmlns:a16="http://schemas.microsoft.com/office/drawing/2014/main" id="{42B49A49-5A59-BB43-1B6D-CA659EE2C0E8}"/>
              </a:ext>
            </a:extLst>
          </p:cNvPr>
          <p:cNvSpPr>
            <a:spLocks noGrp="1"/>
          </p:cNvSpPr>
          <p:nvPr>
            <p:ph idx="15" hasCustomPrompt="1"/>
          </p:nvPr>
        </p:nvSpPr>
        <p:spPr>
          <a:xfrm>
            <a:off x="838200" y="1723604"/>
            <a:ext cx="4935583" cy="4418251"/>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414376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el en tekst recht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3748E0-1D29-B338-C42F-8FF4FD7D2DBD}"/>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4" name="Afbeelding 3">
            <a:extLst>
              <a:ext uri="{FF2B5EF4-FFF2-40B4-BE49-F238E27FC236}">
                <a16:creationId xmlns:a16="http://schemas.microsoft.com/office/drawing/2014/main" id="{45ADDE87-5FA0-1DF9-749C-CCBDDBDB33E2}"/>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7" name="Tekstvak 6">
            <a:extLst>
              <a:ext uri="{FF2B5EF4-FFF2-40B4-BE49-F238E27FC236}">
                <a16:creationId xmlns:a16="http://schemas.microsoft.com/office/drawing/2014/main" id="{BE377D0B-3862-FADD-4BB4-FC848A961326}"/>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3" name="Tijdelijke aanduiding voor inhoud 2">
            <a:extLst>
              <a:ext uri="{FF2B5EF4-FFF2-40B4-BE49-F238E27FC236}">
                <a16:creationId xmlns:a16="http://schemas.microsoft.com/office/drawing/2014/main" id="{C9C48CFB-FBD4-D5B9-37DF-39D3CDC0D9C1}"/>
              </a:ext>
            </a:extLst>
          </p:cNvPr>
          <p:cNvSpPr>
            <a:spLocks noGrp="1"/>
          </p:cNvSpPr>
          <p:nvPr>
            <p:ph idx="15" hasCustomPrompt="1"/>
          </p:nvPr>
        </p:nvSpPr>
        <p:spPr>
          <a:xfrm>
            <a:off x="6418217" y="1723604"/>
            <a:ext cx="4935583" cy="4418251"/>
          </a:xfrm>
        </p:spPr>
        <p:txBody>
          <a:bodyPr>
            <a:normAutofit/>
          </a:bodyPr>
          <a:lstStyle>
            <a:lvl1pPr marL="228600" indent="-228600">
              <a:lnSpc>
                <a:spcPct val="150000"/>
              </a:lnSpc>
              <a:buFontTx/>
              <a:buBlip>
                <a:blip r:embed="rId3"/>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103277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el en tab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3287-5C07-944D-9B41-9F82D10C971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3" name="Afbeelding 2">
            <a:extLst>
              <a:ext uri="{FF2B5EF4-FFF2-40B4-BE49-F238E27FC236}">
                <a16:creationId xmlns:a16="http://schemas.microsoft.com/office/drawing/2014/main" id="{DDCF30A2-FAAD-EFB7-F770-134858C6B237}"/>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4" name="Afbeelding 3">
            <a:extLst>
              <a:ext uri="{FF2B5EF4-FFF2-40B4-BE49-F238E27FC236}">
                <a16:creationId xmlns:a16="http://schemas.microsoft.com/office/drawing/2014/main" id="{D3683FBA-5C98-156D-C2A8-CC06C602100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extLst>
              <p:ext uri="{D42A27DB-BD31-4B8C-83A1-F6EECF244321}">
                <p14:modId xmlns:p14="http://schemas.microsoft.com/office/powerpoint/2010/main" val="232698624"/>
              </p:ext>
            </p:extLst>
          </p:nvPr>
        </p:nvGraphicFramePr>
        <p:xfrm>
          <a:off x="838199" y="2209800"/>
          <a:ext cx="10515600" cy="2136424"/>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2334029852"/>
                    </a:ext>
                  </a:extLst>
                </a:gridCol>
                <a:gridCol w="2628900">
                  <a:extLst>
                    <a:ext uri="{9D8B030D-6E8A-4147-A177-3AD203B41FA5}">
                      <a16:colId xmlns:a16="http://schemas.microsoft.com/office/drawing/2014/main" val="2338258188"/>
                    </a:ext>
                  </a:extLst>
                </a:gridCol>
                <a:gridCol w="2628900">
                  <a:extLst>
                    <a:ext uri="{9D8B030D-6E8A-4147-A177-3AD203B41FA5}">
                      <a16:colId xmlns:a16="http://schemas.microsoft.com/office/drawing/2014/main" val="2780819639"/>
                    </a:ext>
                  </a:extLst>
                </a:gridCol>
                <a:gridCol w="2628900">
                  <a:extLst>
                    <a:ext uri="{9D8B030D-6E8A-4147-A177-3AD203B41FA5}">
                      <a16:colId xmlns:a16="http://schemas.microsoft.com/office/drawing/2014/main" val="2996155885"/>
                    </a:ext>
                  </a:extLst>
                </a:gridCol>
              </a:tblGrid>
              <a:tr h="534106">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extLst>
                  <a:ext uri="{0D108BD9-81ED-4DB2-BD59-A6C34878D82A}">
                    <a16:rowId xmlns:a16="http://schemas.microsoft.com/office/drawing/2014/main" val="1872609271"/>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2905811574"/>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1560632050"/>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403375020"/>
                  </a:ext>
                </a:extLst>
              </a:tr>
            </a:tbl>
          </a:graphicData>
        </a:graphic>
      </p:graphicFrame>
      <p:sp>
        <p:nvSpPr>
          <p:cNvPr id="5" name="Tekstvak 4">
            <a:extLst>
              <a:ext uri="{FF2B5EF4-FFF2-40B4-BE49-F238E27FC236}">
                <a16:creationId xmlns:a16="http://schemas.microsoft.com/office/drawing/2014/main" id="{5D8ADCDE-BA0A-D9D5-462B-B6A8FED71A79}"/>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974631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el en tekst + tab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3287-5C07-944D-9B41-9F82D10C971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3" name="Afbeelding 2">
            <a:extLst>
              <a:ext uri="{FF2B5EF4-FFF2-40B4-BE49-F238E27FC236}">
                <a16:creationId xmlns:a16="http://schemas.microsoft.com/office/drawing/2014/main" id="{DDCF30A2-FAAD-EFB7-F770-134858C6B237}"/>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4" name="Afbeelding 3">
            <a:extLst>
              <a:ext uri="{FF2B5EF4-FFF2-40B4-BE49-F238E27FC236}">
                <a16:creationId xmlns:a16="http://schemas.microsoft.com/office/drawing/2014/main" id="{D3683FBA-5C98-156D-C2A8-CC06C602100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extLst>
              <p:ext uri="{D42A27DB-BD31-4B8C-83A1-F6EECF244321}">
                <p14:modId xmlns:p14="http://schemas.microsoft.com/office/powerpoint/2010/main" val="736147594"/>
              </p:ext>
            </p:extLst>
          </p:nvPr>
        </p:nvGraphicFramePr>
        <p:xfrm>
          <a:off x="838199" y="3568700"/>
          <a:ext cx="10515600" cy="2136424"/>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2334029852"/>
                    </a:ext>
                  </a:extLst>
                </a:gridCol>
                <a:gridCol w="2628900">
                  <a:extLst>
                    <a:ext uri="{9D8B030D-6E8A-4147-A177-3AD203B41FA5}">
                      <a16:colId xmlns:a16="http://schemas.microsoft.com/office/drawing/2014/main" val="2338258188"/>
                    </a:ext>
                  </a:extLst>
                </a:gridCol>
                <a:gridCol w="2628900">
                  <a:extLst>
                    <a:ext uri="{9D8B030D-6E8A-4147-A177-3AD203B41FA5}">
                      <a16:colId xmlns:a16="http://schemas.microsoft.com/office/drawing/2014/main" val="2780819639"/>
                    </a:ext>
                  </a:extLst>
                </a:gridCol>
                <a:gridCol w="2628900">
                  <a:extLst>
                    <a:ext uri="{9D8B030D-6E8A-4147-A177-3AD203B41FA5}">
                      <a16:colId xmlns:a16="http://schemas.microsoft.com/office/drawing/2014/main" val="2996155885"/>
                    </a:ext>
                  </a:extLst>
                </a:gridCol>
              </a:tblGrid>
              <a:tr h="534106">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extLst>
                  <a:ext uri="{0D108BD9-81ED-4DB2-BD59-A6C34878D82A}">
                    <a16:rowId xmlns:a16="http://schemas.microsoft.com/office/drawing/2014/main" val="1872609271"/>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2905811574"/>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1560632050"/>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403375020"/>
                  </a:ext>
                </a:extLst>
              </a:tr>
            </a:tbl>
          </a:graphicData>
        </a:graphic>
      </p:graphicFrame>
      <p:sp>
        <p:nvSpPr>
          <p:cNvPr id="8" name="Tekstvak 7">
            <a:extLst>
              <a:ext uri="{FF2B5EF4-FFF2-40B4-BE49-F238E27FC236}">
                <a16:creationId xmlns:a16="http://schemas.microsoft.com/office/drawing/2014/main" id="{6440BB79-9FEA-C2C9-5E8E-60546DEE8BBE}"/>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Tijdelijke aanduiding voor inhoud 2">
            <a:extLst>
              <a:ext uri="{FF2B5EF4-FFF2-40B4-BE49-F238E27FC236}">
                <a16:creationId xmlns:a16="http://schemas.microsoft.com/office/drawing/2014/main" id="{487EB9E9-237B-8ADC-B9CF-9DCCBE0CBB91}"/>
              </a:ext>
            </a:extLst>
          </p:cNvPr>
          <p:cNvSpPr>
            <a:spLocks noGrp="1"/>
          </p:cNvSpPr>
          <p:nvPr>
            <p:ph idx="15" hasCustomPrompt="1"/>
          </p:nvPr>
        </p:nvSpPr>
        <p:spPr>
          <a:xfrm>
            <a:off x="838200" y="1675051"/>
            <a:ext cx="10515599" cy="1512649"/>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914400" indent="0">
              <a:lnSpc>
                <a:spcPct val="150000"/>
              </a:lnSpc>
              <a:buClr>
                <a:srgbClr val="286669"/>
              </a:buClr>
              <a:buFont typeface="Systeemlettertype regulier"/>
              <a:buNone/>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p:txBody>
      </p:sp>
    </p:spTree>
    <p:extLst>
      <p:ext uri="{BB962C8B-B14F-4D97-AF65-F5344CB8AC3E}">
        <p14:creationId xmlns:p14="http://schemas.microsoft.com/office/powerpoint/2010/main" val="26797838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44905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lotdia">
    <p:spTree>
      <p:nvGrpSpPr>
        <p:cNvPr id="1" name=""/>
        <p:cNvGrpSpPr/>
        <p:nvPr/>
      </p:nvGrpSpPr>
      <p:grpSpPr>
        <a:xfrm>
          <a:off x="0" y="0"/>
          <a:ext cx="0" cy="0"/>
          <a:chOff x="0" y="0"/>
          <a:chExt cx="0" cy="0"/>
        </a:xfrm>
      </p:grpSpPr>
      <p:sp>
        <p:nvSpPr>
          <p:cNvPr id="2" name="Tijdelijke aanduiding voor tekst 10">
            <a:extLst>
              <a:ext uri="{FF2B5EF4-FFF2-40B4-BE49-F238E27FC236}">
                <a16:creationId xmlns:a16="http://schemas.microsoft.com/office/drawing/2014/main" id="{5B2D1C87-A691-9F13-BACF-34C0709BEB0C}"/>
              </a:ext>
            </a:extLst>
          </p:cNvPr>
          <p:cNvSpPr>
            <a:spLocks noGrp="1"/>
          </p:cNvSpPr>
          <p:nvPr>
            <p:ph type="body" sz="quarter" idx="11" hasCustomPrompt="1"/>
          </p:nvPr>
        </p:nvSpPr>
        <p:spPr>
          <a:xfrm>
            <a:off x="1001714" y="3238212"/>
            <a:ext cx="5487986" cy="1549688"/>
          </a:xfrm>
        </p:spPr>
        <p:txBody>
          <a:bodyPr>
            <a:noAutofit/>
          </a:bodyPr>
          <a:lstStyle>
            <a:lvl1pPr marL="0" indent="0">
              <a:lnSpc>
                <a:spcPct val="150000"/>
              </a:lnSpc>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3" name="Tijdelijke aanduiding voor tekst 10">
            <a:extLst>
              <a:ext uri="{FF2B5EF4-FFF2-40B4-BE49-F238E27FC236}">
                <a16:creationId xmlns:a16="http://schemas.microsoft.com/office/drawing/2014/main" id="{63544B63-A776-CF15-39F6-722F69318988}"/>
              </a:ext>
            </a:extLst>
          </p:cNvPr>
          <p:cNvSpPr>
            <a:spLocks noGrp="1"/>
          </p:cNvSpPr>
          <p:nvPr>
            <p:ph type="body" sz="quarter" idx="12" hasCustomPrompt="1"/>
          </p:nvPr>
        </p:nvSpPr>
        <p:spPr>
          <a:xfrm>
            <a:off x="1001714" y="2768600"/>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Bedankt!</a:t>
            </a:r>
          </a:p>
        </p:txBody>
      </p:sp>
      <p:sp>
        <p:nvSpPr>
          <p:cNvPr id="4" name="Tijdelijke aanduiding voor afbeelding 3">
            <a:extLst>
              <a:ext uri="{FF2B5EF4-FFF2-40B4-BE49-F238E27FC236}">
                <a16:creationId xmlns:a16="http://schemas.microsoft.com/office/drawing/2014/main" id="{BAAD080A-FBA1-8F63-4C8B-34CF43491C0B}"/>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pic>
        <p:nvPicPr>
          <p:cNvPr id="5" name="Afbeelding 4">
            <a:extLst>
              <a:ext uri="{FF2B5EF4-FFF2-40B4-BE49-F238E27FC236}">
                <a16:creationId xmlns:a16="http://schemas.microsoft.com/office/drawing/2014/main" id="{6055E83F-0FBB-DB74-787A-D60DCD5EC56A}"/>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16033950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lotdia extra contactgegevens">
    <p:spTree>
      <p:nvGrpSpPr>
        <p:cNvPr id="1" name=""/>
        <p:cNvGrpSpPr/>
        <p:nvPr/>
      </p:nvGrpSpPr>
      <p:grpSpPr>
        <a:xfrm>
          <a:off x="0" y="0"/>
          <a:ext cx="0" cy="0"/>
          <a:chOff x="0" y="0"/>
          <a:chExt cx="0" cy="0"/>
        </a:xfrm>
      </p:grpSpPr>
      <p:sp>
        <p:nvSpPr>
          <p:cNvPr id="2" name="Tijdelijke aanduiding voor tekst 10">
            <a:extLst>
              <a:ext uri="{FF2B5EF4-FFF2-40B4-BE49-F238E27FC236}">
                <a16:creationId xmlns:a16="http://schemas.microsoft.com/office/drawing/2014/main" id="{332FF6E4-6A9E-95FE-CA75-8857E3C508E3}"/>
              </a:ext>
            </a:extLst>
          </p:cNvPr>
          <p:cNvSpPr>
            <a:spLocks noGrp="1"/>
          </p:cNvSpPr>
          <p:nvPr>
            <p:ph type="body" sz="quarter" idx="12" hasCustomPrompt="1"/>
          </p:nvPr>
        </p:nvSpPr>
        <p:spPr>
          <a:xfrm>
            <a:off x="1001714" y="2171700"/>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Contact </a:t>
            </a:r>
          </a:p>
        </p:txBody>
      </p:sp>
      <p:sp>
        <p:nvSpPr>
          <p:cNvPr id="3" name="Tijdelijke aanduiding voor afbeelding 3">
            <a:extLst>
              <a:ext uri="{FF2B5EF4-FFF2-40B4-BE49-F238E27FC236}">
                <a16:creationId xmlns:a16="http://schemas.microsoft.com/office/drawing/2014/main" id="{67EBDBD8-3180-1AC3-4701-BD0C93A459E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4" name="Tekstvak 3">
            <a:extLst>
              <a:ext uri="{FF2B5EF4-FFF2-40B4-BE49-F238E27FC236}">
                <a16:creationId xmlns:a16="http://schemas.microsoft.com/office/drawing/2014/main" id="{D2775A6D-B432-5105-A634-7E4CB22A0E9F}"/>
              </a:ext>
            </a:extLst>
          </p:cNvPr>
          <p:cNvSpPr txBox="1"/>
          <p:nvPr/>
        </p:nvSpPr>
        <p:spPr>
          <a:xfrm>
            <a:off x="1001714" y="5666014"/>
            <a:ext cx="5487986" cy="369332"/>
          </a:xfrm>
          <a:prstGeom prst="rect">
            <a:avLst/>
          </a:prstGeom>
          <a:noFill/>
        </p:spPr>
        <p:txBody>
          <a:bodyPr wrap="square" rtlCol="0">
            <a:spAutoFit/>
          </a:bodyPr>
          <a:lstStyle/>
          <a:p>
            <a:r>
              <a:rPr lang="nl-BE" b="0" i="0">
                <a:solidFill>
                  <a:srgbClr val="44B9BF"/>
                </a:solidFill>
                <a:latin typeface="Segoe UI" panose="020B0502040204020203" pitchFamily="34" charset="0"/>
                <a:cs typeface="Segoe UI" panose="020B0502040204020203" pitchFamily="34" charset="0"/>
              </a:rPr>
              <a:t>www.probis.be | info@probis.be </a:t>
            </a:r>
          </a:p>
        </p:txBody>
      </p:sp>
      <p:sp>
        <p:nvSpPr>
          <p:cNvPr id="5" name="Tijdelijke aanduiding voor inhoud 2">
            <a:extLst>
              <a:ext uri="{FF2B5EF4-FFF2-40B4-BE49-F238E27FC236}">
                <a16:creationId xmlns:a16="http://schemas.microsoft.com/office/drawing/2014/main" id="{4D80C4E9-DFF3-BEBF-1843-00439773D5B2}"/>
              </a:ext>
            </a:extLst>
          </p:cNvPr>
          <p:cNvSpPr>
            <a:spLocks noGrp="1"/>
          </p:cNvSpPr>
          <p:nvPr>
            <p:ph idx="1" hasCustomPrompt="1"/>
          </p:nvPr>
        </p:nvSpPr>
        <p:spPr>
          <a:xfrm>
            <a:off x="1001713" y="2683223"/>
            <a:ext cx="5487985" cy="2494952"/>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Persoonlijke contactgegevens</a:t>
            </a:r>
            <a:endParaRPr lang="nl-BE"/>
          </a:p>
        </p:txBody>
      </p:sp>
      <p:pic>
        <p:nvPicPr>
          <p:cNvPr id="6" name="Afbeelding 5">
            <a:extLst>
              <a:ext uri="{FF2B5EF4-FFF2-40B4-BE49-F238E27FC236}">
                <a16:creationId xmlns:a16="http://schemas.microsoft.com/office/drawing/2014/main" id="{93C87EED-F763-B7B5-8A88-08ED0B4EEB8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7" name="Tekstvak 6">
            <a:extLst>
              <a:ext uri="{FF2B5EF4-FFF2-40B4-BE49-F238E27FC236}">
                <a16:creationId xmlns:a16="http://schemas.microsoft.com/office/drawing/2014/main" id="{D2775A6D-B432-5105-A634-7E4CB22A0E9F}"/>
              </a:ext>
            </a:extLst>
          </p:cNvPr>
          <p:cNvSpPr txBox="1"/>
          <p:nvPr userDrawn="1"/>
        </p:nvSpPr>
        <p:spPr>
          <a:xfrm>
            <a:off x="1001714" y="5666014"/>
            <a:ext cx="5487986" cy="369332"/>
          </a:xfrm>
          <a:prstGeom prst="rect">
            <a:avLst/>
          </a:prstGeom>
          <a:noFill/>
        </p:spPr>
        <p:txBody>
          <a:bodyPr wrap="square" rtlCol="0">
            <a:spAutoFit/>
          </a:bodyPr>
          <a:lstStyle/>
          <a:p>
            <a:r>
              <a:rPr lang="nl-BE" b="0" i="0">
                <a:solidFill>
                  <a:srgbClr val="44B9BF"/>
                </a:solidFill>
                <a:latin typeface="Segoe UI" panose="020B0502040204020203" pitchFamily="34" charset="0"/>
                <a:cs typeface="Segoe UI" panose="020B0502040204020203" pitchFamily="34" charset="0"/>
              </a:rPr>
              <a:t>www.probis.be | info@probis.be </a:t>
            </a:r>
          </a:p>
        </p:txBody>
      </p:sp>
      <p:pic>
        <p:nvPicPr>
          <p:cNvPr id="8" name="Afbeelding 7">
            <a:extLst>
              <a:ext uri="{FF2B5EF4-FFF2-40B4-BE49-F238E27FC236}">
                <a16:creationId xmlns:a16="http://schemas.microsoft.com/office/drawing/2014/main" id="{C0A7B7F5-3A5F-E538-A4CE-071126C3F29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301667749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eldia zonder afbeeldin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A27AC9B5-E04D-3F3E-7966-41EF5E354375}"/>
              </a:ext>
            </a:extLst>
          </p:cNvPr>
          <p:cNvPicPr>
            <a:picLocks noChangeAspect="1"/>
          </p:cNvPicPr>
          <p:nvPr userDrawn="1"/>
        </p:nvPicPr>
        <p:blipFill>
          <a:blip r:embed="rId2">
            <a:alphaModFix amt="10000"/>
            <a:extLst>
              <a:ext uri="{96DAC541-7B7A-43D3-8B79-37D633B846F1}">
                <asvg:svgBlip xmlns:asvg="http://schemas.microsoft.com/office/drawing/2016/SVG/main" r:embed="rId3"/>
              </a:ext>
            </a:extLst>
          </a:blip>
          <a:stretch>
            <a:fillRect/>
          </a:stretch>
        </p:blipFill>
        <p:spPr>
          <a:xfrm>
            <a:off x="8174817" y="-516744"/>
            <a:ext cx="8034364" cy="8034364"/>
          </a:xfrm>
          <a:prstGeom prst="rect">
            <a:avLst/>
          </a:prstGeom>
        </p:spPr>
      </p:pic>
      <p:sp>
        <p:nvSpPr>
          <p:cNvPr id="7" name="Tijdelijke aanduiding voor tekst 10">
            <a:extLst>
              <a:ext uri="{FF2B5EF4-FFF2-40B4-BE49-F238E27FC236}">
                <a16:creationId xmlns:a16="http://schemas.microsoft.com/office/drawing/2014/main" id="{EBD3C37F-71C1-6393-DC85-BD1414D9D3F0}"/>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8" name="Tijdelijke aanduiding voor tekst 10">
            <a:extLst>
              <a:ext uri="{FF2B5EF4-FFF2-40B4-BE49-F238E27FC236}">
                <a16:creationId xmlns:a16="http://schemas.microsoft.com/office/drawing/2014/main" id="{D13CAC70-9F23-E532-4E33-1651DBE4CC6B}"/>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9" name="Tijdelijke aanduiding voor tekst 10">
            <a:extLst>
              <a:ext uri="{FF2B5EF4-FFF2-40B4-BE49-F238E27FC236}">
                <a16:creationId xmlns:a16="http://schemas.microsoft.com/office/drawing/2014/main" id="{08459731-0D34-EAE2-18F3-C2923183157F}"/>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pic>
        <p:nvPicPr>
          <p:cNvPr id="2" name="Afbeelding 1">
            <a:extLst>
              <a:ext uri="{FF2B5EF4-FFF2-40B4-BE49-F238E27FC236}">
                <a16:creationId xmlns:a16="http://schemas.microsoft.com/office/drawing/2014/main" id="{F6EA3FAC-7741-FF9A-4F51-4E99AB0C970F}"/>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48238040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eldia met afbeelding">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5A3AD1F6-8207-D8FA-87D8-9F087755307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pic>
        <p:nvPicPr>
          <p:cNvPr id="3" name="Afbeelding 2">
            <a:extLst>
              <a:ext uri="{FF2B5EF4-FFF2-40B4-BE49-F238E27FC236}">
                <a16:creationId xmlns:a16="http://schemas.microsoft.com/office/drawing/2014/main" id="{E4B6A840-33AB-332B-08B0-722DD62C4C4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5" name="Tijdelijke aanduiding voor tekst 10">
            <a:extLst>
              <a:ext uri="{FF2B5EF4-FFF2-40B4-BE49-F238E27FC236}">
                <a16:creationId xmlns:a16="http://schemas.microsoft.com/office/drawing/2014/main" id="{84775FE9-7B94-F2E7-2F54-0BC1757D96B2}"/>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6" name="Tijdelijke aanduiding voor tekst 10">
            <a:extLst>
              <a:ext uri="{FF2B5EF4-FFF2-40B4-BE49-F238E27FC236}">
                <a16:creationId xmlns:a16="http://schemas.microsoft.com/office/drawing/2014/main" id="{38368A02-5A52-EB52-C6FE-6C429C3BEF49}"/>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10" name="Tijdelijke aanduiding voor tekst 10">
            <a:extLst>
              <a:ext uri="{FF2B5EF4-FFF2-40B4-BE49-F238E27FC236}">
                <a16:creationId xmlns:a16="http://schemas.microsoft.com/office/drawing/2014/main" id="{D8027BD7-1A37-62B7-3BE1-B0FF8085B836}"/>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spTree>
    <p:extLst>
      <p:ext uri="{BB962C8B-B14F-4D97-AF65-F5344CB8AC3E}">
        <p14:creationId xmlns:p14="http://schemas.microsoft.com/office/powerpoint/2010/main" val="3252990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itel en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AF3F84-D8B7-332B-2E02-69A71E4711B5}"/>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4" name="Afbeelding 3">
            <a:extLst>
              <a:ext uri="{FF2B5EF4-FFF2-40B4-BE49-F238E27FC236}">
                <a16:creationId xmlns:a16="http://schemas.microsoft.com/office/drawing/2014/main" id="{6D6CA95B-65FF-36FC-5C0C-93E0FDA509B2}"/>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5" name="Afbeelding 4">
            <a:extLst>
              <a:ext uri="{FF2B5EF4-FFF2-40B4-BE49-F238E27FC236}">
                <a16:creationId xmlns:a16="http://schemas.microsoft.com/office/drawing/2014/main" id="{8E414FE6-34C8-31E1-3F8F-1CF4F62E96E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6" name="Tekstvak 5">
            <a:extLst>
              <a:ext uri="{FF2B5EF4-FFF2-40B4-BE49-F238E27FC236}">
                <a16:creationId xmlns:a16="http://schemas.microsoft.com/office/drawing/2014/main" id="{364FAF8F-95DD-E274-FACD-A7DFD22C8860}"/>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
        <p:nvSpPr>
          <p:cNvPr id="7" name="Tijdelijke aanduiding voor inhoud 2">
            <a:extLst>
              <a:ext uri="{FF2B5EF4-FFF2-40B4-BE49-F238E27FC236}">
                <a16:creationId xmlns:a16="http://schemas.microsoft.com/office/drawing/2014/main" id="{7E3860BA-8EBA-5094-D25C-DDF8472E9202}"/>
              </a:ext>
            </a:extLst>
          </p:cNvPr>
          <p:cNvSpPr>
            <a:spLocks noGrp="1"/>
          </p:cNvSpPr>
          <p:nvPr>
            <p:ph idx="23" hasCustomPrompt="1"/>
          </p:nvPr>
        </p:nvSpPr>
        <p:spPr>
          <a:xfrm>
            <a:off x="838199" y="1825625"/>
            <a:ext cx="10515600" cy="4166961"/>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6027934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el en tekst + kader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9" name="Tekstvak 8">
            <a:extLst>
              <a:ext uri="{FF2B5EF4-FFF2-40B4-BE49-F238E27FC236}">
                <a16:creationId xmlns:a16="http://schemas.microsoft.com/office/drawing/2014/main" id="{1980D251-EEC7-9BB5-F064-6A90C861A8F6}"/>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
        <p:nvSpPr>
          <p:cNvPr id="10" name="Afgeronde rechthoek 9">
            <a:extLst>
              <a:ext uri="{FF2B5EF4-FFF2-40B4-BE49-F238E27FC236}">
                <a16:creationId xmlns:a16="http://schemas.microsoft.com/office/drawing/2014/main" id="{B96DFD37-6372-6412-879D-20DEEA553CB9}"/>
              </a:ext>
            </a:extLst>
          </p:cNvPr>
          <p:cNvSpPr/>
          <p:nvPr userDrawn="1"/>
        </p:nvSpPr>
        <p:spPr>
          <a:xfrm>
            <a:off x="6096000"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Afgeronde rechthoek 12">
            <a:extLst>
              <a:ext uri="{FF2B5EF4-FFF2-40B4-BE49-F238E27FC236}">
                <a16:creationId xmlns:a16="http://schemas.microsoft.com/office/drawing/2014/main" id="{7F75AEFF-DD1D-AD65-F2DB-DD9824974D25}"/>
              </a:ext>
            </a:extLst>
          </p:cNvPr>
          <p:cNvSpPr/>
          <p:nvPr userDrawn="1"/>
        </p:nvSpPr>
        <p:spPr>
          <a:xfrm>
            <a:off x="6096000"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inhoud 2">
            <a:extLst>
              <a:ext uri="{FF2B5EF4-FFF2-40B4-BE49-F238E27FC236}">
                <a16:creationId xmlns:a16="http://schemas.microsoft.com/office/drawing/2014/main" id="{77363656-99C0-676F-E234-FCF1091F23F8}"/>
              </a:ext>
            </a:extLst>
          </p:cNvPr>
          <p:cNvSpPr>
            <a:spLocks noGrp="1"/>
          </p:cNvSpPr>
          <p:nvPr>
            <p:ph idx="23" hasCustomPrompt="1"/>
          </p:nvPr>
        </p:nvSpPr>
        <p:spPr>
          <a:xfrm>
            <a:off x="6621590" y="1844589"/>
            <a:ext cx="3944464" cy="531544"/>
          </a:xfrm>
        </p:spPr>
        <p:txBody>
          <a:bodyPr>
            <a:norm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4" name="Tijdelijke aanduiding voor inhoud 2">
            <a:extLst>
              <a:ext uri="{FF2B5EF4-FFF2-40B4-BE49-F238E27FC236}">
                <a16:creationId xmlns:a16="http://schemas.microsoft.com/office/drawing/2014/main" id="{73DEFDED-2B06-CD62-52CA-6A6A0EE7425C}"/>
              </a:ext>
            </a:extLst>
          </p:cNvPr>
          <p:cNvSpPr>
            <a:spLocks noGrp="1"/>
          </p:cNvSpPr>
          <p:nvPr>
            <p:ph idx="24" hasCustomPrompt="1"/>
          </p:nvPr>
        </p:nvSpPr>
        <p:spPr>
          <a:xfrm>
            <a:off x="838200" y="1751334"/>
            <a:ext cx="4583464" cy="4340197"/>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5" name="Tijdelijke aanduiding voor inhoud 2">
            <a:extLst>
              <a:ext uri="{FF2B5EF4-FFF2-40B4-BE49-F238E27FC236}">
                <a16:creationId xmlns:a16="http://schemas.microsoft.com/office/drawing/2014/main" id="{BD568C8F-7AC4-12DA-3B12-8E09D156779F}"/>
              </a:ext>
            </a:extLst>
          </p:cNvPr>
          <p:cNvSpPr>
            <a:spLocks noGrp="1"/>
          </p:cNvSpPr>
          <p:nvPr>
            <p:ph idx="25" hasCustomPrompt="1"/>
          </p:nvPr>
        </p:nvSpPr>
        <p:spPr>
          <a:xfrm>
            <a:off x="6621590" y="3020603"/>
            <a:ext cx="3944464" cy="2716650"/>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23834820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Slotdia extra contactgegevens">
    <p:spTree>
      <p:nvGrpSpPr>
        <p:cNvPr id="1" name=""/>
        <p:cNvGrpSpPr/>
        <p:nvPr/>
      </p:nvGrpSpPr>
      <p:grpSpPr>
        <a:xfrm>
          <a:off x="0" y="0"/>
          <a:ext cx="0" cy="0"/>
          <a:chOff x="0" y="0"/>
          <a:chExt cx="0" cy="0"/>
        </a:xfrm>
      </p:grpSpPr>
      <p:sp>
        <p:nvSpPr>
          <p:cNvPr id="2" name="Tijdelijke aanduiding voor tekst 10">
            <a:extLst>
              <a:ext uri="{FF2B5EF4-FFF2-40B4-BE49-F238E27FC236}">
                <a16:creationId xmlns:a16="http://schemas.microsoft.com/office/drawing/2014/main" id="{332FF6E4-6A9E-95FE-CA75-8857E3C508E3}"/>
              </a:ext>
            </a:extLst>
          </p:cNvPr>
          <p:cNvSpPr>
            <a:spLocks noGrp="1"/>
          </p:cNvSpPr>
          <p:nvPr>
            <p:ph type="body" sz="quarter" idx="12" hasCustomPrompt="1"/>
          </p:nvPr>
        </p:nvSpPr>
        <p:spPr>
          <a:xfrm>
            <a:off x="1001714" y="2171700"/>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Contact </a:t>
            </a:r>
          </a:p>
        </p:txBody>
      </p:sp>
      <p:sp>
        <p:nvSpPr>
          <p:cNvPr id="3" name="Tijdelijke aanduiding voor afbeelding 3">
            <a:extLst>
              <a:ext uri="{FF2B5EF4-FFF2-40B4-BE49-F238E27FC236}">
                <a16:creationId xmlns:a16="http://schemas.microsoft.com/office/drawing/2014/main" id="{67EBDBD8-3180-1AC3-4701-BD0C93A459E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4" name="Tekstvak 3">
            <a:extLst>
              <a:ext uri="{FF2B5EF4-FFF2-40B4-BE49-F238E27FC236}">
                <a16:creationId xmlns:a16="http://schemas.microsoft.com/office/drawing/2014/main" id="{D2775A6D-B432-5105-A634-7E4CB22A0E9F}"/>
              </a:ext>
            </a:extLst>
          </p:cNvPr>
          <p:cNvSpPr txBox="1"/>
          <p:nvPr userDrawn="1"/>
        </p:nvSpPr>
        <p:spPr>
          <a:xfrm>
            <a:off x="1001714" y="5666014"/>
            <a:ext cx="5487986" cy="369332"/>
          </a:xfrm>
          <a:prstGeom prst="rect">
            <a:avLst/>
          </a:prstGeom>
          <a:noFill/>
        </p:spPr>
        <p:txBody>
          <a:bodyPr wrap="square" rtlCol="0">
            <a:spAutoFit/>
          </a:bodyPr>
          <a:lstStyle/>
          <a:p>
            <a:r>
              <a:rPr lang="nl-BE" b="0" i="0">
                <a:solidFill>
                  <a:srgbClr val="44B9BF"/>
                </a:solidFill>
                <a:latin typeface="Segoe UI" panose="020B0502040204020203" pitchFamily="34" charset="0"/>
                <a:cs typeface="Segoe UI" panose="020B0502040204020203" pitchFamily="34" charset="0"/>
              </a:rPr>
              <a:t>www.probis.be | info@probis.be </a:t>
            </a:r>
          </a:p>
        </p:txBody>
      </p:sp>
      <p:pic>
        <p:nvPicPr>
          <p:cNvPr id="6" name="Afbeelding 5">
            <a:extLst>
              <a:ext uri="{FF2B5EF4-FFF2-40B4-BE49-F238E27FC236}">
                <a16:creationId xmlns:a16="http://schemas.microsoft.com/office/drawing/2014/main" id="{C0A7B7F5-3A5F-E538-A4CE-071126C3F29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7" name="Tijdelijke aanduiding voor inhoud 2">
            <a:extLst>
              <a:ext uri="{FF2B5EF4-FFF2-40B4-BE49-F238E27FC236}">
                <a16:creationId xmlns:a16="http://schemas.microsoft.com/office/drawing/2014/main" id="{AECD8231-B807-75E8-A9ED-68920C2BBCE8}"/>
              </a:ext>
            </a:extLst>
          </p:cNvPr>
          <p:cNvSpPr>
            <a:spLocks noGrp="1"/>
          </p:cNvSpPr>
          <p:nvPr>
            <p:ph idx="23" hasCustomPrompt="1"/>
          </p:nvPr>
        </p:nvSpPr>
        <p:spPr>
          <a:xfrm>
            <a:off x="987372" y="2683132"/>
            <a:ext cx="5487986" cy="2665703"/>
          </a:xfrm>
        </p:spPr>
        <p:txBody>
          <a:bodyPr>
            <a:normAutofit/>
          </a:bodyPr>
          <a:lstStyle>
            <a:lvl1pPr marL="228600" indent="-228600">
              <a:lnSpc>
                <a:spcPct val="150000"/>
              </a:lnSpc>
              <a:buFontTx/>
              <a:buBlip>
                <a:blip r:embed="rId3"/>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03363802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cSld name="citaat 2">
    <p:spTree>
      <p:nvGrpSpPr>
        <p:cNvPr id="1" name=""/>
        <p:cNvGrpSpPr/>
        <p:nvPr/>
      </p:nvGrpSpPr>
      <p:grpSpPr>
        <a:xfrm>
          <a:off x="0" y="0"/>
          <a:ext cx="0" cy="0"/>
          <a:chOff x="0" y="0"/>
          <a:chExt cx="0" cy="0"/>
        </a:xfrm>
      </p:grpSpPr>
      <p:sp>
        <p:nvSpPr>
          <p:cNvPr id="21" name="Tijdelijke aanduiding voor dianummer 5">
            <a:extLst>
              <a:ext uri="{FF2B5EF4-FFF2-40B4-BE49-F238E27FC236}">
                <a16:creationId xmlns:a16="http://schemas.microsoft.com/office/drawing/2014/main" id="{FFD94265-8613-D147-8FC2-DFB6F6EC0435}"/>
              </a:ext>
            </a:extLst>
          </p:cNvPr>
          <p:cNvSpPr txBox="1">
            <a:spLocks/>
          </p:cNvSpPr>
          <p:nvPr/>
        </p:nvSpPr>
        <p:spPr>
          <a:xfrm>
            <a:off x="10574019" y="6356355"/>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1E1E1E">
                    <a:tint val="75000"/>
                  </a:srgbClr>
                </a:solidFill>
                <a:effectLst/>
                <a:uLnTx/>
                <a:uFillTx/>
                <a:latin typeface="Verdana"/>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1E1E1E">
                  <a:tint val="75000"/>
                </a:srgbClr>
              </a:solidFill>
              <a:effectLst/>
              <a:uLnTx/>
              <a:uFillTx/>
              <a:latin typeface="Verdana"/>
              <a:ea typeface="+mn-ea"/>
              <a:cs typeface="+mn-cs"/>
            </a:endParaRPr>
          </a:p>
        </p:txBody>
      </p:sp>
      <p:sp>
        <p:nvSpPr>
          <p:cNvPr id="14" name="Tijdelijke aanduiding voor tekst 3">
            <a:extLst>
              <a:ext uri="{FF2B5EF4-FFF2-40B4-BE49-F238E27FC236}">
                <a16:creationId xmlns:a16="http://schemas.microsoft.com/office/drawing/2014/main" id="{C01A5BEB-4A5A-3540-80EC-E056DD531A29}"/>
              </a:ext>
            </a:extLst>
          </p:cNvPr>
          <p:cNvSpPr>
            <a:spLocks noGrp="1"/>
          </p:cNvSpPr>
          <p:nvPr>
            <p:ph type="body" sz="quarter" idx="13" hasCustomPrompt="1"/>
          </p:nvPr>
        </p:nvSpPr>
        <p:spPr>
          <a:xfrm>
            <a:off x="733694" y="2425173"/>
            <a:ext cx="10724604" cy="1603089"/>
          </a:xfrm>
        </p:spPr>
        <p:txBody>
          <a:bodyPr anchor="ctr">
            <a:normAutofit/>
          </a:bodyPr>
          <a:lstStyle>
            <a:lvl1pPr marL="0" indent="0" algn="ctr">
              <a:buFontTx/>
              <a:buNone/>
              <a:defRPr sz="4000">
                <a:solidFill>
                  <a:srgbClr val="007A4D"/>
                </a:solidFill>
              </a:defRPr>
            </a:lvl1pPr>
            <a:lvl2pPr marL="457178" indent="0">
              <a:buFontTx/>
              <a:buNone/>
              <a:defRPr/>
            </a:lvl2pPr>
            <a:lvl3pPr marL="914354" indent="0">
              <a:buFontTx/>
              <a:buNone/>
              <a:defRPr/>
            </a:lvl3pPr>
            <a:lvl4pPr marL="1371532" indent="0">
              <a:buFontTx/>
              <a:buNone/>
              <a:defRPr/>
            </a:lvl4pPr>
            <a:lvl5pPr marL="1828709" indent="0">
              <a:buFontTx/>
              <a:buNone/>
              <a:defRPr/>
            </a:lvl5pPr>
          </a:lstStyle>
          <a:p>
            <a:pPr lvl="0"/>
            <a:r>
              <a:rPr lang="nl-NL"/>
              <a:t>Hier komt een citaat of quote</a:t>
            </a:r>
            <a:endParaRPr lang="nl-BE"/>
          </a:p>
        </p:txBody>
      </p:sp>
      <p:sp>
        <p:nvSpPr>
          <p:cNvPr id="10" name="Tijdelijke aanduiding voor dianummer 5">
            <a:extLst>
              <a:ext uri="{FF2B5EF4-FFF2-40B4-BE49-F238E27FC236}">
                <a16:creationId xmlns:a16="http://schemas.microsoft.com/office/drawing/2014/main" id="{FFD94265-8613-D147-8FC2-DFB6F6EC0435}"/>
              </a:ext>
            </a:extLst>
          </p:cNvPr>
          <p:cNvSpPr txBox="1">
            <a:spLocks/>
          </p:cNvSpPr>
          <p:nvPr userDrawn="1"/>
        </p:nvSpPr>
        <p:spPr>
          <a:xfrm>
            <a:off x="10574026" y="6356359"/>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1E1E1E">
                    <a:tint val="75000"/>
                  </a:srgbClr>
                </a:solidFill>
                <a:effectLst/>
                <a:uLnTx/>
                <a:uFillTx/>
                <a:latin typeface="Verdana"/>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1E1E1E">
                  <a:tint val="75000"/>
                </a:srgbClr>
              </a:solidFill>
              <a:effectLst/>
              <a:uLnTx/>
              <a:uFillTx/>
              <a:latin typeface="Verdana"/>
              <a:ea typeface="+mn-ea"/>
              <a:cs typeface="+mn-cs"/>
            </a:endParaRPr>
          </a:p>
        </p:txBody>
      </p:sp>
      <p:pic>
        <p:nvPicPr>
          <p:cNvPr id="13" name="Afbeelding 12" descr="Afbeelding met paperclip&#10;&#10;Automatisch gegenereerde beschrijving">
            <a:extLst>
              <a:ext uri="{FF2B5EF4-FFF2-40B4-BE49-F238E27FC236}">
                <a16:creationId xmlns:a16="http://schemas.microsoft.com/office/drawing/2014/main" id="{FABEA9B2-4656-3646-8E68-91B9405D2289}"/>
              </a:ext>
            </a:extLst>
          </p:cNvPr>
          <p:cNvPicPr>
            <a:picLocks noChangeAspect="1"/>
          </p:cNvPicPr>
          <p:nvPr userDrawn="1"/>
        </p:nvPicPr>
        <p:blipFill rotWithShape="1">
          <a:blip r:embed="rId2">
            <a:alphaModFix amt="50000"/>
          </a:blip>
          <a:srcRect l="14894" b="24325"/>
          <a:stretch/>
        </p:blipFill>
        <p:spPr>
          <a:xfrm>
            <a:off x="2" y="5888735"/>
            <a:ext cx="1049696" cy="969265"/>
          </a:xfrm>
          <a:prstGeom prst="rect">
            <a:avLst/>
          </a:prstGeom>
        </p:spPr>
      </p:pic>
      <p:pic>
        <p:nvPicPr>
          <p:cNvPr id="16" name="Afbeelding 15">
            <a:extLst>
              <a:ext uri="{FF2B5EF4-FFF2-40B4-BE49-F238E27FC236}">
                <a16:creationId xmlns:a16="http://schemas.microsoft.com/office/drawing/2014/main" id="{21268D8A-12D3-6841-A7B6-AFA394A6BE55}"/>
              </a:ext>
            </a:extLst>
          </p:cNvPr>
          <p:cNvPicPr>
            <a:picLocks noChangeAspect="1"/>
          </p:cNvPicPr>
          <p:nvPr userDrawn="1"/>
        </p:nvPicPr>
        <p:blipFill>
          <a:blip r:embed="rId3"/>
          <a:stretch>
            <a:fillRect/>
          </a:stretch>
        </p:blipFill>
        <p:spPr>
          <a:xfrm>
            <a:off x="11414194" y="6373367"/>
            <a:ext cx="535277" cy="376199"/>
          </a:xfrm>
          <a:prstGeom prst="rect">
            <a:avLst/>
          </a:prstGeom>
        </p:spPr>
      </p:pic>
      <p:sp>
        <p:nvSpPr>
          <p:cNvPr id="17" name="Freeform 13">
            <a:extLst>
              <a:ext uri="{FF2B5EF4-FFF2-40B4-BE49-F238E27FC236}">
                <a16:creationId xmlns:a16="http://schemas.microsoft.com/office/drawing/2014/main" id="{CBAB4FF0-A572-5A4C-8AFA-87E7D5BDEAF0}"/>
              </a:ext>
            </a:extLst>
          </p:cNvPr>
          <p:cNvSpPr/>
          <p:nvPr userDrawn="1"/>
        </p:nvSpPr>
        <p:spPr>
          <a:xfrm rot="5400000">
            <a:off x="5908603" y="-611692"/>
            <a:ext cx="374811" cy="1223383"/>
          </a:xfrm>
          <a:custGeom>
            <a:avLst/>
            <a:gdLst>
              <a:gd name="connsiteX0" fmla="*/ 81280 w 162560"/>
              <a:gd name="connsiteY0" fmla="*/ 0 h 530597"/>
              <a:gd name="connsiteX1" fmla="*/ 162560 w 162560"/>
              <a:gd name="connsiteY1" fmla="*/ 81280 h 530597"/>
              <a:gd name="connsiteX2" fmla="*/ 162482 w 162560"/>
              <a:gd name="connsiteY2" fmla="*/ 81667 h 530597"/>
              <a:gd name="connsiteX3" fmla="*/ 162560 w 162560"/>
              <a:gd name="connsiteY3" fmla="*/ 81667 h 530597"/>
              <a:gd name="connsiteX4" fmla="*/ 162560 w 162560"/>
              <a:gd name="connsiteY4" fmla="*/ 449317 h 530597"/>
              <a:gd name="connsiteX5" fmla="*/ 162560 w 162560"/>
              <a:gd name="connsiteY5" fmla="*/ 449967 h 530597"/>
              <a:gd name="connsiteX6" fmla="*/ 162429 w 162560"/>
              <a:gd name="connsiteY6" fmla="*/ 449967 h 530597"/>
              <a:gd name="connsiteX7" fmla="*/ 156173 w 162560"/>
              <a:gd name="connsiteY7" fmla="*/ 480955 h 530597"/>
              <a:gd name="connsiteX8" fmla="*/ 81280 w 162560"/>
              <a:gd name="connsiteY8" fmla="*/ 530597 h 530597"/>
              <a:gd name="connsiteX9" fmla="*/ 6387 w 162560"/>
              <a:gd name="connsiteY9" fmla="*/ 480955 h 530597"/>
              <a:gd name="connsiteX10" fmla="*/ 131 w 162560"/>
              <a:gd name="connsiteY10" fmla="*/ 449967 h 530597"/>
              <a:gd name="connsiteX11" fmla="*/ 0 w 162560"/>
              <a:gd name="connsiteY11" fmla="*/ 449967 h 530597"/>
              <a:gd name="connsiteX12" fmla="*/ 0 w 162560"/>
              <a:gd name="connsiteY12" fmla="*/ 449317 h 530597"/>
              <a:gd name="connsiteX13" fmla="*/ 0 w 162560"/>
              <a:gd name="connsiteY13" fmla="*/ 81667 h 530597"/>
              <a:gd name="connsiteX14" fmla="*/ 78 w 162560"/>
              <a:gd name="connsiteY14" fmla="*/ 81667 h 530597"/>
              <a:gd name="connsiteX15" fmla="*/ 0 w 162560"/>
              <a:gd name="connsiteY15" fmla="*/ 81280 h 530597"/>
              <a:gd name="connsiteX16" fmla="*/ 81280 w 162560"/>
              <a:gd name="connsiteY16" fmla="*/ 0 h 53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560" h="530597">
                <a:moveTo>
                  <a:pt x="81280" y="0"/>
                </a:moveTo>
                <a:cubicBezTo>
                  <a:pt x="126170" y="0"/>
                  <a:pt x="162560" y="36390"/>
                  <a:pt x="162560" y="81280"/>
                </a:cubicBezTo>
                <a:lnTo>
                  <a:pt x="162482" y="81667"/>
                </a:lnTo>
                <a:lnTo>
                  <a:pt x="162560" y="81667"/>
                </a:lnTo>
                <a:lnTo>
                  <a:pt x="162560" y="449317"/>
                </a:lnTo>
                <a:lnTo>
                  <a:pt x="162560" y="449967"/>
                </a:lnTo>
                <a:lnTo>
                  <a:pt x="162429" y="449967"/>
                </a:lnTo>
                <a:lnTo>
                  <a:pt x="156173" y="480955"/>
                </a:lnTo>
                <a:cubicBezTo>
                  <a:pt x="143834" y="510128"/>
                  <a:pt x="114948" y="530597"/>
                  <a:pt x="81280" y="530597"/>
                </a:cubicBezTo>
                <a:cubicBezTo>
                  <a:pt x="47613" y="530597"/>
                  <a:pt x="18726" y="510128"/>
                  <a:pt x="6387" y="480955"/>
                </a:cubicBezTo>
                <a:lnTo>
                  <a:pt x="131" y="449967"/>
                </a:lnTo>
                <a:lnTo>
                  <a:pt x="0" y="449967"/>
                </a:lnTo>
                <a:lnTo>
                  <a:pt x="0" y="449317"/>
                </a:lnTo>
                <a:lnTo>
                  <a:pt x="0" y="81667"/>
                </a:lnTo>
                <a:lnTo>
                  <a:pt x="78" y="81667"/>
                </a:lnTo>
                <a:lnTo>
                  <a:pt x="0" y="81280"/>
                </a:lnTo>
                <a:cubicBezTo>
                  <a:pt x="0" y="36390"/>
                  <a:pt x="36390" y="0"/>
                  <a:pt x="81280" y="0"/>
                </a:cubicBezTo>
                <a:close/>
              </a:path>
            </a:pathLst>
          </a:custGeom>
          <a:solidFill>
            <a:srgbClr val="007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Verdana"/>
              <a:ea typeface="+mn-ea"/>
              <a:cs typeface="+mn-cs"/>
            </a:endParaRPr>
          </a:p>
        </p:txBody>
      </p:sp>
    </p:spTree>
    <p:extLst>
      <p:ext uri="{BB962C8B-B14F-4D97-AF65-F5344CB8AC3E}">
        <p14:creationId xmlns:p14="http://schemas.microsoft.com/office/powerpoint/2010/main" val="24519423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Titel + opsomming">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082CA811-82CA-E24D-AE99-984EBD0EA62B}"/>
              </a:ext>
            </a:extLst>
          </p:cNvPr>
          <p:cNvSpPr>
            <a:spLocks noGrp="1"/>
          </p:cNvSpPr>
          <p:nvPr>
            <p:ph type="title" hasCustomPrompt="1"/>
          </p:nvPr>
        </p:nvSpPr>
        <p:spPr>
          <a:xfrm>
            <a:off x="1066768" y="365129"/>
            <a:ext cx="10034741" cy="1325563"/>
          </a:xfrm>
        </p:spPr>
        <p:txBody>
          <a:bodyPr>
            <a:normAutofit/>
          </a:bodyPr>
          <a:lstStyle>
            <a:lvl1pPr>
              <a:defRPr sz="2800"/>
            </a:lvl1pPr>
          </a:lstStyle>
          <a:p>
            <a:r>
              <a:rPr lang="nl-NL"/>
              <a:t>Titel</a:t>
            </a:r>
            <a:endParaRPr lang="nl-BE"/>
          </a:p>
        </p:txBody>
      </p:sp>
      <p:sp>
        <p:nvSpPr>
          <p:cNvPr id="8" name="Tijdelijke aanduiding voor tekst 6">
            <a:extLst>
              <a:ext uri="{FF2B5EF4-FFF2-40B4-BE49-F238E27FC236}">
                <a16:creationId xmlns:a16="http://schemas.microsoft.com/office/drawing/2014/main" id="{57E3FDD9-8D7F-A846-B6FF-3B28F34C1D8B}"/>
              </a:ext>
            </a:extLst>
          </p:cNvPr>
          <p:cNvSpPr>
            <a:spLocks noGrp="1"/>
          </p:cNvSpPr>
          <p:nvPr>
            <p:ph type="body" sz="quarter" idx="13" hasCustomPrompt="1"/>
          </p:nvPr>
        </p:nvSpPr>
        <p:spPr>
          <a:xfrm>
            <a:off x="1066736" y="1884363"/>
            <a:ext cx="10035780" cy="4094162"/>
          </a:xfrm>
        </p:spPr>
        <p:txBody>
          <a:bodyPr/>
          <a:lstStyle>
            <a:lvl1pPr>
              <a:lnSpc>
                <a:spcPct val="150000"/>
              </a:lnSpc>
              <a:spcBef>
                <a:spcPts val="120"/>
              </a:spcBef>
              <a:defRPr sz="1800"/>
            </a:lvl1pPr>
            <a:lvl2pPr>
              <a:lnSpc>
                <a:spcPct val="150000"/>
              </a:lnSpc>
              <a:spcBef>
                <a:spcPts val="120"/>
              </a:spcBef>
              <a:defRPr sz="1600"/>
            </a:lvl2pPr>
            <a:lvl3pPr>
              <a:lnSpc>
                <a:spcPct val="150000"/>
              </a:lnSpc>
              <a:spcBef>
                <a:spcPts val="120"/>
              </a:spcBef>
              <a:defRPr sz="1400"/>
            </a:lvl3pPr>
            <a:lvl4pPr>
              <a:lnSpc>
                <a:spcPct val="150000"/>
              </a:lnSpc>
              <a:spcBef>
                <a:spcPts val="120"/>
              </a:spcBef>
              <a:defRPr sz="1200"/>
            </a:lvl4pPr>
            <a:lvl5pPr>
              <a:lnSpc>
                <a:spcPct val="150000"/>
              </a:lnSpc>
              <a:spcBef>
                <a:spcPts val="120"/>
              </a:spcBef>
              <a:defRPr sz="1200"/>
            </a:lvl5pPr>
          </a:lstStyle>
          <a:p>
            <a:pPr lvl="0"/>
            <a:r>
              <a:rPr lang="nl-NL"/>
              <a:t>Eerste niveau</a:t>
            </a:r>
          </a:p>
          <a:p>
            <a:pPr lvl="1"/>
            <a:r>
              <a:rPr lang="nl-NL"/>
              <a:t>Tweede niveau</a:t>
            </a:r>
          </a:p>
          <a:p>
            <a:pPr lvl="2"/>
            <a:r>
              <a:rPr lang="nl-NL"/>
              <a:t>Derde niveau</a:t>
            </a:r>
          </a:p>
          <a:p>
            <a:pPr lvl="3"/>
            <a:r>
              <a:rPr lang="nl-NL"/>
              <a:t>Vierde niveau</a:t>
            </a:r>
          </a:p>
          <a:p>
            <a:pPr lvl="4"/>
            <a:r>
              <a:rPr lang="nl-NL"/>
              <a:t>Vijfde niveau</a:t>
            </a:r>
            <a:endParaRPr lang="nl-BE"/>
          </a:p>
        </p:txBody>
      </p:sp>
      <p:sp>
        <p:nvSpPr>
          <p:cNvPr id="14" name="Tijdelijke aanduiding voor dianummer 5">
            <a:extLst>
              <a:ext uri="{FF2B5EF4-FFF2-40B4-BE49-F238E27FC236}">
                <a16:creationId xmlns:a16="http://schemas.microsoft.com/office/drawing/2014/main" id="{185E4194-3D56-8642-AE6C-193400E5F862}"/>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stStyle>
          <a:p>
            <a:fld id="{63B60197-8732-DD47-BE86-DC2A13CABE98}" type="slidenum">
              <a:rPr lang="nl-BE" smtClean="0"/>
              <a:pPr/>
              <a:t>‹nr.›</a:t>
            </a:fld>
            <a:endParaRPr lang="nl-BE"/>
          </a:p>
        </p:txBody>
      </p:sp>
    </p:spTree>
    <p:extLst>
      <p:ext uri="{BB962C8B-B14F-4D97-AF65-F5344CB8AC3E}">
        <p14:creationId xmlns:p14="http://schemas.microsoft.com/office/powerpoint/2010/main" val="27532068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000" b="1" i="0">
                <a:solidFill>
                  <a:srgbClr val="286669"/>
                </a:solidFill>
                <a:latin typeface="Segoe UI"/>
                <a:cs typeface="Segoe UI"/>
              </a:defRPr>
            </a:lvl1pPr>
          </a:lstStyle>
          <a:p>
            <a:endParaRPr/>
          </a:p>
        </p:txBody>
      </p:sp>
      <p:sp>
        <p:nvSpPr>
          <p:cNvPr id="3" name="Holder 3"/>
          <p:cNvSpPr>
            <a:spLocks noGrp="1"/>
          </p:cNvSpPr>
          <p:nvPr>
            <p:ph type="body" idx="1"/>
          </p:nvPr>
        </p:nvSpPr>
        <p:spPr/>
        <p:txBody>
          <a:bodyPr lIns="0" tIns="0" rIns="0" bIns="0"/>
          <a:lstStyle>
            <a:lvl1pPr>
              <a:defRPr sz="1600" b="0" i="0">
                <a:solidFill>
                  <a:srgbClr val="1E1E1E"/>
                </a:solidFill>
                <a:latin typeface="Segoe UI"/>
                <a:cs typeface="Segoe U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12/2/2025</a:t>
            </a:fld>
            <a:endParaRPr lang="en-US"/>
          </a:p>
        </p:txBody>
      </p:sp>
      <p:sp>
        <p:nvSpPr>
          <p:cNvPr id="6" name="Holder 6"/>
          <p:cNvSpPr>
            <a:spLocks noGrp="1"/>
          </p:cNvSpPr>
          <p:nvPr>
            <p:ph type="sldNum" sz="quarter" idx="7"/>
          </p:nvPr>
        </p:nvSpPr>
        <p:spPr/>
        <p:txBody>
          <a:bodyPr lIns="0" tIns="0" rIns="0" bIns="0"/>
          <a:lstStyle>
            <a:lvl1pPr>
              <a:defRPr sz="1200" b="0" i="0">
                <a:solidFill>
                  <a:srgbClr val="1E1E1E"/>
                </a:solidFill>
                <a:latin typeface="Segoe UI"/>
                <a:cs typeface="Segoe UI"/>
              </a:defRPr>
            </a:lvl1pPr>
          </a:lstStyle>
          <a:p>
            <a:pPr marL="38100">
              <a:lnSpc>
                <a:spcPct val="100000"/>
              </a:lnSpc>
              <a:spcBef>
                <a:spcPts val="195"/>
              </a:spcBef>
            </a:pPr>
            <a:fld id="{81D60167-4931-47E6-BA6A-407CBD079E47}" type="slidenum">
              <a:rPr spc="-25" dirty="0"/>
              <a:t>‹nr.›</a:t>
            </a:fld>
            <a:endParaRPr spc="-25" dirty="0"/>
          </a:p>
        </p:txBody>
      </p:sp>
    </p:spTree>
    <p:extLst>
      <p:ext uri="{BB962C8B-B14F-4D97-AF65-F5344CB8AC3E}">
        <p14:creationId xmlns:p14="http://schemas.microsoft.com/office/powerpoint/2010/main" val="22428635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obj">
  <p:cSld name="Title Only">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000" b="1" i="0">
                <a:solidFill>
                  <a:srgbClr val="286669"/>
                </a:solidFill>
                <a:latin typeface="Segoe UI"/>
                <a:cs typeface="Segoe U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12/2/2025</a:t>
            </a:fld>
            <a:endParaRPr lang="en-US"/>
          </a:p>
        </p:txBody>
      </p:sp>
      <p:sp>
        <p:nvSpPr>
          <p:cNvPr id="5" name="Holder 5"/>
          <p:cNvSpPr>
            <a:spLocks noGrp="1"/>
          </p:cNvSpPr>
          <p:nvPr>
            <p:ph type="sldNum" sz="quarter" idx="7"/>
          </p:nvPr>
        </p:nvSpPr>
        <p:spPr/>
        <p:txBody>
          <a:bodyPr lIns="0" tIns="0" rIns="0" bIns="0"/>
          <a:lstStyle>
            <a:lvl1pPr>
              <a:defRPr sz="1200" b="0" i="0">
                <a:solidFill>
                  <a:srgbClr val="1E1E1E"/>
                </a:solidFill>
                <a:latin typeface="Segoe UI"/>
                <a:cs typeface="Segoe UI"/>
              </a:defRPr>
            </a:lvl1pPr>
          </a:lstStyle>
          <a:p>
            <a:pPr marL="38100">
              <a:lnSpc>
                <a:spcPct val="100000"/>
              </a:lnSpc>
              <a:spcBef>
                <a:spcPts val="195"/>
              </a:spcBef>
            </a:pPr>
            <a:fld id="{81D60167-4931-47E6-BA6A-407CBD079E47}" type="slidenum">
              <a:rPr spc="-25" dirty="0"/>
              <a:t>‹nr.›</a:t>
            </a:fld>
            <a:endParaRPr spc="-25" dirty="0"/>
          </a:p>
        </p:txBody>
      </p:sp>
    </p:spTree>
    <p:extLst>
      <p:ext uri="{BB962C8B-B14F-4D97-AF65-F5344CB8AC3E}">
        <p14:creationId xmlns:p14="http://schemas.microsoft.com/office/powerpoint/2010/main" val="41725542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Titel">
    <p:bg>
      <p:bgPr>
        <a:solidFill>
          <a:srgbClr val="286669"/>
        </a:solidFill>
        <a:effectLst/>
      </p:bgPr>
    </p:bg>
    <p:spTree>
      <p:nvGrpSpPr>
        <p:cNvPr id="1" name=""/>
        <p:cNvGrpSpPr/>
        <p:nvPr/>
      </p:nvGrpSpPr>
      <p:grpSpPr>
        <a:xfrm>
          <a:off x="0" y="0"/>
          <a:ext cx="0" cy="0"/>
          <a:chOff x="0" y="0"/>
          <a:chExt cx="0" cy="0"/>
        </a:xfrm>
      </p:grpSpPr>
      <p:sp>
        <p:nvSpPr>
          <p:cNvPr id="8" name="Titel 1">
            <a:extLst>
              <a:ext uri="{FF2B5EF4-FFF2-40B4-BE49-F238E27FC236}">
                <a16:creationId xmlns:a16="http://schemas.microsoft.com/office/drawing/2014/main" id="{A3CA8039-46E1-9041-9F16-24252C78CFC8}"/>
              </a:ext>
            </a:extLst>
          </p:cNvPr>
          <p:cNvSpPr>
            <a:spLocks noGrp="1"/>
          </p:cNvSpPr>
          <p:nvPr>
            <p:ph type="ctrTitle" hasCustomPrompt="1"/>
          </p:nvPr>
        </p:nvSpPr>
        <p:spPr>
          <a:xfrm>
            <a:off x="1308848" y="3594720"/>
            <a:ext cx="9214846" cy="1030119"/>
          </a:xfrm>
          <a:noFill/>
        </p:spPr>
        <p:txBody>
          <a:bodyPr anchor="b">
            <a:normAutofit/>
          </a:bodyPr>
          <a:lstStyle>
            <a:lvl1pPr algn="l">
              <a:defRPr sz="4400">
                <a:solidFill>
                  <a:srgbClr val="44B9BF"/>
                </a:solidFill>
              </a:defRPr>
            </a:lvl1pPr>
          </a:lstStyle>
          <a:p>
            <a:r>
              <a:rPr lang="nl-NL"/>
              <a:t>Titel</a:t>
            </a:r>
            <a:endParaRPr lang="nl-BE"/>
          </a:p>
        </p:txBody>
      </p:sp>
      <p:sp>
        <p:nvSpPr>
          <p:cNvPr id="9" name="Ondertitel 2">
            <a:extLst>
              <a:ext uri="{FF2B5EF4-FFF2-40B4-BE49-F238E27FC236}">
                <a16:creationId xmlns:a16="http://schemas.microsoft.com/office/drawing/2014/main" id="{5912A2BB-FCF1-004A-AEDC-8107B51AC94E}"/>
              </a:ext>
            </a:extLst>
          </p:cNvPr>
          <p:cNvSpPr>
            <a:spLocks noGrp="1"/>
          </p:cNvSpPr>
          <p:nvPr>
            <p:ph type="subTitle" idx="1" hasCustomPrompt="1"/>
          </p:nvPr>
        </p:nvSpPr>
        <p:spPr>
          <a:xfrm>
            <a:off x="1308848" y="5221982"/>
            <a:ext cx="9214846" cy="821680"/>
          </a:xfrm>
        </p:spPr>
        <p:txBody>
          <a:bodyPr>
            <a:normAutofit/>
          </a:bodyPr>
          <a:lstStyle>
            <a:lvl1pPr marL="0" indent="0" algn="l">
              <a:buNone/>
              <a:defRPr sz="2000">
                <a:solidFill>
                  <a:srgbClr val="44B9BF"/>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nl-NL"/>
              <a:t>Dit is een ondertitel</a:t>
            </a:r>
            <a:endParaRPr lang="nl-BE"/>
          </a:p>
        </p:txBody>
      </p:sp>
      <p:pic>
        <p:nvPicPr>
          <p:cNvPr id="15" name="Afbeelding 6">
            <a:extLst>
              <a:ext uri="{FF2B5EF4-FFF2-40B4-BE49-F238E27FC236}">
                <a16:creationId xmlns:a16="http://schemas.microsoft.com/office/drawing/2014/main" id="{DFCC2216-F96A-C142-9F0B-DD80B28824E7}"/>
              </a:ext>
            </a:extLst>
          </p:cNvPr>
          <p:cNvPicPr>
            <a:picLocks noChangeAspect="1"/>
          </p:cNvPicPr>
          <p:nvPr userDrawn="1"/>
        </p:nvPicPr>
        <p:blipFill>
          <a:blip r:embed="rId2"/>
          <a:stretch>
            <a:fillRect/>
          </a:stretch>
        </p:blipFill>
        <p:spPr>
          <a:xfrm rot="5400000">
            <a:off x="29120" y="3891594"/>
            <a:ext cx="152344" cy="440291"/>
          </a:xfrm>
          <a:prstGeom prst="rect">
            <a:avLst/>
          </a:prstGeom>
        </p:spPr>
      </p:pic>
    </p:spTree>
    <p:extLst>
      <p:ext uri="{BB962C8B-B14F-4D97-AF65-F5344CB8AC3E}">
        <p14:creationId xmlns:p14="http://schemas.microsoft.com/office/powerpoint/2010/main" val="42158915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2_Tussentitel">
    <p:bg>
      <p:bgPr>
        <a:solidFill>
          <a:srgbClr val="286669"/>
        </a:solidFill>
        <a:effectLst/>
      </p:bgPr>
    </p:bg>
    <p:spTree>
      <p:nvGrpSpPr>
        <p:cNvPr id="1" name=""/>
        <p:cNvGrpSpPr/>
        <p:nvPr/>
      </p:nvGrpSpPr>
      <p:grpSpPr>
        <a:xfrm>
          <a:off x="0" y="0"/>
          <a:ext cx="0" cy="0"/>
          <a:chOff x="0" y="0"/>
          <a:chExt cx="0" cy="0"/>
        </a:xfrm>
      </p:grpSpPr>
      <p:sp>
        <p:nvSpPr>
          <p:cNvPr id="8" name="Titel 1">
            <a:extLst>
              <a:ext uri="{FF2B5EF4-FFF2-40B4-BE49-F238E27FC236}">
                <a16:creationId xmlns:a16="http://schemas.microsoft.com/office/drawing/2014/main" id="{A3CA8039-46E1-9041-9F16-24252C78CFC8}"/>
              </a:ext>
            </a:extLst>
          </p:cNvPr>
          <p:cNvSpPr>
            <a:spLocks noGrp="1"/>
          </p:cNvSpPr>
          <p:nvPr>
            <p:ph type="ctrTitle" hasCustomPrompt="1"/>
          </p:nvPr>
        </p:nvSpPr>
        <p:spPr>
          <a:xfrm>
            <a:off x="1308848" y="768392"/>
            <a:ext cx="9214846" cy="1030119"/>
          </a:xfrm>
          <a:noFill/>
        </p:spPr>
        <p:txBody>
          <a:bodyPr anchor="b">
            <a:normAutofit/>
          </a:bodyPr>
          <a:lstStyle>
            <a:lvl1pPr algn="l">
              <a:defRPr sz="4000">
                <a:solidFill>
                  <a:srgbClr val="44B9BF"/>
                </a:solidFill>
              </a:defRPr>
            </a:lvl1pPr>
          </a:lstStyle>
          <a:p>
            <a:r>
              <a:rPr lang="nl-NL"/>
              <a:t>Tussenbladtitel</a:t>
            </a:r>
            <a:endParaRPr lang="nl-BE"/>
          </a:p>
        </p:txBody>
      </p:sp>
      <p:sp>
        <p:nvSpPr>
          <p:cNvPr id="9" name="Ondertitel 2">
            <a:extLst>
              <a:ext uri="{FF2B5EF4-FFF2-40B4-BE49-F238E27FC236}">
                <a16:creationId xmlns:a16="http://schemas.microsoft.com/office/drawing/2014/main" id="{5912A2BB-FCF1-004A-AEDC-8107B51AC94E}"/>
              </a:ext>
            </a:extLst>
          </p:cNvPr>
          <p:cNvSpPr>
            <a:spLocks noGrp="1"/>
          </p:cNvSpPr>
          <p:nvPr>
            <p:ph type="subTitle" idx="1" hasCustomPrompt="1"/>
          </p:nvPr>
        </p:nvSpPr>
        <p:spPr>
          <a:xfrm>
            <a:off x="1308848" y="2395654"/>
            <a:ext cx="9214846" cy="821680"/>
          </a:xfrm>
        </p:spPr>
        <p:txBody>
          <a:bodyPr>
            <a:normAutofit/>
          </a:bodyPr>
          <a:lstStyle>
            <a:lvl1pPr marL="0" indent="0" algn="l">
              <a:buNone/>
              <a:defRPr sz="2000">
                <a:solidFill>
                  <a:srgbClr val="44B9BF"/>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nl-NL"/>
              <a:t>Dit is een ondertitel</a:t>
            </a:r>
            <a:endParaRPr lang="nl-BE"/>
          </a:p>
        </p:txBody>
      </p:sp>
      <p:pic>
        <p:nvPicPr>
          <p:cNvPr id="13" name="Afbeelding 6">
            <a:extLst>
              <a:ext uri="{FF2B5EF4-FFF2-40B4-BE49-F238E27FC236}">
                <a16:creationId xmlns:a16="http://schemas.microsoft.com/office/drawing/2014/main" id="{D3AE0BAC-E183-A94F-8E63-29A8C98E9644}"/>
              </a:ext>
            </a:extLst>
          </p:cNvPr>
          <p:cNvPicPr>
            <a:picLocks noChangeAspect="1"/>
          </p:cNvPicPr>
          <p:nvPr userDrawn="1"/>
        </p:nvPicPr>
        <p:blipFill>
          <a:blip r:embed="rId2"/>
          <a:stretch>
            <a:fillRect/>
          </a:stretch>
        </p:blipFill>
        <p:spPr>
          <a:xfrm rot="5400000">
            <a:off x="2501" y="1148118"/>
            <a:ext cx="143200" cy="413864"/>
          </a:xfrm>
          <a:prstGeom prst="rect">
            <a:avLst/>
          </a:prstGeom>
        </p:spPr>
      </p:pic>
      <p:pic>
        <p:nvPicPr>
          <p:cNvPr id="14" name="Afbeelding 13" descr="Afbeelding met paperclip&#10;&#10;Automatisch gegenereerde beschrijving">
            <a:extLst>
              <a:ext uri="{FF2B5EF4-FFF2-40B4-BE49-F238E27FC236}">
                <a16:creationId xmlns:a16="http://schemas.microsoft.com/office/drawing/2014/main" id="{AC856E86-13B7-1848-99D5-67E28730AFE1}"/>
              </a:ext>
            </a:extLst>
          </p:cNvPr>
          <p:cNvPicPr>
            <a:picLocks noChangeAspect="1"/>
          </p:cNvPicPr>
          <p:nvPr userDrawn="1"/>
        </p:nvPicPr>
        <p:blipFill rotWithShape="1">
          <a:blip r:embed="rId3">
            <a:alphaModFix amt="50000"/>
          </a:blip>
          <a:srcRect l="14894" b="24325"/>
          <a:stretch/>
        </p:blipFill>
        <p:spPr>
          <a:xfrm>
            <a:off x="2" y="5888735"/>
            <a:ext cx="1049696" cy="969265"/>
          </a:xfrm>
          <a:prstGeom prst="rect">
            <a:avLst/>
          </a:prstGeom>
        </p:spPr>
      </p:pic>
    </p:spTree>
    <p:extLst>
      <p:ext uri="{BB962C8B-B14F-4D97-AF65-F5344CB8AC3E}">
        <p14:creationId xmlns:p14="http://schemas.microsoft.com/office/powerpoint/2010/main" val="4771857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itel + opsomming">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082CA811-82CA-E24D-AE99-984EBD0EA62B}"/>
              </a:ext>
            </a:extLst>
          </p:cNvPr>
          <p:cNvSpPr>
            <a:spLocks noGrp="1"/>
          </p:cNvSpPr>
          <p:nvPr>
            <p:ph type="title" hasCustomPrompt="1"/>
          </p:nvPr>
        </p:nvSpPr>
        <p:spPr>
          <a:xfrm>
            <a:off x="1066768" y="365129"/>
            <a:ext cx="10034741" cy="1325563"/>
          </a:xfrm>
        </p:spPr>
        <p:txBody>
          <a:bodyPr>
            <a:normAutofit/>
          </a:bodyPr>
          <a:lstStyle>
            <a:lvl1pPr>
              <a:defRPr sz="2800"/>
            </a:lvl1pPr>
          </a:lstStyle>
          <a:p>
            <a:r>
              <a:rPr lang="nl-NL"/>
              <a:t>Titel</a:t>
            </a:r>
            <a:endParaRPr lang="nl-BE"/>
          </a:p>
        </p:txBody>
      </p:sp>
      <p:sp>
        <p:nvSpPr>
          <p:cNvPr id="8" name="Tijdelijke aanduiding voor tekst 6">
            <a:extLst>
              <a:ext uri="{FF2B5EF4-FFF2-40B4-BE49-F238E27FC236}">
                <a16:creationId xmlns:a16="http://schemas.microsoft.com/office/drawing/2014/main" id="{57E3FDD9-8D7F-A846-B6FF-3B28F34C1D8B}"/>
              </a:ext>
            </a:extLst>
          </p:cNvPr>
          <p:cNvSpPr>
            <a:spLocks noGrp="1"/>
          </p:cNvSpPr>
          <p:nvPr>
            <p:ph type="body" sz="quarter" idx="13" hasCustomPrompt="1"/>
          </p:nvPr>
        </p:nvSpPr>
        <p:spPr>
          <a:xfrm>
            <a:off x="1066736" y="1884363"/>
            <a:ext cx="10035780" cy="4094162"/>
          </a:xfrm>
        </p:spPr>
        <p:txBody>
          <a:bodyPr/>
          <a:lstStyle>
            <a:lvl1pPr>
              <a:lnSpc>
                <a:spcPct val="150000"/>
              </a:lnSpc>
              <a:spcBef>
                <a:spcPts val="120"/>
              </a:spcBef>
              <a:defRPr sz="1800"/>
            </a:lvl1pPr>
            <a:lvl2pPr>
              <a:lnSpc>
                <a:spcPct val="150000"/>
              </a:lnSpc>
              <a:spcBef>
                <a:spcPts val="120"/>
              </a:spcBef>
              <a:defRPr sz="1600"/>
            </a:lvl2pPr>
            <a:lvl3pPr>
              <a:lnSpc>
                <a:spcPct val="150000"/>
              </a:lnSpc>
              <a:spcBef>
                <a:spcPts val="120"/>
              </a:spcBef>
              <a:defRPr sz="1400"/>
            </a:lvl3pPr>
            <a:lvl4pPr>
              <a:lnSpc>
                <a:spcPct val="150000"/>
              </a:lnSpc>
              <a:spcBef>
                <a:spcPts val="120"/>
              </a:spcBef>
              <a:defRPr sz="1200"/>
            </a:lvl4pPr>
            <a:lvl5pPr>
              <a:lnSpc>
                <a:spcPct val="150000"/>
              </a:lnSpc>
              <a:spcBef>
                <a:spcPts val="120"/>
              </a:spcBef>
              <a:defRPr sz="1200"/>
            </a:lvl5pPr>
          </a:lstStyle>
          <a:p>
            <a:pPr lvl="0"/>
            <a:r>
              <a:rPr lang="nl-NL"/>
              <a:t>Eerste niveau</a:t>
            </a:r>
          </a:p>
          <a:p>
            <a:pPr lvl="1"/>
            <a:r>
              <a:rPr lang="nl-NL"/>
              <a:t>Tweede niveau</a:t>
            </a:r>
          </a:p>
          <a:p>
            <a:pPr lvl="2"/>
            <a:r>
              <a:rPr lang="nl-NL"/>
              <a:t>Derde niveau</a:t>
            </a:r>
          </a:p>
          <a:p>
            <a:pPr lvl="3"/>
            <a:r>
              <a:rPr lang="nl-NL"/>
              <a:t>Vierde niveau</a:t>
            </a:r>
          </a:p>
          <a:p>
            <a:pPr lvl="4"/>
            <a:r>
              <a:rPr lang="nl-NL"/>
              <a:t>Vijfde niveau</a:t>
            </a:r>
            <a:endParaRPr lang="nl-BE"/>
          </a:p>
        </p:txBody>
      </p:sp>
      <p:sp>
        <p:nvSpPr>
          <p:cNvPr id="14" name="Tijdelijke aanduiding voor dianummer 5">
            <a:extLst>
              <a:ext uri="{FF2B5EF4-FFF2-40B4-BE49-F238E27FC236}">
                <a16:creationId xmlns:a16="http://schemas.microsoft.com/office/drawing/2014/main" id="{185E4194-3D56-8642-AE6C-193400E5F862}"/>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000" b="0" i="0" u="none" strike="noStrike" kern="1200" cap="none" spc="0" normalizeH="0" baseline="0" noProof="0" smtClean="0">
                <a:ln>
                  <a:noFill/>
                </a:ln>
                <a:solidFill>
                  <a:srgbClr val="286669">
                    <a:tint val="75000"/>
                  </a:srgbClr>
                </a:solidFill>
                <a:effectLst/>
                <a:uLnTx/>
                <a:uFillTx/>
                <a:latin typeface="Verdana" panose="020B0604030504040204" pitchFamily="34" charset="0"/>
                <a:ea typeface="Verdana" panose="020B060403050404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000" b="0" i="0" u="none" strike="noStrike" kern="1200" cap="none" spc="0" normalizeH="0" baseline="0" noProof="0">
              <a:ln>
                <a:noFill/>
              </a:ln>
              <a:solidFill>
                <a:srgbClr val="286669">
                  <a:tint val="75000"/>
                </a:srgbClr>
              </a:solidFill>
              <a:effectLst/>
              <a:uLnTx/>
              <a:uFillTx/>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8758598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itel + tekst">
    <p:spTree>
      <p:nvGrpSpPr>
        <p:cNvPr id="1" name=""/>
        <p:cNvGrpSpPr/>
        <p:nvPr/>
      </p:nvGrpSpPr>
      <p:grpSpPr>
        <a:xfrm>
          <a:off x="0" y="0"/>
          <a:ext cx="0" cy="0"/>
          <a:chOff x="0" y="0"/>
          <a:chExt cx="0" cy="0"/>
        </a:xfrm>
      </p:grpSpPr>
      <p:sp>
        <p:nvSpPr>
          <p:cNvPr id="8" name="Titel 1">
            <a:extLst>
              <a:ext uri="{FF2B5EF4-FFF2-40B4-BE49-F238E27FC236}">
                <a16:creationId xmlns:a16="http://schemas.microsoft.com/office/drawing/2014/main" id="{5411FE26-D92F-D641-9C1F-5D0AF11D86A8}"/>
              </a:ext>
            </a:extLst>
          </p:cNvPr>
          <p:cNvSpPr>
            <a:spLocks noGrp="1"/>
          </p:cNvSpPr>
          <p:nvPr>
            <p:ph type="title" hasCustomPrompt="1"/>
          </p:nvPr>
        </p:nvSpPr>
        <p:spPr>
          <a:xfrm>
            <a:off x="1057835" y="365129"/>
            <a:ext cx="10043673" cy="1325563"/>
          </a:xfrm>
        </p:spPr>
        <p:txBody>
          <a:bodyPr/>
          <a:lstStyle>
            <a:lvl1pPr>
              <a:defRPr sz="2800"/>
            </a:lvl1pPr>
          </a:lstStyle>
          <a:p>
            <a:r>
              <a:rPr lang="nl-NL"/>
              <a:t>Titel</a:t>
            </a:r>
            <a:endParaRPr lang="nl-BE"/>
          </a:p>
        </p:txBody>
      </p:sp>
      <p:sp>
        <p:nvSpPr>
          <p:cNvPr id="9" name="Tijdelijke aanduiding voor tekst 17">
            <a:extLst>
              <a:ext uri="{FF2B5EF4-FFF2-40B4-BE49-F238E27FC236}">
                <a16:creationId xmlns:a16="http://schemas.microsoft.com/office/drawing/2014/main" id="{D248F7F5-7C59-4843-85E3-F5336A9C1062}"/>
              </a:ext>
            </a:extLst>
          </p:cNvPr>
          <p:cNvSpPr>
            <a:spLocks noGrp="1"/>
          </p:cNvSpPr>
          <p:nvPr>
            <p:ph type="body" sz="quarter" idx="13" hasCustomPrompt="1"/>
          </p:nvPr>
        </p:nvSpPr>
        <p:spPr>
          <a:xfrm>
            <a:off x="1057835" y="1981200"/>
            <a:ext cx="10043673" cy="3997036"/>
          </a:xfrm>
        </p:spPr>
        <p:txBody>
          <a:bodyPr>
            <a:normAutofit/>
          </a:bodyPr>
          <a:lstStyle>
            <a:lvl1pPr marL="0" marR="0" indent="0" algn="l" defTabSz="914354" rtl="0" eaLnBrk="1" fontAlgn="auto" latinLnBrk="0" hangingPunct="1">
              <a:lnSpc>
                <a:spcPct val="150000"/>
              </a:lnSpc>
              <a:spcBef>
                <a:spcPts val="1000"/>
              </a:spcBef>
              <a:spcAft>
                <a:spcPts val="0"/>
              </a:spcAft>
              <a:buClrTx/>
              <a:buSzPct val="70000"/>
              <a:buFontTx/>
              <a:buNone/>
              <a:tabLst/>
              <a:defRPr sz="1800"/>
            </a:lvl1pPr>
          </a:lstStyle>
          <a:p>
            <a:pPr marL="0" marR="0" lvl="0" indent="0" algn="l" defTabSz="914354" rtl="0" eaLnBrk="1" fontAlgn="auto" latinLnBrk="0" hangingPunct="1">
              <a:lnSpc>
                <a:spcPct val="150000"/>
              </a:lnSpc>
              <a:spcBef>
                <a:spcPts val="1000"/>
              </a:spcBef>
              <a:spcAft>
                <a:spcPts val="0"/>
              </a:spcAft>
              <a:buClrTx/>
              <a:buSzPct val="70000"/>
              <a:buFontTx/>
              <a:buNone/>
              <a:tabLst/>
              <a:defRPr/>
            </a:pPr>
            <a:r>
              <a:rPr lang="nl-BE"/>
              <a:t>Lorem ipsum dolor sit maet, consecteur adipiscing elit, sed do eiusmod tempor incididunt ut labore er dolore magna aquaua. Ut enim ad minim veniam, quis nostrud. Lorem ipsum dolor sit maet, consecteur adipiscing elit, sed do eiusmod tempor incididunt ut labore er dolore magna aquaua. Ut enim ad minim veniam, quis nostrud. </a:t>
            </a:r>
          </a:p>
          <a:p>
            <a:pPr marL="0" marR="0" lvl="0" indent="0" algn="l" defTabSz="914354" rtl="0" eaLnBrk="1" fontAlgn="auto" latinLnBrk="0" hangingPunct="1">
              <a:lnSpc>
                <a:spcPct val="150000"/>
              </a:lnSpc>
              <a:spcBef>
                <a:spcPts val="1000"/>
              </a:spcBef>
              <a:spcAft>
                <a:spcPts val="0"/>
              </a:spcAft>
              <a:buClrTx/>
              <a:buSzPct val="70000"/>
              <a:buFontTx/>
              <a:buNone/>
              <a:tabLst/>
              <a:defRPr/>
            </a:pPr>
            <a:endParaRPr lang="nl-BE"/>
          </a:p>
          <a:p>
            <a:pPr lvl="0"/>
            <a:endParaRPr lang="nl-BE"/>
          </a:p>
        </p:txBody>
      </p:sp>
      <p:sp>
        <p:nvSpPr>
          <p:cNvPr id="13" name="Tijdelijke aanduiding voor dianummer 5">
            <a:extLst>
              <a:ext uri="{FF2B5EF4-FFF2-40B4-BE49-F238E27FC236}">
                <a16:creationId xmlns:a16="http://schemas.microsoft.com/office/drawing/2014/main" id="{4C98E236-A4CF-7645-B012-CF9D9C099462}"/>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Tree>
    <p:extLst>
      <p:ext uri="{BB962C8B-B14F-4D97-AF65-F5344CB8AC3E}">
        <p14:creationId xmlns:p14="http://schemas.microsoft.com/office/powerpoint/2010/main" val="16134990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itel + tabel">
    <p:spTree>
      <p:nvGrpSpPr>
        <p:cNvPr id="1" name=""/>
        <p:cNvGrpSpPr/>
        <p:nvPr/>
      </p:nvGrpSpPr>
      <p:grpSpPr>
        <a:xfrm>
          <a:off x="0" y="0"/>
          <a:ext cx="0" cy="0"/>
          <a:chOff x="0" y="0"/>
          <a:chExt cx="0" cy="0"/>
        </a:xfrm>
      </p:grpSpPr>
      <p:sp>
        <p:nvSpPr>
          <p:cNvPr id="8" name="Titel 1">
            <a:extLst>
              <a:ext uri="{FF2B5EF4-FFF2-40B4-BE49-F238E27FC236}">
                <a16:creationId xmlns:a16="http://schemas.microsoft.com/office/drawing/2014/main" id="{5411FE26-D92F-D641-9C1F-5D0AF11D86A8}"/>
              </a:ext>
            </a:extLst>
          </p:cNvPr>
          <p:cNvSpPr>
            <a:spLocks noGrp="1"/>
          </p:cNvSpPr>
          <p:nvPr>
            <p:ph type="title" hasCustomPrompt="1"/>
          </p:nvPr>
        </p:nvSpPr>
        <p:spPr>
          <a:xfrm>
            <a:off x="1057835" y="365129"/>
            <a:ext cx="10043673" cy="1325563"/>
          </a:xfrm>
        </p:spPr>
        <p:txBody>
          <a:bodyPr/>
          <a:lstStyle>
            <a:lvl1pPr>
              <a:defRPr sz="2800"/>
            </a:lvl1pPr>
          </a:lstStyle>
          <a:p>
            <a:r>
              <a:rPr lang="nl-NL"/>
              <a:t>Titel</a:t>
            </a:r>
            <a:endParaRPr lang="nl-BE"/>
          </a:p>
        </p:txBody>
      </p:sp>
      <p:sp>
        <p:nvSpPr>
          <p:cNvPr id="13" name="Tijdelijke aanduiding voor dianummer 5">
            <a:extLst>
              <a:ext uri="{FF2B5EF4-FFF2-40B4-BE49-F238E27FC236}">
                <a16:creationId xmlns:a16="http://schemas.microsoft.com/office/drawing/2014/main" id="{4C98E236-A4CF-7645-B012-CF9D9C099462}"/>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Tree>
    <p:extLst>
      <p:ext uri="{BB962C8B-B14F-4D97-AF65-F5344CB8AC3E}">
        <p14:creationId xmlns:p14="http://schemas.microsoft.com/office/powerpoint/2010/main" val="33123377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ekst + afb">
    <p:spTree>
      <p:nvGrpSpPr>
        <p:cNvPr id="1" name=""/>
        <p:cNvGrpSpPr/>
        <p:nvPr/>
      </p:nvGrpSpPr>
      <p:grpSpPr>
        <a:xfrm>
          <a:off x="0" y="0"/>
          <a:ext cx="0" cy="0"/>
          <a:chOff x="0" y="0"/>
          <a:chExt cx="0" cy="0"/>
        </a:xfrm>
      </p:grpSpPr>
      <p:sp>
        <p:nvSpPr>
          <p:cNvPr id="10" name="Titel 1">
            <a:extLst>
              <a:ext uri="{FF2B5EF4-FFF2-40B4-BE49-F238E27FC236}">
                <a16:creationId xmlns:a16="http://schemas.microsoft.com/office/drawing/2014/main" id="{608F3FEE-AC0A-0A46-AD71-1BAD19AE0AFD}"/>
              </a:ext>
            </a:extLst>
          </p:cNvPr>
          <p:cNvSpPr>
            <a:spLocks noGrp="1"/>
          </p:cNvSpPr>
          <p:nvPr>
            <p:ph type="title" hasCustomPrompt="1"/>
          </p:nvPr>
        </p:nvSpPr>
        <p:spPr>
          <a:xfrm>
            <a:off x="1101296" y="365129"/>
            <a:ext cx="10000212" cy="1325563"/>
          </a:xfrm>
        </p:spPr>
        <p:txBody>
          <a:bodyPr/>
          <a:lstStyle>
            <a:lvl1pPr>
              <a:defRPr sz="2800"/>
            </a:lvl1pPr>
          </a:lstStyle>
          <a:p>
            <a:r>
              <a:rPr lang="nl-NL"/>
              <a:t>Titel</a:t>
            </a:r>
            <a:endParaRPr lang="nl-BE"/>
          </a:p>
        </p:txBody>
      </p:sp>
      <p:sp>
        <p:nvSpPr>
          <p:cNvPr id="12" name="Tijdelijke aanduiding voor dianummer 5">
            <a:extLst>
              <a:ext uri="{FF2B5EF4-FFF2-40B4-BE49-F238E27FC236}">
                <a16:creationId xmlns:a16="http://schemas.microsoft.com/office/drawing/2014/main" id="{6DE93BCE-B452-794E-B07D-DCFCA37ACC07}"/>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13" name="Tijdelijke aanduiding voor afbeelding 5">
            <a:extLst>
              <a:ext uri="{FF2B5EF4-FFF2-40B4-BE49-F238E27FC236}">
                <a16:creationId xmlns:a16="http://schemas.microsoft.com/office/drawing/2014/main" id="{94B7EF3D-CB9F-A64D-86C8-9DC8AD5E63DC}"/>
              </a:ext>
            </a:extLst>
          </p:cNvPr>
          <p:cNvSpPr>
            <a:spLocks noGrp="1"/>
          </p:cNvSpPr>
          <p:nvPr>
            <p:ph type="pic" sz="quarter" idx="13"/>
          </p:nvPr>
        </p:nvSpPr>
        <p:spPr>
          <a:xfrm>
            <a:off x="1101296" y="1888870"/>
            <a:ext cx="4896092" cy="4969130"/>
          </a:xfrm>
          <a:solidFill>
            <a:schemeClr val="bg1">
              <a:lumMod val="65000"/>
            </a:schemeClr>
          </a:solidFill>
        </p:spPr>
        <p:txBody>
          <a:bodyPr/>
          <a:lstStyle>
            <a:lvl1pPr marL="0" indent="0">
              <a:buFontTx/>
              <a:buNone/>
              <a:defRPr/>
            </a:lvl1pPr>
          </a:lstStyle>
          <a:p>
            <a:r>
              <a:rPr lang="nl-NL"/>
              <a:t>Klik op het pictogram als u een afbeelding wilt toevoegen</a:t>
            </a:r>
            <a:endParaRPr lang="nl-BE"/>
          </a:p>
        </p:txBody>
      </p:sp>
      <p:sp>
        <p:nvSpPr>
          <p:cNvPr id="14" name="Tijdelijke aanduiding voor tekst 8">
            <a:extLst>
              <a:ext uri="{FF2B5EF4-FFF2-40B4-BE49-F238E27FC236}">
                <a16:creationId xmlns:a16="http://schemas.microsoft.com/office/drawing/2014/main" id="{7B20ECF3-820D-BB40-A86E-50FA1B0FC0ED}"/>
              </a:ext>
            </a:extLst>
          </p:cNvPr>
          <p:cNvSpPr>
            <a:spLocks noGrp="1"/>
          </p:cNvSpPr>
          <p:nvPr>
            <p:ph type="body" sz="quarter" idx="14" hasCustomPrompt="1"/>
          </p:nvPr>
        </p:nvSpPr>
        <p:spPr>
          <a:xfrm>
            <a:off x="6203576" y="1888870"/>
            <a:ext cx="4897934" cy="4096294"/>
          </a:xfrm>
        </p:spPr>
        <p:txBody>
          <a:bodyPr>
            <a:normAutofit/>
          </a:bodyPr>
          <a:lstStyle>
            <a:lvl1pPr marL="0" marR="0" indent="0" algn="l" defTabSz="914354" rtl="0" eaLnBrk="1" fontAlgn="auto" latinLnBrk="0" hangingPunct="1">
              <a:lnSpc>
                <a:spcPct val="150000"/>
              </a:lnSpc>
              <a:spcBef>
                <a:spcPts val="1000"/>
              </a:spcBef>
              <a:spcAft>
                <a:spcPts val="0"/>
              </a:spcAft>
              <a:buClrTx/>
              <a:buSzTx/>
              <a:buFontTx/>
              <a:buNone/>
              <a:tabLst/>
              <a:defRPr lang="nl-BE" sz="1800" b="0" i="0" u="none" strike="noStrike" smtClean="0">
                <a:effectLst/>
                <a:latin typeface="Verdana" panose="020B0604030504040204" pitchFamily="34" charset="0"/>
                <a:cs typeface="Verdana" panose="020B0604030504040204" pitchFamily="34" charset="0"/>
              </a:defRPr>
            </a:lvl1pPr>
            <a:lvl2pPr marL="457178" indent="0">
              <a:buFontTx/>
              <a:buNone/>
              <a:defRPr/>
            </a:lvl2pPr>
            <a:lvl3pPr marL="914354" indent="0">
              <a:buFontTx/>
              <a:buNone/>
              <a:defRPr/>
            </a:lvl3pPr>
            <a:lvl4pPr marL="1371532" indent="0">
              <a:buFontTx/>
              <a:buNone/>
              <a:defRPr/>
            </a:lvl4pPr>
            <a:lvl5pPr marL="1828709" indent="0">
              <a:buFontTx/>
              <a:buNone/>
              <a:defRPr/>
            </a:lvl5pPr>
          </a:lstStyle>
          <a:p>
            <a:pPr lvl="0"/>
            <a:r>
              <a:rPr lang="nl-BE"/>
              <a:t>Lorem ipsum dolor sit maet, consecteur adipiscing elit, sed do eiusmod tempor incididunt ut labore er dolore magna aquaua. Ut enim ad minim veniam, quis nostrud. </a:t>
            </a:r>
          </a:p>
          <a:p>
            <a:pPr lvl="0"/>
            <a:endParaRPr lang="nl-BE"/>
          </a:p>
        </p:txBody>
      </p:sp>
    </p:spTree>
    <p:extLst>
      <p:ext uri="{BB962C8B-B14F-4D97-AF65-F5344CB8AC3E}">
        <p14:creationId xmlns:p14="http://schemas.microsoft.com/office/powerpoint/2010/main" val="7099176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ekst + afb 2">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4167EE0F-E5F9-8B47-81C7-2C04A927735C}"/>
              </a:ext>
            </a:extLst>
          </p:cNvPr>
          <p:cNvSpPr>
            <a:spLocks noGrp="1"/>
          </p:cNvSpPr>
          <p:nvPr>
            <p:ph type="pic" sz="quarter" idx="13"/>
          </p:nvPr>
        </p:nvSpPr>
        <p:spPr>
          <a:xfrm>
            <a:off x="3" y="0"/>
            <a:ext cx="6095997" cy="6858000"/>
          </a:xfrm>
          <a:solidFill>
            <a:schemeClr val="bg1">
              <a:lumMod val="65000"/>
            </a:schemeClr>
          </a:solidFill>
        </p:spPr>
        <p:txBody>
          <a:bodyPr/>
          <a:lstStyle>
            <a:lvl1pPr marL="0" indent="0">
              <a:buFontTx/>
              <a:buNone/>
              <a:defRPr/>
            </a:lvl1pPr>
          </a:lstStyle>
          <a:p>
            <a:r>
              <a:rPr lang="nl-NL"/>
              <a:t>Klik op het pictogram als u een afbeelding wilt toevoegen</a:t>
            </a:r>
            <a:endParaRPr lang="nl-BE"/>
          </a:p>
        </p:txBody>
      </p:sp>
      <p:sp>
        <p:nvSpPr>
          <p:cNvPr id="7" name="Titel 1">
            <a:extLst>
              <a:ext uri="{FF2B5EF4-FFF2-40B4-BE49-F238E27FC236}">
                <a16:creationId xmlns:a16="http://schemas.microsoft.com/office/drawing/2014/main" id="{47A9B948-2A71-B942-8DF6-E0B8FC755AF0}"/>
              </a:ext>
            </a:extLst>
          </p:cNvPr>
          <p:cNvSpPr>
            <a:spLocks noGrp="1"/>
          </p:cNvSpPr>
          <p:nvPr>
            <p:ph type="title" hasCustomPrompt="1"/>
          </p:nvPr>
        </p:nvSpPr>
        <p:spPr>
          <a:xfrm>
            <a:off x="6456220" y="365129"/>
            <a:ext cx="4645288" cy="1325563"/>
          </a:xfrm>
        </p:spPr>
        <p:txBody>
          <a:bodyPr/>
          <a:lstStyle>
            <a:lvl1pPr>
              <a:defRPr sz="2800"/>
            </a:lvl1pPr>
          </a:lstStyle>
          <a:p>
            <a:r>
              <a:rPr lang="nl-NL"/>
              <a:t>Titel</a:t>
            </a:r>
            <a:endParaRPr lang="nl-BE"/>
          </a:p>
        </p:txBody>
      </p:sp>
      <p:sp>
        <p:nvSpPr>
          <p:cNvPr id="9" name="Tijdelijke aanduiding voor tekst 8">
            <a:extLst>
              <a:ext uri="{FF2B5EF4-FFF2-40B4-BE49-F238E27FC236}">
                <a16:creationId xmlns:a16="http://schemas.microsoft.com/office/drawing/2014/main" id="{1FD757D4-D588-B344-8D6A-EA88ED97C45D}"/>
              </a:ext>
            </a:extLst>
          </p:cNvPr>
          <p:cNvSpPr>
            <a:spLocks noGrp="1"/>
          </p:cNvSpPr>
          <p:nvPr>
            <p:ph type="body" sz="quarter" idx="14" hasCustomPrompt="1"/>
          </p:nvPr>
        </p:nvSpPr>
        <p:spPr>
          <a:xfrm>
            <a:off x="6456220" y="1955616"/>
            <a:ext cx="4645288" cy="4204904"/>
          </a:xfrm>
        </p:spPr>
        <p:txBody>
          <a:bodyPr>
            <a:normAutofit/>
          </a:bodyPr>
          <a:lstStyle>
            <a:lvl1pPr marL="0" marR="0" indent="0" algn="l" defTabSz="914354" rtl="0" eaLnBrk="1" fontAlgn="auto" latinLnBrk="0" hangingPunct="1">
              <a:lnSpc>
                <a:spcPct val="150000"/>
              </a:lnSpc>
              <a:spcBef>
                <a:spcPts val="1000"/>
              </a:spcBef>
              <a:spcAft>
                <a:spcPts val="0"/>
              </a:spcAft>
              <a:buClrTx/>
              <a:buSzTx/>
              <a:buFontTx/>
              <a:buNone/>
              <a:tabLst/>
              <a:defRPr lang="nl-BE" sz="1800" b="0" i="0" u="none" strike="noStrike" smtClean="0">
                <a:effectLst/>
                <a:latin typeface="Verdana" panose="020B0604030504040204" pitchFamily="34" charset="0"/>
                <a:cs typeface="Verdana" panose="020B0604030504040204" pitchFamily="34" charset="0"/>
              </a:defRPr>
            </a:lvl1pPr>
            <a:lvl2pPr marL="457178" indent="0">
              <a:buFontTx/>
              <a:buNone/>
              <a:defRPr/>
            </a:lvl2pPr>
            <a:lvl3pPr marL="914354" indent="0">
              <a:buFontTx/>
              <a:buNone/>
              <a:defRPr/>
            </a:lvl3pPr>
            <a:lvl4pPr marL="1371532" indent="0">
              <a:buFontTx/>
              <a:buNone/>
              <a:defRPr/>
            </a:lvl4pPr>
            <a:lvl5pPr marL="1828709" indent="0">
              <a:buFontTx/>
              <a:buNone/>
              <a:defRPr/>
            </a:lvl5pPr>
          </a:lstStyle>
          <a:p>
            <a:pPr lvl="0"/>
            <a:r>
              <a:rPr lang="nl-BE"/>
              <a:t>Lorem ipsum dolor sit maet, consecteur adipiscing elit, sed do eiusmod tempor incididunt ut labore er dolore magna aquaua. Ut enim ad minim veniam, quis nostrud. </a:t>
            </a:r>
          </a:p>
          <a:p>
            <a:pPr lvl="0"/>
            <a:endParaRPr lang="nl-BE"/>
          </a:p>
        </p:txBody>
      </p:sp>
      <p:sp>
        <p:nvSpPr>
          <p:cNvPr id="11" name="Tijdelijke aanduiding voor dianummer 5">
            <a:extLst>
              <a:ext uri="{FF2B5EF4-FFF2-40B4-BE49-F238E27FC236}">
                <a16:creationId xmlns:a16="http://schemas.microsoft.com/office/drawing/2014/main" id="{AB16451D-B534-9243-AF08-F9C51E5940EA}"/>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Tree>
    <p:extLst>
      <p:ext uri="{BB962C8B-B14F-4D97-AF65-F5344CB8AC3E}">
        <p14:creationId xmlns:p14="http://schemas.microsoft.com/office/powerpoint/2010/main" val="373842079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ekst + afb 3">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D4599DFD-2989-0347-ABB4-CC2D080C2C21}"/>
              </a:ext>
            </a:extLst>
          </p:cNvPr>
          <p:cNvSpPr>
            <a:spLocks noGrp="1"/>
          </p:cNvSpPr>
          <p:nvPr>
            <p:ph type="title" hasCustomPrompt="1"/>
          </p:nvPr>
        </p:nvSpPr>
        <p:spPr>
          <a:xfrm>
            <a:off x="1057835" y="365129"/>
            <a:ext cx="10043673" cy="1325563"/>
          </a:xfrm>
        </p:spPr>
        <p:txBody>
          <a:bodyPr/>
          <a:lstStyle>
            <a:lvl1pPr>
              <a:defRPr sz="2800"/>
            </a:lvl1pPr>
          </a:lstStyle>
          <a:p>
            <a:r>
              <a:rPr lang="nl-NL"/>
              <a:t>Titel</a:t>
            </a:r>
            <a:endParaRPr lang="nl-BE"/>
          </a:p>
        </p:txBody>
      </p:sp>
      <p:sp>
        <p:nvSpPr>
          <p:cNvPr id="6" name="Tijdelijke aanduiding voor tekst 17">
            <a:extLst>
              <a:ext uri="{FF2B5EF4-FFF2-40B4-BE49-F238E27FC236}">
                <a16:creationId xmlns:a16="http://schemas.microsoft.com/office/drawing/2014/main" id="{1EB0FB2A-B6BD-D045-801B-D6A0E15FD607}"/>
              </a:ext>
            </a:extLst>
          </p:cNvPr>
          <p:cNvSpPr>
            <a:spLocks noGrp="1"/>
          </p:cNvSpPr>
          <p:nvPr>
            <p:ph type="body" sz="quarter" idx="13" hasCustomPrompt="1"/>
          </p:nvPr>
        </p:nvSpPr>
        <p:spPr>
          <a:xfrm>
            <a:off x="1057836" y="1981200"/>
            <a:ext cx="4684598" cy="4128655"/>
          </a:xfrm>
        </p:spPr>
        <p:txBody>
          <a:bodyPr>
            <a:normAutofit/>
          </a:bodyPr>
          <a:lstStyle>
            <a:lvl1pPr marL="0" marR="0" indent="0" algn="l" defTabSz="914354" rtl="0" eaLnBrk="1" fontAlgn="auto" latinLnBrk="0" hangingPunct="1">
              <a:lnSpc>
                <a:spcPct val="150000"/>
              </a:lnSpc>
              <a:spcBef>
                <a:spcPts val="1000"/>
              </a:spcBef>
              <a:spcAft>
                <a:spcPts val="0"/>
              </a:spcAft>
              <a:buClrTx/>
              <a:buSzPct val="70000"/>
              <a:buFontTx/>
              <a:buNone/>
              <a:tabLst/>
              <a:defRPr sz="1800"/>
            </a:lvl1pPr>
          </a:lstStyle>
          <a:p>
            <a:pPr lvl="0"/>
            <a:r>
              <a:rPr lang="nl-BE"/>
              <a:t>Lorem ipsum dolor sit maet, consecteur adipiscing elit, sed do eiusmod tempor incididunt ut labore er dolore magna aquaua. Ut enim ad minim veniam, quis nostrud.</a:t>
            </a:r>
          </a:p>
        </p:txBody>
      </p:sp>
      <p:sp>
        <p:nvSpPr>
          <p:cNvPr id="7" name="Tijdelijke aanduiding voor afbeelding 5">
            <a:extLst>
              <a:ext uri="{FF2B5EF4-FFF2-40B4-BE49-F238E27FC236}">
                <a16:creationId xmlns:a16="http://schemas.microsoft.com/office/drawing/2014/main" id="{0983C2F7-0845-EA47-90E6-FBC89F8BC91D}"/>
              </a:ext>
            </a:extLst>
          </p:cNvPr>
          <p:cNvSpPr>
            <a:spLocks noGrp="1"/>
          </p:cNvSpPr>
          <p:nvPr>
            <p:ph type="pic" sz="quarter" idx="14"/>
          </p:nvPr>
        </p:nvSpPr>
        <p:spPr>
          <a:xfrm>
            <a:off x="6282887" y="1981200"/>
            <a:ext cx="5909115" cy="2876550"/>
          </a:xfrm>
          <a:solidFill>
            <a:schemeClr val="bg1">
              <a:lumMod val="65000"/>
            </a:schemeClr>
          </a:solidFill>
        </p:spPr>
        <p:txBody>
          <a:bodyPr/>
          <a:lstStyle>
            <a:lvl1pPr marL="0" indent="0">
              <a:buFontTx/>
              <a:buNone/>
              <a:defRPr/>
            </a:lvl1pPr>
          </a:lstStyle>
          <a:p>
            <a:r>
              <a:rPr lang="nl-NL"/>
              <a:t>Klik op het pictogram als u een afbeelding wilt toevoegen</a:t>
            </a:r>
            <a:endParaRPr lang="nl-BE"/>
          </a:p>
        </p:txBody>
      </p:sp>
      <p:sp>
        <p:nvSpPr>
          <p:cNvPr id="9" name="Tijdelijke aanduiding voor dianummer 5">
            <a:extLst>
              <a:ext uri="{FF2B5EF4-FFF2-40B4-BE49-F238E27FC236}">
                <a16:creationId xmlns:a16="http://schemas.microsoft.com/office/drawing/2014/main" id="{5F47AE73-4E5B-D041-A905-9C8FAC03BF8A}"/>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Tree>
    <p:extLst>
      <p:ext uri="{BB962C8B-B14F-4D97-AF65-F5344CB8AC3E}">
        <p14:creationId xmlns:p14="http://schemas.microsoft.com/office/powerpoint/2010/main" val="10519284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ekst + afb 4">
    <p:spTree>
      <p:nvGrpSpPr>
        <p:cNvPr id="1" name=""/>
        <p:cNvGrpSpPr/>
        <p:nvPr/>
      </p:nvGrpSpPr>
      <p:grpSpPr>
        <a:xfrm>
          <a:off x="0" y="0"/>
          <a:ext cx="0" cy="0"/>
          <a:chOff x="0" y="0"/>
          <a:chExt cx="0" cy="0"/>
        </a:xfrm>
      </p:grpSpPr>
      <p:sp>
        <p:nvSpPr>
          <p:cNvPr id="8" name="Titel 1">
            <a:extLst>
              <a:ext uri="{FF2B5EF4-FFF2-40B4-BE49-F238E27FC236}">
                <a16:creationId xmlns:a16="http://schemas.microsoft.com/office/drawing/2014/main" id="{753356FA-E64B-3944-922B-75253D753A3B}"/>
              </a:ext>
            </a:extLst>
          </p:cNvPr>
          <p:cNvSpPr>
            <a:spLocks noGrp="1"/>
          </p:cNvSpPr>
          <p:nvPr>
            <p:ph type="title" hasCustomPrompt="1"/>
          </p:nvPr>
        </p:nvSpPr>
        <p:spPr>
          <a:xfrm>
            <a:off x="1057836" y="365129"/>
            <a:ext cx="10043674" cy="1325563"/>
          </a:xfrm>
        </p:spPr>
        <p:txBody>
          <a:bodyPr/>
          <a:lstStyle>
            <a:lvl1pPr>
              <a:defRPr sz="2800"/>
            </a:lvl1pPr>
          </a:lstStyle>
          <a:p>
            <a:r>
              <a:rPr lang="nl-NL"/>
              <a:t>Titel</a:t>
            </a:r>
            <a:endParaRPr lang="nl-BE"/>
          </a:p>
        </p:txBody>
      </p:sp>
      <p:sp>
        <p:nvSpPr>
          <p:cNvPr id="9" name="Tijdelijke aanduiding voor tekst 17">
            <a:extLst>
              <a:ext uri="{FF2B5EF4-FFF2-40B4-BE49-F238E27FC236}">
                <a16:creationId xmlns:a16="http://schemas.microsoft.com/office/drawing/2014/main" id="{73A3FC35-EF64-DD4F-B0FB-B233A9DC9D46}"/>
              </a:ext>
            </a:extLst>
          </p:cNvPr>
          <p:cNvSpPr>
            <a:spLocks noGrp="1"/>
          </p:cNvSpPr>
          <p:nvPr>
            <p:ph type="body" sz="quarter" idx="13" hasCustomPrompt="1"/>
          </p:nvPr>
        </p:nvSpPr>
        <p:spPr>
          <a:xfrm>
            <a:off x="1057837" y="5255918"/>
            <a:ext cx="10043672" cy="1100437"/>
          </a:xfrm>
        </p:spPr>
        <p:txBody>
          <a:bodyPr>
            <a:noAutofit/>
          </a:bodyPr>
          <a:lstStyle>
            <a:lvl1pPr marL="0" marR="0" indent="0" algn="l" defTabSz="914354" rtl="0" eaLnBrk="1" fontAlgn="auto" latinLnBrk="0" hangingPunct="1">
              <a:lnSpc>
                <a:spcPct val="150000"/>
              </a:lnSpc>
              <a:spcBef>
                <a:spcPts val="1000"/>
              </a:spcBef>
              <a:spcAft>
                <a:spcPts val="0"/>
              </a:spcAft>
              <a:buClrTx/>
              <a:buSzPct val="70000"/>
              <a:buFontTx/>
              <a:buNone/>
              <a:tabLst/>
              <a:defRPr sz="1800"/>
            </a:lvl1pPr>
          </a:lstStyle>
          <a:p>
            <a:pPr lvl="0"/>
            <a:r>
              <a:rPr lang="nl-BE"/>
              <a:t>Lorem ipsum dolor sit maet, consecteur adipiscing elit, sed do eiusmod tempor incididunt ut labore er dolore magna.</a:t>
            </a:r>
          </a:p>
        </p:txBody>
      </p:sp>
      <p:sp>
        <p:nvSpPr>
          <p:cNvPr id="11" name="Tijdelijke aanduiding voor dianummer 5">
            <a:extLst>
              <a:ext uri="{FF2B5EF4-FFF2-40B4-BE49-F238E27FC236}">
                <a16:creationId xmlns:a16="http://schemas.microsoft.com/office/drawing/2014/main" id="{152F0588-0062-3748-BEFD-C0D5091D9FBD}"/>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12" name="Tijdelijke aanduiding voor afbeelding 5">
            <a:extLst>
              <a:ext uri="{FF2B5EF4-FFF2-40B4-BE49-F238E27FC236}">
                <a16:creationId xmlns:a16="http://schemas.microsoft.com/office/drawing/2014/main" id="{A8D4C560-8291-DA4A-83D9-02B8E658BA74}"/>
              </a:ext>
            </a:extLst>
          </p:cNvPr>
          <p:cNvSpPr>
            <a:spLocks noGrp="1"/>
          </p:cNvSpPr>
          <p:nvPr>
            <p:ph type="pic" sz="quarter" idx="14"/>
          </p:nvPr>
        </p:nvSpPr>
        <p:spPr>
          <a:xfrm>
            <a:off x="1057837" y="1742033"/>
            <a:ext cx="10043673" cy="3309448"/>
          </a:xfrm>
          <a:solidFill>
            <a:schemeClr val="bg1">
              <a:lumMod val="65000"/>
            </a:schemeClr>
          </a:solidFill>
        </p:spPr>
        <p:txBody>
          <a:bodyPr/>
          <a:lstStyle>
            <a:lvl1pPr marL="0" indent="0">
              <a:buFontTx/>
              <a:buNone/>
              <a:defRPr/>
            </a:lvl1pPr>
          </a:lstStyle>
          <a:p>
            <a:r>
              <a:rPr lang="nl-NL"/>
              <a:t>Klik op het pictogram als u een afbeelding wilt toevoegen</a:t>
            </a:r>
            <a:endParaRPr lang="nl-BE"/>
          </a:p>
        </p:txBody>
      </p:sp>
    </p:spTree>
    <p:extLst>
      <p:ext uri="{BB962C8B-B14F-4D97-AF65-F5344CB8AC3E}">
        <p14:creationId xmlns:p14="http://schemas.microsoft.com/office/powerpoint/2010/main" val="37450398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Opsomming + afb">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D4599DFD-2989-0347-ABB4-CC2D080C2C21}"/>
              </a:ext>
            </a:extLst>
          </p:cNvPr>
          <p:cNvSpPr>
            <a:spLocks noGrp="1"/>
          </p:cNvSpPr>
          <p:nvPr>
            <p:ph type="title" hasCustomPrompt="1"/>
          </p:nvPr>
        </p:nvSpPr>
        <p:spPr>
          <a:xfrm>
            <a:off x="1057835" y="365129"/>
            <a:ext cx="10043673" cy="1325563"/>
          </a:xfrm>
        </p:spPr>
        <p:txBody>
          <a:bodyPr/>
          <a:lstStyle>
            <a:lvl1pPr>
              <a:defRPr sz="2800"/>
            </a:lvl1pPr>
          </a:lstStyle>
          <a:p>
            <a:r>
              <a:rPr lang="nl-NL"/>
              <a:t>Titel</a:t>
            </a:r>
            <a:endParaRPr lang="nl-BE"/>
          </a:p>
        </p:txBody>
      </p:sp>
      <p:sp>
        <p:nvSpPr>
          <p:cNvPr id="7" name="Tijdelijke aanduiding voor afbeelding 5">
            <a:extLst>
              <a:ext uri="{FF2B5EF4-FFF2-40B4-BE49-F238E27FC236}">
                <a16:creationId xmlns:a16="http://schemas.microsoft.com/office/drawing/2014/main" id="{0983C2F7-0845-EA47-90E6-FBC89F8BC91D}"/>
              </a:ext>
            </a:extLst>
          </p:cNvPr>
          <p:cNvSpPr>
            <a:spLocks noGrp="1"/>
          </p:cNvSpPr>
          <p:nvPr>
            <p:ph type="pic" sz="quarter" idx="14"/>
          </p:nvPr>
        </p:nvSpPr>
        <p:spPr>
          <a:xfrm>
            <a:off x="6547624" y="1981200"/>
            <a:ext cx="5644377" cy="3638687"/>
          </a:xfrm>
          <a:solidFill>
            <a:schemeClr val="bg1">
              <a:lumMod val="65000"/>
            </a:schemeClr>
          </a:solidFill>
        </p:spPr>
        <p:txBody>
          <a:bodyPr/>
          <a:lstStyle>
            <a:lvl1pPr marL="0" indent="0">
              <a:buFontTx/>
              <a:buNone/>
              <a:defRPr/>
            </a:lvl1pPr>
          </a:lstStyle>
          <a:p>
            <a:r>
              <a:rPr lang="nl-NL"/>
              <a:t>Klik op het pictogram als u een afbeelding wilt toevoegen</a:t>
            </a:r>
            <a:endParaRPr lang="nl-BE"/>
          </a:p>
        </p:txBody>
      </p:sp>
      <p:sp>
        <p:nvSpPr>
          <p:cNvPr id="9" name="Tijdelijke aanduiding voor dianummer 5">
            <a:extLst>
              <a:ext uri="{FF2B5EF4-FFF2-40B4-BE49-F238E27FC236}">
                <a16:creationId xmlns:a16="http://schemas.microsoft.com/office/drawing/2014/main" id="{5F47AE73-4E5B-D041-A905-9C8FAC03BF8A}"/>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10" name="Tijdelijke aanduiding voor tekst 6">
            <a:extLst>
              <a:ext uri="{FF2B5EF4-FFF2-40B4-BE49-F238E27FC236}">
                <a16:creationId xmlns:a16="http://schemas.microsoft.com/office/drawing/2014/main" id="{494E23A1-ED00-7F46-8C51-04A02F7ED654}"/>
              </a:ext>
            </a:extLst>
          </p:cNvPr>
          <p:cNvSpPr>
            <a:spLocks noGrp="1"/>
          </p:cNvSpPr>
          <p:nvPr>
            <p:ph type="body" sz="quarter" idx="15" hasCustomPrompt="1"/>
          </p:nvPr>
        </p:nvSpPr>
        <p:spPr>
          <a:xfrm>
            <a:off x="1057836" y="1981201"/>
            <a:ext cx="5107198" cy="4052454"/>
          </a:xfrm>
        </p:spPr>
        <p:txBody>
          <a:bodyPr>
            <a:normAutofit/>
          </a:bodyPr>
          <a:lstStyle>
            <a:lvl1pPr marL="228589" marR="0" indent="-228589" algn="l" defTabSz="914354" rtl="0" eaLnBrk="1" fontAlgn="auto" latinLnBrk="0" hangingPunct="1">
              <a:lnSpc>
                <a:spcPct val="90000"/>
              </a:lnSpc>
              <a:spcBef>
                <a:spcPts val="1000"/>
              </a:spcBef>
              <a:spcAft>
                <a:spcPts val="0"/>
              </a:spcAft>
              <a:buClrTx/>
              <a:buSzTx/>
              <a:buFontTx/>
              <a:buBlip>
                <a:blip r:embed="rId2"/>
              </a:buBlip>
              <a:tabLst/>
              <a:defRPr sz="1800"/>
            </a:lvl1pPr>
            <a:lvl2pPr>
              <a:defRPr sz="1800"/>
            </a:lvl2pPr>
            <a:lvl3pPr>
              <a:defRPr sz="1800"/>
            </a:lvl3pPr>
          </a:lstStyle>
          <a:p>
            <a:pPr lvl="0"/>
            <a:r>
              <a:rPr lang="nl-BE"/>
              <a:t> opsomming</a:t>
            </a:r>
          </a:p>
          <a:p>
            <a:pPr lvl="1"/>
            <a:r>
              <a:rPr lang="nl-BE"/>
              <a:t>opsomming</a:t>
            </a:r>
          </a:p>
          <a:p>
            <a:pPr lvl="2"/>
            <a:r>
              <a:rPr lang="nl-BE"/>
              <a:t>opsomming</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a:t>
            </a:r>
          </a:p>
          <a:p>
            <a:pPr lvl="0"/>
            <a:endParaRPr lang="nl-BE"/>
          </a:p>
          <a:p>
            <a:pPr lvl="0"/>
            <a:endParaRPr lang="nl-BE"/>
          </a:p>
        </p:txBody>
      </p:sp>
    </p:spTree>
    <p:extLst>
      <p:ext uri="{BB962C8B-B14F-4D97-AF65-F5344CB8AC3E}">
        <p14:creationId xmlns:p14="http://schemas.microsoft.com/office/powerpoint/2010/main" val="15236329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Opsomming + afb">
    <p:spTree>
      <p:nvGrpSpPr>
        <p:cNvPr id="1" name=""/>
        <p:cNvGrpSpPr/>
        <p:nvPr/>
      </p:nvGrpSpPr>
      <p:grpSpPr>
        <a:xfrm>
          <a:off x="0" y="0"/>
          <a:ext cx="0" cy="0"/>
          <a:chOff x="0" y="0"/>
          <a:chExt cx="0" cy="0"/>
        </a:xfrm>
      </p:grpSpPr>
      <p:sp>
        <p:nvSpPr>
          <p:cNvPr id="14" name="Tijdelijke aanduiding voor tekst 6">
            <a:extLst>
              <a:ext uri="{FF2B5EF4-FFF2-40B4-BE49-F238E27FC236}">
                <a16:creationId xmlns:a16="http://schemas.microsoft.com/office/drawing/2014/main" id="{2E5C02FA-E7F1-DA44-9F77-B244799BE4A4}"/>
              </a:ext>
            </a:extLst>
          </p:cNvPr>
          <p:cNvSpPr>
            <a:spLocks noGrp="1"/>
          </p:cNvSpPr>
          <p:nvPr>
            <p:ph type="body" sz="quarter" idx="14" hasCustomPrompt="1"/>
          </p:nvPr>
        </p:nvSpPr>
        <p:spPr>
          <a:xfrm>
            <a:off x="6266329" y="1981199"/>
            <a:ext cx="4835181" cy="4197928"/>
          </a:xfrm>
        </p:spPr>
        <p:txBody>
          <a:bodyPr>
            <a:normAutofit/>
          </a:bodyPr>
          <a:lstStyle>
            <a:lvl1pPr marL="228589" marR="0" indent="-228589" algn="l" defTabSz="914354" rtl="0" eaLnBrk="1" fontAlgn="auto" latinLnBrk="0" hangingPunct="1">
              <a:lnSpc>
                <a:spcPct val="90000"/>
              </a:lnSpc>
              <a:spcBef>
                <a:spcPts val="1000"/>
              </a:spcBef>
              <a:spcAft>
                <a:spcPts val="0"/>
              </a:spcAft>
              <a:buClrTx/>
              <a:buSzTx/>
              <a:buFontTx/>
              <a:buBlip>
                <a:blip r:embed="rId2"/>
              </a:buBlip>
              <a:tabLst/>
              <a:defRPr sz="1800"/>
            </a:lvl1pPr>
            <a:lvl2pPr marL="685766" marR="0" indent="-228589" algn="l" defTabSz="914354" rtl="0" eaLnBrk="1" fontAlgn="auto" latinLnBrk="0" hangingPunct="1">
              <a:lnSpc>
                <a:spcPct val="90000"/>
              </a:lnSpc>
              <a:spcBef>
                <a:spcPts val="1000"/>
              </a:spcBef>
              <a:spcAft>
                <a:spcPts val="0"/>
              </a:spcAft>
              <a:buClrTx/>
              <a:buSzTx/>
              <a:buFontTx/>
              <a:buBlip>
                <a:blip r:embed="rId2"/>
              </a:buBlip>
              <a:tabLst/>
              <a:defRPr sz="1800"/>
            </a:lvl2pPr>
          </a:lstStyle>
          <a:p>
            <a:pPr lvl="0"/>
            <a:r>
              <a:rPr lang="nl-BE"/>
              <a:t> opsomming </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a:t>
            </a:r>
          </a:p>
          <a:p>
            <a:pPr marL="685766" marR="0" lvl="1"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niv 2</a:t>
            </a:r>
            <a:endParaRPr lang="nl-BE" sz="1600"/>
          </a:p>
          <a:p>
            <a:pPr marL="685766" marR="0" lvl="1"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niv 2</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a:t>
            </a:r>
          </a:p>
        </p:txBody>
      </p:sp>
      <p:sp>
        <p:nvSpPr>
          <p:cNvPr id="15" name="Tijdelijke aanduiding voor afbeelding 5">
            <a:extLst>
              <a:ext uri="{FF2B5EF4-FFF2-40B4-BE49-F238E27FC236}">
                <a16:creationId xmlns:a16="http://schemas.microsoft.com/office/drawing/2014/main" id="{DB72AED9-D52F-BE40-A81B-B7AFD2F8C545}"/>
              </a:ext>
            </a:extLst>
          </p:cNvPr>
          <p:cNvSpPr>
            <a:spLocks noGrp="1"/>
          </p:cNvSpPr>
          <p:nvPr>
            <p:ph type="pic" sz="quarter" idx="13"/>
          </p:nvPr>
        </p:nvSpPr>
        <p:spPr>
          <a:xfrm>
            <a:off x="1062995" y="1981200"/>
            <a:ext cx="5043053" cy="3307973"/>
          </a:xfrm>
          <a:solidFill>
            <a:schemeClr val="bg1">
              <a:lumMod val="65000"/>
            </a:schemeClr>
          </a:solidFill>
        </p:spPr>
        <p:txBody>
          <a:bodyPr/>
          <a:lstStyle>
            <a:lvl1pPr marL="0" indent="0">
              <a:buFontTx/>
              <a:buNone/>
              <a:defRPr/>
            </a:lvl1pPr>
          </a:lstStyle>
          <a:p>
            <a:r>
              <a:rPr lang="nl-NL"/>
              <a:t>Klik op het pictogram als u een afbeelding wilt toevoegen</a:t>
            </a:r>
            <a:endParaRPr lang="nl-BE"/>
          </a:p>
        </p:txBody>
      </p:sp>
      <p:sp>
        <p:nvSpPr>
          <p:cNvPr id="17" name="Tijdelijke aanduiding voor dianummer 5">
            <a:extLst>
              <a:ext uri="{FF2B5EF4-FFF2-40B4-BE49-F238E27FC236}">
                <a16:creationId xmlns:a16="http://schemas.microsoft.com/office/drawing/2014/main" id="{BC5E3605-A252-5346-BE79-54CAE9BB3016}"/>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6" name="Titel 1">
            <a:extLst>
              <a:ext uri="{FF2B5EF4-FFF2-40B4-BE49-F238E27FC236}">
                <a16:creationId xmlns:a16="http://schemas.microsoft.com/office/drawing/2014/main" id="{D4599DFD-2989-0347-ABB4-CC2D080C2C21}"/>
              </a:ext>
            </a:extLst>
          </p:cNvPr>
          <p:cNvSpPr>
            <a:spLocks noGrp="1"/>
          </p:cNvSpPr>
          <p:nvPr>
            <p:ph type="title" hasCustomPrompt="1"/>
          </p:nvPr>
        </p:nvSpPr>
        <p:spPr>
          <a:xfrm>
            <a:off x="1057835" y="365129"/>
            <a:ext cx="10043673" cy="1325563"/>
          </a:xfrm>
        </p:spPr>
        <p:txBody>
          <a:bodyPr/>
          <a:lstStyle>
            <a:lvl1pPr>
              <a:defRPr sz="2800"/>
            </a:lvl1pPr>
          </a:lstStyle>
          <a:p>
            <a:r>
              <a:rPr lang="nl-NL"/>
              <a:t>Titel</a:t>
            </a:r>
            <a:endParaRPr lang="nl-BE"/>
          </a:p>
        </p:txBody>
      </p:sp>
    </p:spTree>
    <p:extLst>
      <p:ext uri="{BB962C8B-B14F-4D97-AF65-F5344CB8AC3E}">
        <p14:creationId xmlns:p14="http://schemas.microsoft.com/office/powerpoint/2010/main" val="14455977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Opsomming + afb 3">
    <p:spTree>
      <p:nvGrpSpPr>
        <p:cNvPr id="1" name=""/>
        <p:cNvGrpSpPr/>
        <p:nvPr/>
      </p:nvGrpSpPr>
      <p:grpSpPr>
        <a:xfrm>
          <a:off x="0" y="0"/>
          <a:ext cx="0" cy="0"/>
          <a:chOff x="0" y="0"/>
          <a:chExt cx="0" cy="0"/>
        </a:xfrm>
      </p:grpSpPr>
      <p:sp>
        <p:nvSpPr>
          <p:cNvPr id="9" name="Tijdelijke aanduiding voor dianummer 5">
            <a:extLst>
              <a:ext uri="{FF2B5EF4-FFF2-40B4-BE49-F238E27FC236}">
                <a16:creationId xmlns:a16="http://schemas.microsoft.com/office/drawing/2014/main" id="{347A361B-722D-DA44-989A-D7FF79CAB231}"/>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12" name="Tijdelijke aanduiding voor afbeelding 5">
            <a:extLst>
              <a:ext uri="{FF2B5EF4-FFF2-40B4-BE49-F238E27FC236}">
                <a16:creationId xmlns:a16="http://schemas.microsoft.com/office/drawing/2014/main" id="{A8D235D1-9583-A34A-BFC9-50283AB05653}"/>
              </a:ext>
            </a:extLst>
          </p:cNvPr>
          <p:cNvSpPr>
            <a:spLocks noGrp="1"/>
          </p:cNvSpPr>
          <p:nvPr>
            <p:ph type="pic" sz="quarter" idx="13"/>
          </p:nvPr>
        </p:nvSpPr>
        <p:spPr>
          <a:xfrm>
            <a:off x="3" y="0"/>
            <a:ext cx="6095997" cy="6858000"/>
          </a:xfrm>
          <a:solidFill>
            <a:schemeClr val="bg1">
              <a:lumMod val="65000"/>
            </a:schemeClr>
          </a:solidFill>
        </p:spPr>
        <p:txBody>
          <a:bodyPr/>
          <a:lstStyle>
            <a:lvl1pPr marL="0" indent="0">
              <a:buFontTx/>
              <a:buNone/>
              <a:defRPr/>
            </a:lvl1pPr>
          </a:lstStyle>
          <a:p>
            <a:r>
              <a:rPr lang="nl-NL"/>
              <a:t>Klik op het pictogram als u een afbeelding wilt toevoegen</a:t>
            </a:r>
            <a:endParaRPr lang="nl-BE"/>
          </a:p>
        </p:txBody>
      </p:sp>
      <p:sp>
        <p:nvSpPr>
          <p:cNvPr id="13" name="Titel 1">
            <a:extLst>
              <a:ext uri="{FF2B5EF4-FFF2-40B4-BE49-F238E27FC236}">
                <a16:creationId xmlns:a16="http://schemas.microsoft.com/office/drawing/2014/main" id="{9B13EB86-F770-7A4E-B781-5818C3FC56E6}"/>
              </a:ext>
            </a:extLst>
          </p:cNvPr>
          <p:cNvSpPr>
            <a:spLocks noGrp="1"/>
          </p:cNvSpPr>
          <p:nvPr>
            <p:ph type="title" hasCustomPrompt="1"/>
          </p:nvPr>
        </p:nvSpPr>
        <p:spPr>
          <a:xfrm>
            <a:off x="6454588" y="365129"/>
            <a:ext cx="4646919" cy="1325563"/>
          </a:xfrm>
        </p:spPr>
        <p:txBody>
          <a:bodyPr>
            <a:normAutofit/>
          </a:bodyPr>
          <a:lstStyle>
            <a:lvl1pPr>
              <a:defRPr sz="2800"/>
            </a:lvl1pPr>
          </a:lstStyle>
          <a:p>
            <a:r>
              <a:rPr lang="nl-NL"/>
              <a:t>Titel</a:t>
            </a:r>
            <a:endParaRPr lang="nl-BE"/>
          </a:p>
        </p:txBody>
      </p:sp>
      <p:sp>
        <p:nvSpPr>
          <p:cNvPr id="16" name="Tijdelijke aanduiding voor dianummer 5">
            <a:extLst>
              <a:ext uri="{FF2B5EF4-FFF2-40B4-BE49-F238E27FC236}">
                <a16:creationId xmlns:a16="http://schemas.microsoft.com/office/drawing/2014/main" id="{C5670571-1C45-D04E-B3B5-CE93A2E46929}"/>
              </a:ext>
            </a:extLst>
          </p:cNvPr>
          <p:cNvSpPr txBox="1">
            <a:spLocks/>
          </p:cNvSpPr>
          <p:nvPr/>
        </p:nvSpPr>
        <p:spPr>
          <a:xfrm>
            <a:off x="10574019" y="6356355"/>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18" name="Tijdelijke aanduiding voor tekst 6">
            <a:extLst>
              <a:ext uri="{FF2B5EF4-FFF2-40B4-BE49-F238E27FC236}">
                <a16:creationId xmlns:a16="http://schemas.microsoft.com/office/drawing/2014/main" id="{7F2C157A-2090-D040-B533-90E4E0FF7BB9}"/>
              </a:ext>
            </a:extLst>
          </p:cNvPr>
          <p:cNvSpPr>
            <a:spLocks noGrp="1"/>
          </p:cNvSpPr>
          <p:nvPr>
            <p:ph type="body" sz="quarter" idx="15" hasCustomPrompt="1"/>
          </p:nvPr>
        </p:nvSpPr>
        <p:spPr>
          <a:xfrm>
            <a:off x="6454587" y="1901860"/>
            <a:ext cx="4646919" cy="3054281"/>
          </a:xfrm>
        </p:spPr>
        <p:txBody>
          <a:bodyPr>
            <a:normAutofit/>
          </a:bodyPr>
          <a:lstStyle>
            <a:lvl1pPr marL="228589" marR="0" indent="-228589" algn="l" defTabSz="914354" rtl="0" eaLnBrk="1" fontAlgn="auto" latinLnBrk="0" hangingPunct="1">
              <a:lnSpc>
                <a:spcPct val="90000"/>
              </a:lnSpc>
              <a:spcBef>
                <a:spcPts val="1000"/>
              </a:spcBef>
              <a:spcAft>
                <a:spcPts val="0"/>
              </a:spcAft>
              <a:buClrTx/>
              <a:buSzTx/>
              <a:buFontTx/>
              <a:buBlip>
                <a:blip r:embed="rId2"/>
              </a:buBlip>
              <a:tabLst/>
              <a:defRPr sz="1800"/>
            </a:lvl1pPr>
            <a:lvl2pPr>
              <a:defRPr sz="1800"/>
            </a:lvl2pPr>
            <a:lvl3pPr>
              <a:defRPr sz="1800"/>
            </a:lvl3pPr>
          </a:lstStyle>
          <a:p>
            <a:pPr lvl="0"/>
            <a:r>
              <a:rPr lang="nl-BE"/>
              <a:t> opsomming</a:t>
            </a:r>
          </a:p>
          <a:p>
            <a:pPr lvl="1"/>
            <a:r>
              <a:rPr lang="nl-BE"/>
              <a:t>Opsomming</a:t>
            </a:r>
          </a:p>
          <a:p>
            <a:pPr lvl="2"/>
            <a:r>
              <a:rPr lang="nl-BE"/>
              <a:t>opsomming </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a:t>
            </a:r>
          </a:p>
          <a:p>
            <a:pPr marL="228589" marR="0" lvl="0" indent="-228589" algn="l" defTabSz="914354" rtl="0" eaLnBrk="1" fontAlgn="auto" latinLnBrk="0" hangingPunct="1">
              <a:lnSpc>
                <a:spcPct val="90000"/>
              </a:lnSpc>
              <a:spcBef>
                <a:spcPts val="1000"/>
              </a:spcBef>
              <a:spcAft>
                <a:spcPts val="0"/>
              </a:spcAft>
              <a:buClrTx/>
              <a:buSzTx/>
              <a:buFontTx/>
              <a:buBlip>
                <a:blip r:embed="rId2"/>
              </a:buBlip>
              <a:tabLst/>
              <a:defRPr/>
            </a:pPr>
            <a:r>
              <a:rPr lang="nl-BE"/>
              <a:t> opsomming </a:t>
            </a:r>
          </a:p>
          <a:p>
            <a:pPr lvl="0"/>
            <a:endParaRPr lang="nl-BE"/>
          </a:p>
          <a:p>
            <a:pPr lvl="0"/>
            <a:endParaRPr lang="nl-BE"/>
          </a:p>
        </p:txBody>
      </p:sp>
      <p:sp>
        <p:nvSpPr>
          <p:cNvPr id="7" name="Tijdelijke aanduiding voor dianummer 5">
            <a:extLst>
              <a:ext uri="{FF2B5EF4-FFF2-40B4-BE49-F238E27FC236}">
                <a16:creationId xmlns:a16="http://schemas.microsoft.com/office/drawing/2014/main" id="{C5670571-1C45-D04E-B3B5-CE93A2E46929}"/>
              </a:ext>
            </a:extLst>
          </p:cNvPr>
          <p:cNvSpPr txBox="1">
            <a:spLocks/>
          </p:cNvSpPr>
          <p:nvPr userDrawn="1"/>
        </p:nvSpPr>
        <p:spPr>
          <a:xfrm>
            <a:off x="10574026" y="6356359"/>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Tree>
    <p:extLst>
      <p:ext uri="{BB962C8B-B14F-4D97-AF65-F5344CB8AC3E}">
        <p14:creationId xmlns:p14="http://schemas.microsoft.com/office/powerpoint/2010/main" val="37903566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p:cSld name="drie afbeeldingen">
    <p:spTree>
      <p:nvGrpSpPr>
        <p:cNvPr id="1" name=""/>
        <p:cNvGrpSpPr/>
        <p:nvPr/>
      </p:nvGrpSpPr>
      <p:grpSpPr>
        <a:xfrm>
          <a:off x="0" y="0"/>
          <a:ext cx="0" cy="0"/>
          <a:chOff x="0" y="0"/>
          <a:chExt cx="0" cy="0"/>
        </a:xfrm>
      </p:grpSpPr>
      <p:sp>
        <p:nvSpPr>
          <p:cNvPr id="8" name="Tijdelijke aanduiding voor afbeelding 5">
            <a:extLst>
              <a:ext uri="{FF2B5EF4-FFF2-40B4-BE49-F238E27FC236}">
                <a16:creationId xmlns:a16="http://schemas.microsoft.com/office/drawing/2014/main" id="{A9A64BDC-FBC1-4B4E-9684-CD241979F0E7}"/>
              </a:ext>
            </a:extLst>
          </p:cNvPr>
          <p:cNvSpPr>
            <a:spLocks noGrp="1"/>
          </p:cNvSpPr>
          <p:nvPr>
            <p:ph type="pic" sz="quarter" idx="13"/>
          </p:nvPr>
        </p:nvSpPr>
        <p:spPr>
          <a:xfrm>
            <a:off x="4559283" y="2694753"/>
            <a:ext cx="3105476" cy="2108573"/>
          </a:xfrm>
        </p:spPr>
        <p:txBody>
          <a:bodyPr/>
          <a:lstStyle>
            <a:lvl1pPr marL="0" indent="0">
              <a:buFontTx/>
              <a:buNone/>
              <a:defRPr/>
            </a:lvl1pPr>
          </a:lstStyle>
          <a:p>
            <a:r>
              <a:rPr lang="nl-NL"/>
              <a:t>Klik op het pictogram als u een afbeelding wilt toevoegen</a:t>
            </a:r>
            <a:endParaRPr lang="nl-BE"/>
          </a:p>
        </p:txBody>
      </p:sp>
      <p:sp>
        <p:nvSpPr>
          <p:cNvPr id="9" name="Tijdelijke aanduiding voor afbeelding 5">
            <a:extLst>
              <a:ext uri="{FF2B5EF4-FFF2-40B4-BE49-F238E27FC236}">
                <a16:creationId xmlns:a16="http://schemas.microsoft.com/office/drawing/2014/main" id="{1AC3FB05-67D5-654F-8A83-F7DAC905F437}"/>
              </a:ext>
            </a:extLst>
          </p:cNvPr>
          <p:cNvSpPr>
            <a:spLocks noGrp="1"/>
          </p:cNvSpPr>
          <p:nvPr>
            <p:ph type="pic" sz="quarter" idx="14"/>
          </p:nvPr>
        </p:nvSpPr>
        <p:spPr>
          <a:xfrm>
            <a:off x="1001742" y="2694753"/>
            <a:ext cx="3105476" cy="2108573"/>
          </a:xfrm>
        </p:spPr>
        <p:txBody>
          <a:bodyPr/>
          <a:lstStyle>
            <a:lvl1pPr marL="0" indent="0">
              <a:buFontTx/>
              <a:buNone/>
              <a:defRPr/>
            </a:lvl1pPr>
          </a:lstStyle>
          <a:p>
            <a:r>
              <a:rPr lang="nl-NL"/>
              <a:t>Klik op het pictogram als u een afbeelding wilt toevoegen</a:t>
            </a:r>
            <a:endParaRPr lang="nl-BE"/>
          </a:p>
        </p:txBody>
      </p:sp>
      <p:sp>
        <p:nvSpPr>
          <p:cNvPr id="10" name="Tijdelijke aanduiding voor afbeelding 5">
            <a:extLst>
              <a:ext uri="{FF2B5EF4-FFF2-40B4-BE49-F238E27FC236}">
                <a16:creationId xmlns:a16="http://schemas.microsoft.com/office/drawing/2014/main" id="{1D971650-6DF0-8A4B-9652-424F83BFA08E}"/>
              </a:ext>
            </a:extLst>
          </p:cNvPr>
          <p:cNvSpPr>
            <a:spLocks noGrp="1"/>
          </p:cNvSpPr>
          <p:nvPr>
            <p:ph type="pic" sz="quarter" idx="15"/>
          </p:nvPr>
        </p:nvSpPr>
        <p:spPr>
          <a:xfrm>
            <a:off x="8116825" y="2694753"/>
            <a:ext cx="3105476" cy="2108573"/>
          </a:xfrm>
        </p:spPr>
        <p:txBody>
          <a:bodyPr/>
          <a:lstStyle>
            <a:lvl1pPr marL="0" indent="0">
              <a:buFontTx/>
              <a:buNone/>
              <a:defRPr/>
            </a:lvl1pPr>
          </a:lstStyle>
          <a:p>
            <a:r>
              <a:rPr lang="nl-NL"/>
              <a:t>Klik op het pictogram als u een afbeelding wilt toevoegen</a:t>
            </a:r>
            <a:endParaRPr lang="nl-BE"/>
          </a:p>
        </p:txBody>
      </p:sp>
      <p:sp>
        <p:nvSpPr>
          <p:cNvPr id="13" name="Titel 1">
            <a:extLst>
              <a:ext uri="{FF2B5EF4-FFF2-40B4-BE49-F238E27FC236}">
                <a16:creationId xmlns:a16="http://schemas.microsoft.com/office/drawing/2014/main" id="{D773FF80-D2C9-F94E-9BE8-73C923910EDC}"/>
              </a:ext>
            </a:extLst>
          </p:cNvPr>
          <p:cNvSpPr>
            <a:spLocks noGrp="1"/>
          </p:cNvSpPr>
          <p:nvPr>
            <p:ph type="title" hasCustomPrompt="1"/>
          </p:nvPr>
        </p:nvSpPr>
        <p:spPr>
          <a:xfrm>
            <a:off x="1429808" y="374274"/>
            <a:ext cx="9332384" cy="1325563"/>
          </a:xfrm>
        </p:spPr>
        <p:txBody>
          <a:bodyPr/>
          <a:lstStyle>
            <a:lvl1pPr algn="ctr">
              <a:defRPr sz="2800"/>
            </a:lvl1pPr>
          </a:lstStyle>
          <a:p>
            <a:r>
              <a:rPr lang="nl-NL"/>
              <a:t>Titel</a:t>
            </a:r>
            <a:endParaRPr lang="nl-BE"/>
          </a:p>
        </p:txBody>
      </p:sp>
      <p:sp>
        <p:nvSpPr>
          <p:cNvPr id="16" name="Freeform 8">
            <a:extLst>
              <a:ext uri="{FF2B5EF4-FFF2-40B4-BE49-F238E27FC236}">
                <a16:creationId xmlns:a16="http://schemas.microsoft.com/office/drawing/2014/main" id="{C8192095-5A50-1D48-B5C4-CAF05557899B}"/>
              </a:ext>
            </a:extLst>
          </p:cNvPr>
          <p:cNvSpPr/>
          <p:nvPr/>
        </p:nvSpPr>
        <p:spPr>
          <a:xfrm>
            <a:off x="4278947" y="3641112"/>
            <a:ext cx="108607" cy="265870"/>
          </a:xfrm>
          <a:custGeom>
            <a:avLst/>
            <a:gdLst>
              <a:gd name="connsiteX0" fmla="*/ 81280 w 162560"/>
              <a:gd name="connsiteY0" fmla="*/ 0 h 530597"/>
              <a:gd name="connsiteX1" fmla="*/ 162560 w 162560"/>
              <a:gd name="connsiteY1" fmla="*/ 81280 h 530597"/>
              <a:gd name="connsiteX2" fmla="*/ 162482 w 162560"/>
              <a:gd name="connsiteY2" fmla="*/ 81667 h 530597"/>
              <a:gd name="connsiteX3" fmla="*/ 162560 w 162560"/>
              <a:gd name="connsiteY3" fmla="*/ 81667 h 530597"/>
              <a:gd name="connsiteX4" fmla="*/ 162560 w 162560"/>
              <a:gd name="connsiteY4" fmla="*/ 449317 h 530597"/>
              <a:gd name="connsiteX5" fmla="*/ 162560 w 162560"/>
              <a:gd name="connsiteY5" fmla="*/ 449967 h 530597"/>
              <a:gd name="connsiteX6" fmla="*/ 162429 w 162560"/>
              <a:gd name="connsiteY6" fmla="*/ 449967 h 530597"/>
              <a:gd name="connsiteX7" fmla="*/ 156173 w 162560"/>
              <a:gd name="connsiteY7" fmla="*/ 480955 h 530597"/>
              <a:gd name="connsiteX8" fmla="*/ 81280 w 162560"/>
              <a:gd name="connsiteY8" fmla="*/ 530597 h 530597"/>
              <a:gd name="connsiteX9" fmla="*/ 6387 w 162560"/>
              <a:gd name="connsiteY9" fmla="*/ 480955 h 530597"/>
              <a:gd name="connsiteX10" fmla="*/ 131 w 162560"/>
              <a:gd name="connsiteY10" fmla="*/ 449967 h 530597"/>
              <a:gd name="connsiteX11" fmla="*/ 0 w 162560"/>
              <a:gd name="connsiteY11" fmla="*/ 449967 h 530597"/>
              <a:gd name="connsiteX12" fmla="*/ 0 w 162560"/>
              <a:gd name="connsiteY12" fmla="*/ 449317 h 530597"/>
              <a:gd name="connsiteX13" fmla="*/ 0 w 162560"/>
              <a:gd name="connsiteY13" fmla="*/ 81667 h 530597"/>
              <a:gd name="connsiteX14" fmla="*/ 78 w 162560"/>
              <a:gd name="connsiteY14" fmla="*/ 81667 h 530597"/>
              <a:gd name="connsiteX15" fmla="*/ 0 w 162560"/>
              <a:gd name="connsiteY15" fmla="*/ 81280 h 530597"/>
              <a:gd name="connsiteX16" fmla="*/ 81280 w 162560"/>
              <a:gd name="connsiteY16" fmla="*/ 0 h 53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560" h="530597">
                <a:moveTo>
                  <a:pt x="81280" y="0"/>
                </a:moveTo>
                <a:cubicBezTo>
                  <a:pt x="126170" y="0"/>
                  <a:pt x="162560" y="36390"/>
                  <a:pt x="162560" y="81280"/>
                </a:cubicBezTo>
                <a:lnTo>
                  <a:pt x="162482" y="81667"/>
                </a:lnTo>
                <a:lnTo>
                  <a:pt x="162560" y="81667"/>
                </a:lnTo>
                <a:lnTo>
                  <a:pt x="162560" y="449317"/>
                </a:lnTo>
                <a:lnTo>
                  <a:pt x="162560" y="449967"/>
                </a:lnTo>
                <a:lnTo>
                  <a:pt x="162429" y="449967"/>
                </a:lnTo>
                <a:lnTo>
                  <a:pt x="156173" y="480955"/>
                </a:lnTo>
                <a:cubicBezTo>
                  <a:pt x="143834" y="510128"/>
                  <a:pt x="114948" y="530597"/>
                  <a:pt x="81280" y="530597"/>
                </a:cubicBezTo>
                <a:cubicBezTo>
                  <a:pt x="47613" y="530597"/>
                  <a:pt x="18726" y="510128"/>
                  <a:pt x="6387" y="480955"/>
                </a:cubicBezTo>
                <a:lnTo>
                  <a:pt x="131" y="449967"/>
                </a:lnTo>
                <a:lnTo>
                  <a:pt x="0" y="449967"/>
                </a:lnTo>
                <a:lnTo>
                  <a:pt x="0" y="449317"/>
                </a:lnTo>
                <a:lnTo>
                  <a:pt x="0" y="81667"/>
                </a:lnTo>
                <a:lnTo>
                  <a:pt x="78" y="81667"/>
                </a:lnTo>
                <a:lnTo>
                  <a:pt x="0" y="81280"/>
                </a:lnTo>
                <a:cubicBezTo>
                  <a:pt x="0" y="36390"/>
                  <a:pt x="36390" y="0"/>
                  <a:pt x="81280" y="0"/>
                </a:cubicBezTo>
                <a:close/>
              </a:path>
            </a:pathLst>
          </a:custGeom>
          <a:solidFill>
            <a:srgbClr val="007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2F6F6"/>
              </a:solidFill>
              <a:effectLst/>
              <a:uLnTx/>
              <a:uFillTx/>
              <a:latin typeface="Segoe UI"/>
              <a:ea typeface="+mn-ea"/>
              <a:cs typeface="+mn-cs"/>
            </a:endParaRPr>
          </a:p>
        </p:txBody>
      </p:sp>
      <p:sp>
        <p:nvSpPr>
          <p:cNvPr id="17" name="Freeform 8">
            <a:extLst>
              <a:ext uri="{FF2B5EF4-FFF2-40B4-BE49-F238E27FC236}">
                <a16:creationId xmlns:a16="http://schemas.microsoft.com/office/drawing/2014/main" id="{A95EE11C-D83B-2C4D-915B-1347377B9719}"/>
              </a:ext>
            </a:extLst>
          </p:cNvPr>
          <p:cNvSpPr/>
          <p:nvPr/>
        </p:nvSpPr>
        <p:spPr>
          <a:xfrm>
            <a:off x="7839011" y="3641112"/>
            <a:ext cx="108607" cy="265870"/>
          </a:xfrm>
          <a:custGeom>
            <a:avLst/>
            <a:gdLst>
              <a:gd name="connsiteX0" fmla="*/ 81280 w 162560"/>
              <a:gd name="connsiteY0" fmla="*/ 0 h 530597"/>
              <a:gd name="connsiteX1" fmla="*/ 162560 w 162560"/>
              <a:gd name="connsiteY1" fmla="*/ 81280 h 530597"/>
              <a:gd name="connsiteX2" fmla="*/ 162482 w 162560"/>
              <a:gd name="connsiteY2" fmla="*/ 81667 h 530597"/>
              <a:gd name="connsiteX3" fmla="*/ 162560 w 162560"/>
              <a:gd name="connsiteY3" fmla="*/ 81667 h 530597"/>
              <a:gd name="connsiteX4" fmla="*/ 162560 w 162560"/>
              <a:gd name="connsiteY4" fmla="*/ 449317 h 530597"/>
              <a:gd name="connsiteX5" fmla="*/ 162560 w 162560"/>
              <a:gd name="connsiteY5" fmla="*/ 449967 h 530597"/>
              <a:gd name="connsiteX6" fmla="*/ 162429 w 162560"/>
              <a:gd name="connsiteY6" fmla="*/ 449967 h 530597"/>
              <a:gd name="connsiteX7" fmla="*/ 156173 w 162560"/>
              <a:gd name="connsiteY7" fmla="*/ 480955 h 530597"/>
              <a:gd name="connsiteX8" fmla="*/ 81280 w 162560"/>
              <a:gd name="connsiteY8" fmla="*/ 530597 h 530597"/>
              <a:gd name="connsiteX9" fmla="*/ 6387 w 162560"/>
              <a:gd name="connsiteY9" fmla="*/ 480955 h 530597"/>
              <a:gd name="connsiteX10" fmla="*/ 131 w 162560"/>
              <a:gd name="connsiteY10" fmla="*/ 449967 h 530597"/>
              <a:gd name="connsiteX11" fmla="*/ 0 w 162560"/>
              <a:gd name="connsiteY11" fmla="*/ 449967 h 530597"/>
              <a:gd name="connsiteX12" fmla="*/ 0 w 162560"/>
              <a:gd name="connsiteY12" fmla="*/ 449317 h 530597"/>
              <a:gd name="connsiteX13" fmla="*/ 0 w 162560"/>
              <a:gd name="connsiteY13" fmla="*/ 81667 h 530597"/>
              <a:gd name="connsiteX14" fmla="*/ 78 w 162560"/>
              <a:gd name="connsiteY14" fmla="*/ 81667 h 530597"/>
              <a:gd name="connsiteX15" fmla="*/ 0 w 162560"/>
              <a:gd name="connsiteY15" fmla="*/ 81280 h 530597"/>
              <a:gd name="connsiteX16" fmla="*/ 81280 w 162560"/>
              <a:gd name="connsiteY16" fmla="*/ 0 h 53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560" h="530597">
                <a:moveTo>
                  <a:pt x="81280" y="0"/>
                </a:moveTo>
                <a:cubicBezTo>
                  <a:pt x="126170" y="0"/>
                  <a:pt x="162560" y="36390"/>
                  <a:pt x="162560" y="81280"/>
                </a:cubicBezTo>
                <a:lnTo>
                  <a:pt x="162482" y="81667"/>
                </a:lnTo>
                <a:lnTo>
                  <a:pt x="162560" y="81667"/>
                </a:lnTo>
                <a:lnTo>
                  <a:pt x="162560" y="449317"/>
                </a:lnTo>
                <a:lnTo>
                  <a:pt x="162560" y="449967"/>
                </a:lnTo>
                <a:lnTo>
                  <a:pt x="162429" y="449967"/>
                </a:lnTo>
                <a:lnTo>
                  <a:pt x="156173" y="480955"/>
                </a:lnTo>
                <a:cubicBezTo>
                  <a:pt x="143834" y="510128"/>
                  <a:pt x="114948" y="530597"/>
                  <a:pt x="81280" y="530597"/>
                </a:cubicBezTo>
                <a:cubicBezTo>
                  <a:pt x="47613" y="530597"/>
                  <a:pt x="18726" y="510128"/>
                  <a:pt x="6387" y="480955"/>
                </a:cubicBezTo>
                <a:lnTo>
                  <a:pt x="131" y="449967"/>
                </a:lnTo>
                <a:lnTo>
                  <a:pt x="0" y="449967"/>
                </a:lnTo>
                <a:lnTo>
                  <a:pt x="0" y="449317"/>
                </a:lnTo>
                <a:lnTo>
                  <a:pt x="0" y="81667"/>
                </a:lnTo>
                <a:lnTo>
                  <a:pt x="78" y="81667"/>
                </a:lnTo>
                <a:lnTo>
                  <a:pt x="0" y="81280"/>
                </a:lnTo>
                <a:cubicBezTo>
                  <a:pt x="0" y="36390"/>
                  <a:pt x="36390" y="0"/>
                  <a:pt x="81280" y="0"/>
                </a:cubicBezTo>
                <a:close/>
              </a:path>
            </a:pathLst>
          </a:custGeom>
          <a:solidFill>
            <a:srgbClr val="007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2F6F6"/>
              </a:solidFill>
              <a:effectLst/>
              <a:uLnTx/>
              <a:uFillTx/>
              <a:latin typeface="Segoe UI"/>
              <a:ea typeface="+mn-ea"/>
              <a:cs typeface="+mn-cs"/>
            </a:endParaRPr>
          </a:p>
        </p:txBody>
      </p:sp>
      <p:sp>
        <p:nvSpPr>
          <p:cNvPr id="21" name="Tijdelijke aanduiding voor dianummer 5">
            <a:extLst>
              <a:ext uri="{FF2B5EF4-FFF2-40B4-BE49-F238E27FC236}">
                <a16:creationId xmlns:a16="http://schemas.microsoft.com/office/drawing/2014/main" id="{FFD94265-8613-D147-8FC2-DFB6F6EC0435}"/>
              </a:ext>
            </a:extLst>
          </p:cNvPr>
          <p:cNvSpPr txBox="1">
            <a:spLocks/>
          </p:cNvSpPr>
          <p:nvPr/>
        </p:nvSpPr>
        <p:spPr>
          <a:xfrm>
            <a:off x="10574019" y="6356355"/>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20" name="Freeform 8">
            <a:extLst>
              <a:ext uri="{FF2B5EF4-FFF2-40B4-BE49-F238E27FC236}">
                <a16:creationId xmlns:a16="http://schemas.microsoft.com/office/drawing/2014/main" id="{C8192095-5A50-1D48-B5C4-CAF05557899B}"/>
              </a:ext>
            </a:extLst>
          </p:cNvPr>
          <p:cNvSpPr/>
          <p:nvPr userDrawn="1"/>
        </p:nvSpPr>
        <p:spPr>
          <a:xfrm>
            <a:off x="4278955" y="3641116"/>
            <a:ext cx="108607" cy="265871"/>
          </a:xfrm>
          <a:custGeom>
            <a:avLst/>
            <a:gdLst>
              <a:gd name="connsiteX0" fmla="*/ 81280 w 162560"/>
              <a:gd name="connsiteY0" fmla="*/ 0 h 530597"/>
              <a:gd name="connsiteX1" fmla="*/ 162560 w 162560"/>
              <a:gd name="connsiteY1" fmla="*/ 81280 h 530597"/>
              <a:gd name="connsiteX2" fmla="*/ 162482 w 162560"/>
              <a:gd name="connsiteY2" fmla="*/ 81667 h 530597"/>
              <a:gd name="connsiteX3" fmla="*/ 162560 w 162560"/>
              <a:gd name="connsiteY3" fmla="*/ 81667 h 530597"/>
              <a:gd name="connsiteX4" fmla="*/ 162560 w 162560"/>
              <a:gd name="connsiteY4" fmla="*/ 449317 h 530597"/>
              <a:gd name="connsiteX5" fmla="*/ 162560 w 162560"/>
              <a:gd name="connsiteY5" fmla="*/ 449967 h 530597"/>
              <a:gd name="connsiteX6" fmla="*/ 162429 w 162560"/>
              <a:gd name="connsiteY6" fmla="*/ 449967 h 530597"/>
              <a:gd name="connsiteX7" fmla="*/ 156173 w 162560"/>
              <a:gd name="connsiteY7" fmla="*/ 480955 h 530597"/>
              <a:gd name="connsiteX8" fmla="*/ 81280 w 162560"/>
              <a:gd name="connsiteY8" fmla="*/ 530597 h 530597"/>
              <a:gd name="connsiteX9" fmla="*/ 6387 w 162560"/>
              <a:gd name="connsiteY9" fmla="*/ 480955 h 530597"/>
              <a:gd name="connsiteX10" fmla="*/ 131 w 162560"/>
              <a:gd name="connsiteY10" fmla="*/ 449967 h 530597"/>
              <a:gd name="connsiteX11" fmla="*/ 0 w 162560"/>
              <a:gd name="connsiteY11" fmla="*/ 449967 h 530597"/>
              <a:gd name="connsiteX12" fmla="*/ 0 w 162560"/>
              <a:gd name="connsiteY12" fmla="*/ 449317 h 530597"/>
              <a:gd name="connsiteX13" fmla="*/ 0 w 162560"/>
              <a:gd name="connsiteY13" fmla="*/ 81667 h 530597"/>
              <a:gd name="connsiteX14" fmla="*/ 78 w 162560"/>
              <a:gd name="connsiteY14" fmla="*/ 81667 h 530597"/>
              <a:gd name="connsiteX15" fmla="*/ 0 w 162560"/>
              <a:gd name="connsiteY15" fmla="*/ 81280 h 530597"/>
              <a:gd name="connsiteX16" fmla="*/ 81280 w 162560"/>
              <a:gd name="connsiteY16" fmla="*/ 0 h 53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560" h="530597">
                <a:moveTo>
                  <a:pt x="81280" y="0"/>
                </a:moveTo>
                <a:cubicBezTo>
                  <a:pt x="126170" y="0"/>
                  <a:pt x="162560" y="36390"/>
                  <a:pt x="162560" y="81280"/>
                </a:cubicBezTo>
                <a:lnTo>
                  <a:pt x="162482" y="81667"/>
                </a:lnTo>
                <a:lnTo>
                  <a:pt x="162560" y="81667"/>
                </a:lnTo>
                <a:lnTo>
                  <a:pt x="162560" y="449317"/>
                </a:lnTo>
                <a:lnTo>
                  <a:pt x="162560" y="449967"/>
                </a:lnTo>
                <a:lnTo>
                  <a:pt x="162429" y="449967"/>
                </a:lnTo>
                <a:lnTo>
                  <a:pt x="156173" y="480955"/>
                </a:lnTo>
                <a:cubicBezTo>
                  <a:pt x="143834" y="510128"/>
                  <a:pt x="114948" y="530597"/>
                  <a:pt x="81280" y="530597"/>
                </a:cubicBezTo>
                <a:cubicBezTo>
                  <a:pt x="47613" y="530597"/>
                  <a:pt x="18726" y="510128"/>
                  <a:pt x="6387" y="480955"/>
                </a:cubicBezTo>
                <a:lnTo>
                  <a:pt x="131" y="449967"/>
                </a:lnTo>
                <a:lnTo>
                  <a:pt x="0" y="449967"/>
                </a:lnTo>
                <a:lnTo>
                  <a:pt x="0" y="449317"/>
                </a:lnTo>
                <a:lnTo>
                  <a:pt x="0" y="81667"/>
                </a:lnTo>
                <a:lnTo>
                  <a:pt x="78" y="81667"/>
                </a:lnTo>
                <a:lnTo>
                  <a:pt x="0" y="81280"/>
                </a:lnTo>
                <a:cubicBezTo>
                  <a:pt x="0" y="36390"/>
                  <a:pt x="36390" y="0"/>
                  <a:pt x="81280" y="0"/>
                </a:cubicBezTo>
                <a:close/>
              </a:path>
            </a:pathLst>
          </a:custGeom>
          <a:solidFill>
            <a:srgbClr val="007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2F6F6"/>
              </a:solidFill>
              <a:effectLst/>
              <a:uLnTx/>
              <a:uFillTx/>
              <a:latin typeface="Segoe UI"/>
              <a:ea typeface="+mn-ea"/>
              <a:cs typeface="+mn-cs"/>
            </a:endParaRPr>
          </a:p>
        </p:txBody>
      </p:sp>
      <p:sp>
        <p:nvSpPr>
          <p:cNvPr id="22" name="Freeform 8">
            <a:extLst>
              <a:ext uri="{FF2B5EF4-FFF2-40B4-BE49-F238E27FC236}">
                <a16:creationId xmlns:a16="http://schemas.microsoft.com/office/drawing/2014/main" id="{A95EE11C-D83B-2C4D-915B-1347377B9719}"/>
              </a:ext>
            </a:extLst>
          </p:cNvPr>
          <p:cNvSpPr/>
          <p:nvPr userDrawn="1"/>
        </p:nvSpPr>
        <p:spPr>
          <a:xfrm>
            <a:off x="7839019" y="3641116"/>
            <a:ext cx="108607" cy="265871"/>
          </a:xfrm>
          <a:custGeom>
            <a:avLst/>
            <a:gdLst>
              <a:gd name="connsiteX0" fmla="*/ 81280 w 162560"/>
              <a:gd name="connsiteY0" fmla="*/ 0 h 530597"/>
              <a:gd name="connsiteX1" fmla="*/ 162560 w 162560"/>
              <a:gd name="connsiteY1" fmla="*/ 81280 h 530597"/>
              <a:gd name="connsiteX2" fmla="*/ 162482 w 162560"/>
              <a:gd name="connsiteY2" fmla="*/ 81667 h 530597"/>
              <a:gd name="connsiteX3" fmla="*/ 162560 w 162560"/>
              <a:gd name="connsiteY3" fmla="*/ 81667 h 530597"/>
              <a:gd name="connsiteX4" fmla="*/ 162560 w 162560"/>
              <a:gd name="connsiteY4" fmla="*/ 449317 h 530597"/>
              <a:gd name="connsiteX5" fmla="*/ 162560 w 162560"/>
              <a:gd name="connsiteY5" fmla="*/ 449967 h 530597"/>
              <a:gd name="connsiteX6" fmla="*/ 162429 w 162560"/>
              <a:gd name="connsiteY6" fmla="*/ 449967 h 530597"/>
              <a:gd name="connsiteX7" fmla="*/ 156173 w 162560"/>
              <a:gd name="connsiteY7" fmla="*/ 480955 h 530597"/>
              <a:gd name="connsiteX8" fmla="*/ 81280 w 162560"/>
              <a:gd name="connsiteY8" fmla="*/ 530597 h 530597"/>
              <a:gd name="connsiteX9" fmla="*/ 6387 w 162560"/>
              <a:gd name="connsiteY9" fmla="*/ 480955 h 530597"/>
              <a:gd name="connsiteX10" fmla="*/ 131 w 162560"/>
              <a:gd name="connsiteY10" fmla="*/ 449967 h 530597"/>
              <a:gd name="connsiteX11" fmla="*/ 0 w 162560"/>
              <a:gd name="connsiteY11" fmla="*/ 449967 h 530597"/>
              <a:gd name="connsiteX12" fmla="*/ 0 w 162560"/>
              <a:gd name="connsiteY12" fmla="*/ 449317 h 530597"/>
              <a:gd name="connsiteX13" fmla="*/ 0 w 162560"/>
              <a:gd name="connsiteY13" fmla="*/ 81667 h 530597"/>
              <a:gd name="connsiteX14" fmla="*/ 78 w 162560"/>
              <a:gd name="connsiteY14" fmla="*/ 81667 h 530597"/>
              <a:gd name="connsiteX15" fmla="*/ 0 w 162560"/>
              <a:gd name="connsiteY15" fmla="*/ 81280 h 530597"/>
              <a:gd name="connsiteX16" fmla="*/ 81280 w 162560"/>
              <a:gd name="connsiteY16" fmla="*/ 0 h 53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560" h="530597">
                <a:moveTo>
                  <a:pt x="81280" y="0"/>
                </a:moveTo>
                <a:cubicBezTo>
                  <a:pt x="126170" y="0"/>
                  <a:pt x="162560" y="36390"/>
                  <a:pt x="162560" y="81280"/>
                </a:cubicBezTo>
                <a:lnTo>
                  <a:pt x="162482" y="81667"/>
                </a:lnTo>
                <a:lnTo>
                  <a:pt x="162560" y="81667"/>
                </a:lnTo>
                <a:lnTo>
                  <a:pt x="162560" y="449317"/>
                </a:lnTo>
                <a:lnTo>
                  <a:pt x="162560" y="449967"/>
                </a:lnTo>
                <a:lnTo>
                  <a:pt x="162429" y="449967"/>
                </a:lnTo>
                <a:lnTo>
                  <a:pt x="156173" y="480955"/>
                </a:lnTo>
                <a:cubicBezTo>
                  <a:pt x="143834" y="510128"/>
                  <a:pt x="114948" y="530597"/>
                  <a:pt x="81280" y="530597"/>
                </a:cubicBezTo>
                <a:cubicBezTo>
                  <a:pt x="47613" y="530597"/>
                  <a:pt x="18726" y="510128"/>
                  <a:pt x="6387" y="480955"/>
                </a:cubicBezTo>
                <a:lnTo>
                  <a:pt x="131" y="449967"/>
                </a:lnTo>
                <a:lnTo>
                  <a:pt x="0" y="449967"/>
                </a:lnTo>
                <a:lnTo>
                  <a:pt x="0" y="449317"/>
                </a:lnTo>
                <a:lnTo>
                  <a:pt x="0" y="81667"/>
                </a:lnTo>
                <a:lnTo>
                  <a:pt x="78" y="81667"/>
                </a:lnTo>
                <a:lnTo>
                  <a:pt x="0" y="81280"/>
                </a:lnTo>
                <a:cubicBezTo>
                  <a:pt x="0" y="36390"/>
                  <a:pt x="36390" y="0"/>
                  <a:pt x="81280" y="0"/>
                </a:cubicBezTo>
                <a:close/>
              </a:path>
            </a:pathLst>
          </a:custGeom>
          <a:solidFill>
            <a:srgbClr val="007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2F6F6"/>
              </a:solidFill>
              <a:effectLst/>
              <a:uLnTx/>
              <a:uFillTx/>
              <a:latin typeface="Segoe UI"/>
              <a:ea typeface="+mn-ea"/>
              <a:cs typeface="+mn-cs"/>
            </a:endParaRPr>
          </a:p>
        </p:txBody>
      </p:sp>
      <p:sp>
        <p:nvSpPr>
          <p:cNvPr id="23" name="Tijdelijke aanduiding voor dianummer 5">
            <a:extLst>
              <a:ext uri="{FF2B5EF4-FFF2-40B4-BE49-F238E27FC236}">
                <a16:creationId xmlns:a16="http://schemas.microsoft.com/office/drawing/2014/main" id="{FFD94265-8613-D147-8FC2-DFB6F6EC0435}"/>
              </a:ext>
            </a:extLst>
          </p:cNvPr>
          <p:cNvSpPr txBox="1">
            <a:spLocks/>
          </p:cNvSpPr>
          <p:nvPr userDrawn="1"/>
        </p:nvSpPr>
        <p:spPr>
          <a:xfrm>
            <a:off x="10574026" y="6356359"/>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25" name="Freeform 13">
            <a:extLst>
              <a:ext uri="{FF2B5EF4-FFF2-40B4-BE49-F238E27FC236}">
                <a16:creationId xmlns:a16="http://schemas.microsoft.com/office/drawing/2014/main" id="{CBAB4FF0-A572-5A4C-8AFA-87E7D5BDEAF0}"/>
              </a:ext>
            </a:extLst>
          </p:cNvPr>
          <p:cNvSpPr/>
          <p:nvPr userDrawn="1"/>
        </p:nvSpPr>
        <p:spPr>
          <a:xfrm rot="5400000">
            <a:off x="5995794" y="1378271"/>
            <a:ext cx="200413" cy="654148"/>
          </a:xfrm>
          <a:custGeom>
            <a:avLst/>
            <a:gdLst>
              <a:gd name="connsiteX0" fmla="*/ 81280 w 162560"/>
              <a:gd name="connsiteY0" fmla="*/ 0 h 530597"/>
              <a:gd name="connsiteX1" fmla="*/ 162560 w 162560"/>
              <a:gd name="connsiteY1" fmla="*/ 81280 h 530597"/>
              <a:gd name="connsiteX2" fmla="*/ 162482 w 162560"/>
              <a:gd name="connsiteY2" fmla="*/ 81667 h 530597"/>
              <a:gd name="connsiteX3" fmla="*/ 162560 w 162560"/>
              <a:gd name="connsiteY3" fmla="*/ 81667 h 530597"/>
              <a:gd name="connsiteX4" fmla="*/ 162560 w 162560"/>
              <a:gd name="connsiteY4" fmla="*/ 449317 h 530597"/>
              <a:gd name="connsiteX5" fmla="*/ 162560 w 162560"/>
              <a:gd name="connsiteY5" fmla="*/ 449967 h 530597"/>
              <a:gd name="connsiteX6" fmla="*/ 162429 w 162560"/>
              <a:gd name="connsiteY6" fmla="*/ 449967 h 530597"/>
              <a:gd name="connsiteX7" fmla="*/ 156173 w 162560"/>
              <a:gd name="connsiteY7" fmla="*/ 480955 h 530597"/>
              <a:gd name="connsiteX8" fmla="*/ 81280 w 162560"/>
              <a:gd name="connsiteY8" fmla="*/ 530597 h 530597"/>
              <a:gd name="connsiteX9" fmla="*/ 6387 w 162560"/>
              <a:gd name="connsiteY9" fmla="*/ 480955 h 530597"/>
              <a:gd name="connsiteX10" fmla="*/ 131 w 162560"/>
              <a:gd name="connsiteY10" fmla="*/ 449967 h 530597"/>
              <a:gd name="connsiteX11" fmla="*/ 0 w 162560"/>
              <a:gd name="connsiteY11" fmla="*/ 449967 h 530597"/>
              <a:gd name="connsiteX12" fmla="*/ 0 w 162560"/>
              <a:gd name="connsiteY12" fmla="*/ 449317 h 530597"/>
              <a:gd name="connsiteX13" fmla="*/ 0 w 162560"/>
              <a:gd name="connsiteY13" fmla="*/ 81667 h 530597"/>
              <a:gd name="connsiteX14" fmla="*/ 78 w 162560"/>
              <a:gd name="connsiteY14" fmla="*/ 81667 h 530597"/>
              <a:gd name="connsiteX15" fmla="*/ 0 w 162560"/>
              <a:gd name="connsiteY15" fmla="*/ 81280 h 530597"/>
              <a:gd name="connsiteX16" fmla="*/ 81280 w 162560"/>
              <a:gd name="connsiteY16" fmla="*/ 0 h 53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560" h="530597">
                <a:moveTo>
                  <a:pt x="81280" y="0"/>
                </a:moveTo>
                <a:cubicBezTo>
                  <a:pt x="126170" y="0"/>
                  <a:pt x="162560" y="36390"/>
                  <a:pt x="162560" y="81280"/>
                </a:cubicBezTo>
                <a:lnTo>
                  <a:pt x="162482" y="81667"/>
                </a:lnTo>
                <a:lnTo>
                  <a:pt x="162560" y="81667"/>
                </a:lnTo>
                <a:lnTo>
                  <a:pt x="162560" y="449317"/>
                </a:lnTo>
                <a:lnTo>
                  <a:pt x="162560" y="449967"/>
                </a:lnTo>
                <a:lnTo>
                  <a:pt x="162429" y="449967"/>
                </a:lnTo>
                <a:lnTo>
                  <a:pt x="156173" y="480955"/>
                </a:lnTo>
                <a:cubicBezTo>
                  <a:pt x="143834" y="510128"/>
                  <a:pt x="114948" y="530597"/>
                  <a:pt x="81280" y="530597"/>
                </a:cubicBezTo>
                <a:cubicBezTo>
                  <a:pt x="47613" y="530597"/>
                  <a:pt x="18726" y="510128"/>
                  <a:pt x="6387" y="480955"/>
                </a:cubicBezTo>
                <a:lnTo>
                  <a:pt x="131" y="449967"/>
                </a:lnTo>
                <a:lnTo>
                  <a:pt x="0" y="449967"/>
                </a:lnTo>
                <a:lnTo>
                  <a:pt x="0" y="449317"/>
                </a:lnTo>
                <a:lnTo>
                  <a:pt x="0" y="81667"/>
                </a:lnTo>
                <a:lnTo>
                  <a:pt x="78" y="81667"/>
                </a:lnTo>
                <a:lnTo>
                  <a:pt x="0" y="81280"/>
                </a:lnTo>
                <a:cubicBezTo>
                  <a:pt x="0" y="36390"/>
                  <a:pt x="36390" y="0"/>
                  <a:pt x="81280" y="0"/>
                </a:cubicBezTo>
                <a:close/>
              </a:path>
            </a:pathLst>
          </a:custGeom>
          <a:solidFill>
            <a:srgbClr val="007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2F6F6"/>
              </a:solidFill>
              <a:effectLst/>
              <a:uLnTx/>
              <a:uFillTx/>
              <a:latin typeface="Segoe UI"/>
              <a:ea typeface="+mn-ea"/>
              <a:cs typeface="+mn-cs"/>
            </a:endParaRPr>
          </a:p>
        </p:txBody>
      </p:sp>
      <p:pic>
        <p:nvPicPr>
          <p:cNvPr id="27" name="Afbeelding 26">
            <a:extLst>
              <a:ext uri="{FF2B5EF4-FFF2-40B4-BE49-F238E27FC236}">
                <a16:creationId xmlns:a16="http://schemas.microsoft.com/office/drawing/2014/main" id="{21268D8A-12D3-6841-A7B6-AFA394A6BE55}"/>
              </a:ext>
            </a:extLst>
          </p:cNvPr>
          <p:cNvPicPr>
            <a:picLocks noChangeAspect="1"/>
          </p:cNvPicPr>
          <p:nvPr userDrawn="1"/>
        </p:nvPicPr>
        <p:blipFill>
          <a:blip r:embed="rId2"/>
          <a:stretch>
            <a:fillRect/>
          </a:stretch>
        </p:blipFill>
        <p:spPr>
          <a:xfrm>
            <a:off x="11414194" y="6373367"/>
            <a:ext cx="535277" cy="376199"/>
          </a:xfrm>
          <a:prstGeom prst="rect">
            <a:avLst/>
          </a:prstGeom>
        </p:spPr>
      </p:pic>
      <p:pic>
        <p:nvPicPr>
          <p:cNvPr id="28" name="Afbeelding 27" descr="Afbeelding met paperclip&#10;&#10;Automatisch gegenereerde beschrijving">
            <a:extLst>
              <a:ext uri="{FF2B5EF4-FFF2-40B4-BE49-F238E27FC236}">
                <a16:creationId xmlns:a16="http://schemas.microsoft.com/office/drawing/2014/main" id="{FABEA9B2-4656-3646-8E68-91B9405D2289}"/>
              </a:ext>
            </a:extLst>
          </p:cNvPr>
          <p:cNvPicPr>
            <a:picLocks noChangeAspect="1"/>
          </p:cNvPicPr>
          <p:nvPr userDrawn="1"/>
        </p:nvPicPr>
        <p:blipFill rotWithShape="1">
          <a:blip r:embed="rId3">
            <a:alphaModFix amt="50000"/>
          </a:blip>
          <a:srcRect l="14894" b="24325"/>
          <a:stretch/>
        </p:blipFill>
        <p:spPr>
          <a:xfrm>
            <a:off x="2" y="5888735"/>
            <a:ext cx="1049696" cy="969265"/>
          </a:xfrm>
          <a:prstGeom prst="rect">
            <a:avLst/>
          </a:prstGeom>
        </p:spPr>
      </p:pic>
    </p:spTree>
    <p:extLst>
      <p:ext uri="{BB962C8B-B14F-4D97-AF65-F5344CB8AC3E}">
        <p14:creationId xmlns:p14="http://schemas.microsoft.com/office/powerpoint/2010/main" val="302283791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p:cSld name="citaat 2">
    <p:spTree>
      <p:nvGrpSpPr>
        <p:cNvPr id="1" name=""/>
        <p:cNvGrpSpPr/>
        <p:nvPr/>
      </p:nvGrpSpPr>
      <p:grpSpPr>
        <a:xfrm>
          <a:off x="0" y="0"/>
          <a:ext cx="0" cy="0"/>
          <a:chOff x="0" y="0"/>
          <a:chExt cx="0" cy="0"/>
        </a:xfrm>
      </p:grpSpPr>
      <p:sp>
        <p:nvSpPr>
          <p:cNvPr id="21" name="Tijdelijke aanduiding voor dianummer 5">
            <a:extLst>
              <a:ext uri="{FF2B5EF4-FFF2-40B4-BE49-F238E27FC236}">
                <a16:creationId xmlns:a16="http://schemas.microsoft.com/office/drawing/2014/main" id="{FFD94265-8613-D147-8FC2-DFB6F6EC0435}"/>
              </a:ext>
            </a:extLst>
          </p:cNvPr>
          <p:cNvSpPr txBox="1">
            <a:spLocks/>
          </p:cNvSpPr>
          <p:nvPr/>
        </p:nvSpPr>
        <p:spPr>
          <a:xfrm>
            <a:off x="10574019" y="6356355"/>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14" name="Tijdelijke aanduiding voor tekst 3">
            <a:extLst>
              <a:ext uri="{FF2B5EF4-FFF2-40B4-BE49-F238E27FC236}">
                <a16:creationId xmlns:a16="http://schemas.microsoft.com/office/drawing/2014/main" id="{C01A5BEB-4A5A-3540-80EC-E056DD531A29}"/>
              </a:ext>
            </a:extLst>
          </p:cNvPr>
          <p:cNvSpPr>
            <a:spLocks noGrp="1"/>
          </p:cNvSpPr>
          <p:nvPr>
            <p:ph type="body" sz="quarter" idx="13" hasCustomPrompt="1"/>
          </p:nvPr>
        </p:nvSpPr>
        <p:spPr>
          <a:xfrm>
            <a:off x="733694" y="2425173"/>
            <a:ext cx="10724604" cy="1603089"/>
          </a:xfrm>
        </p:spPr>
        <p:txBody>
          <a:bodyPr anchor="ctr">
            <a:normAutofit/>
          </a:bodyPr>
          <a:lstStyle>
            <a:lvl1pPr marL="0" indent="0" algn="ctr">
              <a:buFontTx/>
              <a:buNone/>
              <a:defRPr sz="4000">
                <a:solidFill>
                  <a:srgbClr val="007A4D"/>
                </a:solidFill>
              </a:defRPr>
            </a:lvl1pPr>
            <a:lvl2pPr marL="457178" indent="0">
              <a:buFontTx/>
              <a:buNone/>
              <a:defRPr/>
            </a:lvl2pPr>
            <a:lvl3pPr marL="914354" indent="0">
              <a:buFontTx/>
              <a:buNone/>
              <a:defRPr/>
            </a:lvl3pPr>
            <a:lvl4pPr marL="1371532" indent="0">
              <a:buFontTx/>
              <a:buNone/>
              <a:defRPr/>
            </a:lvl4pPr>
            <a:lvl5pPr marL="1828709" indent="0">
              <a:buFontTx/>
              <a:buNone/>
              <a:defRPr/>
            </a:lvl5pPr>
          </a:lstStyle>
          <a:p>
            <a:pPr lvl="0"/>
            <a:r>
              <a:rPr lang="nl-NL"/>
              <a:t>Hier komt een citaat of quote</a:t>
            </a:r>
            <a:endParaRPr lang="nl-BE"/>
          </a:p>
        </p:txBody>
      </p:sp>
      <p:sp>
        <p:nvSpPr>
          <p:cNvPr id="10" name="Tijdelijke aanduiding voor dianummer 5">
            <a:extLst>
              <a:ext uri="{FF2B5EF4-FFF2-40B4-BE49-F238E27FC236}">
                <a16:creationId xmlns:a16="http://schemas.microsoft.com/office/drawing/2014/main" id="{FFD94265-8613-D147-8FC2-DFB6F6EC0435}"/>
              </a:ext>
            </a:extLst>
          </p:cNvPr>
          <p:cNvSpPr txBox="1">
            <a:spLocks/>
          </p:cNvSpPr>
          <p:nvPr userDrawn="1"/>
        </p:nvSpPr>
        <p:spPr>
          <a:xfrm>
            <a:off x="10574026" y="6356359"/>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pic>
        <p:nvPicPr>
          <p:cNvPr id="13" name="Afbeelding 12" descr="Afbeelding met paperclip&#10;&#10;Automatisch gegenereerde beschrijving">
            <a:extLst>
              <a:ext uri="{FF2B5EF4-FFF2-40B4-BE49-F238E27FC236}">
                <a16:creationId xmlns:a16="http://schemas.microsoft.com/office/drawing/2014/main" id="{FABEA9B2-4656-3646-8E68-91B9405D2289}"/>
              </a:ext>
            </a:extLst>
          </p:cNvPr>
          <p:cNvPicPr>
            <a:picLocks noChangeAspect="1"/>
          </p:cNvPicPr>
          <p:nvPr userDrawn="1"/>
        </p:nvPicPr>
        <p:blipFill rotWithShape="1">
          <a:blip r:embed="rId2">
            <a:alphaModFix amt="50000"/>
          </a:blip>
          <a:srcRect l="14894" b="24325"/>
          <a:stretch/>
        </p:blipFill>
        <p:spPr>
          <a:xfrm>
            <a:off x="2" y="5888735"/>
            <a:ext cx="1049696" cy="969265"/>
          </a:xfrm>
          <a:prstGeom prst="rect">
            <a:avLst/>
          </a:prstGeom>
        </p:spPr>
      </p:pic>
      <p:pic>
        <p:nvPicPr>
          <p:cNvPr id="16" name="Afbeelding 15">
            <a:extLst>
              <a:ext uri="{FF2B5EF4-FFF2-40B4-BE49-F238E27FC236}">
                <a16:creationId xmlns:a16="http://schemas.microsoft.com/office/drawing/2014/main" id="{21268D8A-12D3-6841-A7B6-AFA394A6BE55}"/>
              </a:ext>
            </a:extLst>
          </p:cNvPr>
          <p:cNvPicPr>
            <a:picLocks noChangeAspect="1"/>
          </p:cNvPicPr>
          <p:nvPr userDrawn="1"/>
        </p:nvPicPr>
        <p:blipFill>
          <a:blip r:embed="rId3"/>
          <a:stretch>
            <a:fillRect/>
          </a:stretch>
        </p:blipFill>
        <p:spPr>
          <a:xfrm>
            <a:off x="11414194" y="6373367"/>
            <a:ext cx="535277" cy="376199"/>
          </a:xfrm>
          <a:prstGeom prst="rect">
            <a:avLst/>
          </a:prstGeom>
        </p:spPr>
      </p:pic>
      <p:sp>
        <p:nvSpPr>
          <p:cNvPr id="17" name="Freeform 13">
            <a:extLst>
              <a:ext uri="{FF2B5EF4-FFF2-40B4-BE49-F238E27FC236}">
                <a16:creationId xmlns:a16="http://schemas.microsoft.com/office/drawing/2014/main" id="{CBAB4FF0-A572-5A4C-8AFA-87E7D5BDEAF0}"/>
              </a:ext>
            </a:extLst>
          </p:cNvPr>
          <p:cNvSpPr/>
          <p:nvPr userDrawn="1"/>
        </p:nvSpPr>
        <p:spPr>
          <a:xfrm rot="5400000">
            <a:off x="5908603" y="-611692"/>
            <a:ext cx="374811" cy="1223383"/>
          </a:xfrm>
          <a:custGeom>
            <a:avLst/>
            <a:gdLst>
              <a:gd name="connsiteX0" fmla="*/ 81280 w 162560"/>
              <a:gd name="connsiteY0" fmla="*/ 0 h 530597"/>
              <a:gd name="connsiteX1" fmla="*/ 162560 w 162560"/>
              <a:gd name="connsiteY1" fmla="*/ 81280 h 530597"/>
              <a:gd name="connsiteX2" fmla="*/ 162482 w 162560"/>
              <a:gd name="connsiteY2" fmla="*/ 81667 h 530597"/>
              <a:gd name="connsiteX3" fmla="*/ 162560 w 162560"/>
              <a:gd name="connsiteY3" fmla="*/ 81667 h 530597"/>
              <a:gd name="connsiteX4" fmla="*/ 162560 w 162560"/>
              <a:gd name="connsiteY4" fmla="*/ 449317 h 530597"/>
              <a:gd name="connsiteX5" fmla="*/ 162560 w 162560"/>
              <a:gd name="connsiteY5" fmla="*/ 449967 h 530597"/>
              <a:gd name="connsiteX6" fmla="*/ 162429 w 162560"/>
              <a:gd name="connsiteY6" fmla="*/ 449967 h 530597"/>
              <a:gd name="connsiteX7" fmla="*/ 156173 w 162560"/>
              <a:gd name="connsiteY7" fmla="*/ 480955 h 530597"/>
              <a:gd name="connsiteX8" fmla="*/ 81280 w 162560"/>
              <a:gd name="connsiteY8" fmla="*/ 530597 h 530597"/>
              <a:gd name="connsiteX9" fmla="*/ 6387 w 162560"/>
              <a:gd name="connsiteY9" fmla="*/ 480955 h 530597"/>
              <a:gd name="connsiteX10" fmla="*/ 131 w 162560"/>
              <a:gd name="connsiteY10" fmla="*/ 449967 h 530597"/>
              <a:gd name="connsiteX11" fmla="*/ 0 w 162560"/>
              <a:gd name="connsiteY11" fmla="*/ 449967 h 530597"/>
              <a:gd name="connsiteX12" fmla="*/ 0 w 162560"/>
              <a:gd name="connsiteY12" fmla="*/ 449317 h 530597"/>
              <a:gd name="connsiteX13" fmla="*/ 0 w 162560"/>
              <a:gd name="connsiteY13" fmla="*/ 81667 h 530597"/>
              <a:gd name="connsiteX14" fmla="*/ 78 w 162560"/>
              <a:gd name="connsiteY14" fmla="*/ 81667 h 530597"/>
              <a:gd name="connsiteX15" fmla="*/ 0 w 162560"/>
              <a:gd name="connsiteY15" fmla="*/ 81280 h 530597"/>
              <a:gd name="connsiteX16" fmla="*/ 81280 w 162560"/>
              <a:gd name="connsiteY16" fmla="*/ 0 h 53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560" h="530597">
                <a:moveTo>
                  <a:pt x="81280" y="0"/>
                </a:moveTo>
                <a:cubicBezTo>
                  <a:pt x="126170" y="0"/>
                  <a:pt x="162560" y="36390"/>
                  <a:pt x="162560" y="81280"/>
                </a:cubicBezTo>
                <a:lnTo>
                  <a:pt x="162482" y="81667"/>
                </a:lnTo>
                <a:lnTo>
                  <a:pt x="162560" y="81667"/>
                </a:lnTo>
                <a:lnTo>
                  <a:pt x="162560" y="449317"/>
                </a:lnTo>
                <a:lnTo>
                  <a:pt x="162560" y="449967"/>
                </a:lnTo>
                <a:lnTo>
                  <a:pt x="162429" y="449967"/>
                </a:lnTo>
                <a:lnTo>
                  <a:pt x="156173" y="480955"/>
                </a:lnTo>
                <a:cubicBezTo>
                  <a:pt x="143834" y="510128"/>
                  <a:pt x="114948" y="530597"/>
                  <a:pt x="81280" y="530597"/>
                </a:cubicBezTo>
                <a:cubicBezTo>
                  <a:pt x="47613" y="530597"/>
                  <a:pt x="18726" y="510128"/>
                  <a:pt x="6387" y="480955"/>
                </a:cubicBezTo>
                <a:lnTo>
                  <a:pt x="131" y="449967"/>
                </a:lnTo>
                <a:lnTo>
                  <a:pt x="0" y="449967"/>
                </a:lnTo>
                <a:lnTo>
                  <a:pt x="0" y="449317"/>
                </a:lnTo>
                <a:lnTo>
                  <a:pt x="0" y="81667"/>
                </a:lnTo>
                <a:lnTo>
                  <a:pt x="78" y="81667"/>
                </a:lnTo>
                <a:lnTo>
                  <a:pt x="0" y="81280"/>
                </a:lnTo>
                <a:cubicBezTo>
                  <a:pt x="0" y="36390"/>
                  <a:pt x="36390" y="0"/>
                  <a:pt x="81280" y="0"/>
                </a:cubicBezTo>
                <a:close/>
              </a:path>
            </a:pathLst>
          </a:custGeom>
          <a:solidFill>
            <a:srgbClr val="007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2F6F6"/>
              </a:solidFill>
              <a:effectLst/>
              <a:uLnTx/>
              <a:uFillTx/>
              <a:latin typeface="Segoe UI"/>
              <a:ea typeface="+mn-ea"/>
              <a:cs typeface="+mn-cs"/>
            </a:endParaRPr>
          </a:p>
        </p:txBody>
      </p:sp>
    </p:spTree>
    <p:extLst>
      <p:ext uri="{BB962C8B-B14F-4D97-AF65-F5344CB8AC3E}">
        <p14:creationId xmlns:p14="http://schemas.microsoft.com/office/powerpoint/2010/main" val="22056765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p:cSld name="Blanco">
    <p:spTree>
      <p:nvGrpSpPr>
        <p:cNvPr id="1" name=""/>
        <p:cNvGrpSpPr/>
        <p:nvPr/>
      </p:nvGrpSpPr>
      <p:grpSpPr>
        <a:xfrm>
          <a:off x="0" y="0"/>
          <a:ext cx="0" cy="0"/>
          <a:chOff x="0" y="0"/>
          <a:chExt cx="0" cy="0"/>
        </a:xfrm>
      </p:grpSpPr>
      <p:sp>
        <p:nvSpPr>
          <p:cNvPr id="9" name="Tijdelijke aanduiding voor dianummer 5">
            <a:extLst>
              <a:ext uri="{FF2B5EF4-FFF2-40B4-BE49-F238E27FC236}">
                <a16:creationId xmlns:a16="http://schemas.microsoft.com/office/drawing/2014/main" id="{FFD94265-8613-D147-8FC2-DFB6F6EC0435}"/>
              </a:ext>
            </a:extLst>
          </p:cNvPr>
          <p:cNvSpPr txBox="1">
            <a:spLocks/>
          </p:cNvSpPr>
          <p:nvPr userDrawn="1"/>
        </p:nvSpPr>
        <p:spPr>
          <a:xfrm>
            <a:off x="10574019" y="6356355"/>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10" name="Tijdelijke aanduiding voor dianummer 5">
            <a:extLst>
              <a:ext uri="{FF2B5EF4-FFF2-40B4-BE49-F238E27FC236}">
                <a16:creationId xmlns:a16="http://schemas.microsoft.com/office/drawing/2014/main" id="{FFD94265-8613-D147-8FC2-DFB6F6EC0435}"/>
              </a:ext>
            </a:extLst>
          </p:cNvPr>
          <p:cNvSpPr txBox="1">
            <a:spLocks/>
          </p:cNvSpPr>
          <p:nvPr userDrawn="1"/>
        </p:nvSpPr>
        <p:spPr>
          <a:xfrm>
            <a:off x="10574026" y="6356359"/>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pic>
        <p:nvPicPr>
          <p:cNvPr id="11" name="Afbeelding 10" descr="Afbeelding met paperclip&#10;&#10;Automatisch gegenereerde beschrijving">
            <a:extLst>
              <a:ext uri="{FF2B5EF4-FFF2-40B4-BE49-F238E27FC236}">
                <a16:creationId xmlns:a16="http://schemas.microsoft.com/office/drawing/2014/main" id="{FABEA9B2-4656-3646-8E68-91B9405D2289}"/>
              </a:ext>
            </a:extLst>
          </p:cNvPr>
          <p:cNvPicPr>
            <a:picLocks noChangeAspect="1"/>
          </p:cNvPicPr>
          <p:nvPr userDrawn="1"/>
        </p:nvPicPr>
        <p:blipFill rotWithShape="1">
          <a:blip r:embed="rId2">
            <a:alphaModFix amt="50000"/>
          </a:blip>
          <a:srcRect l="14894" b="24325"/>
          <a:stretch/>
        </p:blipFill>
        <p:spPr>
          <a:xfrm>
            <a:off x="2" y="5888735"/>
            <a:ext cx="1049696" cy="969265"/>
          </a:xfrm>
          <a:prstGeom prst="rect">
            <a:avLst/>
          </a:prstGeom>
        </p:spPr>
      </p:pic>
      <p:pic>
        <p:nvPicPr>
          <p:cNvPr id="13" name="Afbeelding 12">
            <a:extLst>
              <a:ext uri="{FF2B5EF4-FFF2-40B4-BE49-F238E27FC236}">
                <a16:creationId xmlns:a16="http://schemas.microsoft.com/office/drawing/2014/main" id="{21268D8A-12D3-6841-A7B6-AFA394A6BE55}"/>
              </a:ext>
            </a:extLst>
          </p:cNvPr>
          <p:cNvPicPr>
            <a:picLocks noChangeAspect="1"/>
          </p:cNvPicPr>
          <p:nvPr userDrawn="1"/>
        </p:nvPicPr>
        <p:blipFill>
          <a:blip r:embed="rId3"/>
          <a:stretch>
            <a:fillRect/>
          </a:stretch>
        </p:blipFill>
        <p:spPr>
          <a:xfrm>
            <a:off x="11414194" y="6373367"/>
            <a:ext cx="535277" cy="376199"/>
          </a:xfrm>
          <a:prstGeom prst="rect">
            <a:avLst/>
          </a:prstGeom>
        </p:spPr>
      </p:pic>
    </p:spTree>
    <p:extLst>
      <p:ext uri="{BB962C8B-B14F-4D97-AF65-F5344CB8AC3E}">
        <p14:creationId xmlns:p14="http://schemas.microsoft.com/office/powerpoint/2010/main" val="76398595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p:cSld name="Afb + logo's">
    <p:spTree>
      <p:nvGrpSpPr>
        <p:cNvPr id="1" name=""/>
        <p:cNvGrpSpPr/>
        <p:nvPr/>
      </p:nvGrpSpPr>
      <p:grpSpPr>
        <a:xfrm>
          <a:off x="0" y="0"/>
          <a:ext cx="0" cy="0"/>
          <a:chOff x="0" y="0"/>
          <a:chExt cx="0" cy="0"/>
        </a:xfrm>
      </p:grpSpPr>
      <p:sp>
        <p:nvSpPr>
          <p:cNvPr id="7" name="Tijdelijke aanduiding voor afbeelding 5">
            <a:extLst>
              <a:ext uri="{FF2B5EF4-FFF2-40B4-BE49-F238E27FC236}">
                <a16:creationId xmlns:a16="http://schemas.microsoft.com/office/drawing/2014/main" id="{B33877AC-AAC5-BA4C-910F-450304EF231E}"/>
              </a:ext>
            </a:extLst>
          </p:cNvPr>
          <p:cNvSpPr>
            <a:spLocks noGrp="1"/>
          </p:cNvSpPr>
          <p:nvPr>
            <p:ph type="pic" sz="quarter" idx="13"/>
          </p:nvPr>
        </p:nvSpPr>
        <p:spPr>
          <a:xfrm>
            <a:off x="1" y="666070"/>
            <a:ext cx="12191996" cy="4472859"/>
          </a:xfrm>
          <a:solidFill>
            <a:schemeClr val="bg1">
              <a:lumMod val="65000"/>
            </a:schemeClr>
          </a:solidFill>
        </p:spPr>
        <p:txBody>
          <a:bodyPr/>
          <a:lstStyle>
            <a:lvl1pPr marL="0" indent="0">
              <a:buFontTx/>
              <a:buNone/>
              <a:defRPr/>
            </a:lvl1pPr>
          </a:lstStyle>
          <a:p>
            <a:r>
              <a:rPr lang="nl-NL"/>
              <a:t>Klik op het pictogram als u een afbeelding wilt toevoegen</a:t>
            </a:r>
            <a:endParaRPr lang="nl-BE"/>
          </a:p>
        </p:txBody>
      </p:sp>
      <p:pic>
        <p:nvPicPr>
          <p:cNvPr id="23" name="Afbeelding 16">
            <a:extLst>
              <a:ext uri="{FF2B5EF4-FFF2-40B4-BE49-F238E27FC236}">
                <a16:creationId xmlns:a16="http://schemas.microsoft.com/office/drawing/2014/main" id="{A49E1E23-7226-124A-A213-21A34C07E154}"/>
              </a:ext>
            </a:extLst>
          </p:cNvPr>
          <p:cNvPicPr>
            <a:picLocks noChangeAspect="1"/>
          </p:cNvPicPr>
          <p:nvPr userDrawn="1"/>
        </p:nvPicPr>
        <p:blipFill>
          <a:blip r:embed="rId2"/>
          <a:stretch>
            <a:fillRect/>
          </a:stretch>
        </p:blipFill>
        <p:spPr>
          <a:xfrm>
            <a:off x="354421" y="6003843"/>
            <a:ext cx="1464814" cy="546459"/>
          </a:xfrm>
          <a:prstGeom prst="rect">
            <a:avLst/>
          </a:prstGeom>
        </p:spPr>
      </p:pic>
      <p:pic>
        <p:nvPicPr>
          <p:cNvPr id="24" name="Afbeelding 18">
            <a:extLst>
              <a:ext uri="{FF2B5EF4-FFF2-40B4-BE49-F238E27FC236}">
                <a16:creationId xmlns:a16="http://schemas.microsoft.com/office/drawing/2014/main" id="{B1333CDC-F513-6B41-AACD-1F107A9743D2}"/>
              </a:ext>
            </a:extLst>
          </p:cNvPr>
          <p:cNvPicPr>
            <a:picLocks noChangeAspect="1"/>
          </p:cNvPicPr>
          <p:nvPr userDrawn="1"/>
        </p:nvPicPr>
        <p:blipFill>
          <a:blip r:embed="rId3"/>
          <a:stretch>
            <a:fillRect/>
          </a:stretch>
        </p:blipFill>
        <p:spPr>
          <a:xfrm>
            <a:off x="9884598" y="6022162"/>
            <a:ext cx="327462" cy="428629"/>
          </a:xfrm>
          <a:prstGeom prst="rect">
            <a:avLst/>
          </a:prstGeom>
        </p:spPr>
      </p:pic>
      <p:pic>
        <p:nvPicPr>
          <p:cNvPr id="25" name="Afbeelding 20">
            <a:extLst>
              <a:ext uri="{FF2B5EF4-FFF2-40B4-BE49-F238E27FC236}">
                <a16:creationId xmlns:a16="http://schemas.microsoft.com/office/drawing/2014/main" id="{AF34ACB5-087D-D247-9950-6AA1E16A8F67}"/>
              </a:ext>
            </a:extLst>
          </p:cNvPr>
          <p:cNvPicPr>
            <a:picLocks noChangeAspect="1"/>
          </p:cNvPicPr>
          <p:nvPr userDrawn="1"/>
        </p:nvPicPr>
        <p:blipFill>
          <a:blip r:embed="rId4"/>
          <a:stretch>
            <a:fillRect/>
          </a:stretch>
        </p:blipFill>
        <p:spPr>
          <a:xfrm>
            <a:off x="9092030" y="5857176"/>
            <a:ext cx="479213" cy="630964"/>
          </a:xfrm>
          <a:prstGeom prst="rect">
            <a:avLst/>
          </a:prstGeom>
        </p:spPr>
      </p:pic>
      <p:pic>
        <p:nvPicPr>
          <p:cNvPr id="26" name="Afbeelding 22">
            <a:extLst>
              <a:ext uri="{FF2B5EF4-FFF2-40B4-BE49-F238E27FC236}">
                <a16:creationId xmlns:a16="http://schemas.microsoft.com/office/drawing/2014/main" id="{DBBC2B87-7F3B-874C-9E56-4835AACEA0AC}"/>
              </a:ext>
            </a:extLst>
          </p:cNvPr>
          <p:cNvPicPr>
            <a:picLocks noChangeAspect="1"/>
          </p:cNvPicPr>
          <p:nvPr userDrawn="1"/>
        </p:nvPicPr>
        <p:blipFill>
          <a:blip r:embed="rId5"/>
          <a:stretch>
            <a:fillRect/>
          </a:stretch>
        </p:blipFill>
        <p:spPr>
          <a:xfrm>
            <a:off x="8213196" y="5975332"/>
            <a:ext cx="572394" cy="479213"/>
          </a:xfrm>
          <a:prstGeom prst="rect">
            <a:avLst/>
          </a:prstGeom>
        </p:spPr>
      </p:pic>
      <p:pic>
        <p:nvPicPr>
          <p:cNvPr id="27" name="Afbeelding 24">
            <a:extLst>
              <a:ext uri="{FF2B5EF4-FFF2-40B4-BE49-F238E27FC236}">
                <a16:creationId xmlns:a16="http://schemas.microsoft.com/office/drawing/2014/main" id="{17B07FF7-5B64-B84C-936E-E37C19749CFB}"/>
              </a:ext>
            </a:extLst>
          </p:cNvPr>
          <p:cNvPicPr>
            <a:picLocks noChangeAspect="1"/>
          </p:cNvPicPr>
          <p:nvPr userDrawn="1"/>
        </p:nvPicPr>
        <p:blipFill>
          <a:blip r:embed="rId6"/>
          <a:stretch>
            <a:fillRect/>
          </a:stretch>
        </p:blipFill>
        <p:spPr>
          <a:xfrm>
            <a:off x="7250560" y="6009988"/>
            <a:ext cx="662913" cy="465903"/>
          </a:xfrm>
          <a:prstGeom prst="rect">
            <a:avLst/>
          </a:prstGeom>
        </p:spPr>
      </p:pic>
      <p:pic>
        <p:nvPicPr>
          <p:cNvPr id="28" name="Afbeelding 8">
            <a:extLst>
              <a:ext uri="{FF2B5EF4-FFF2-40B4-BE49-F238E27FC236}">
                <a16:creationId xmlns:a16="http://schemas.microsoft.com/office/drawing/2014/main" id="{21CE0283-8B3B-6D43-A3D7-DC8BBD7A0014}"/>
              </a:ext>
            </a:extLst>
          </p:cNvPr>
          <p:cNvPicPr>
            <a:picLocks noChangeAspect="1"/>
          </p:cNvPicPr>
          <p:nvPr userDrawn="1"/>
        </p:nvPicPr>
        <p:blipFill>
          <a:blip r:embed="rId7"/>
          <a:stretch>
            <a:fillRect/>
          </a:stretch>
        </p:blipFill>
        <p:spPr>
          <a:xfrm>
            <a:off x="10536676" y="5878792"/>
            <a:ext cx="384904" cy="607615"/>
          </a:xfrm>
          <a:prstGeom prst="rect">
            <a:avLst/>
          </a:prstGeom>
        </p:spPr>
      </p:pic>
      <p:pic>
        <p:nvPicPr>
          <p:cNvPr id="29" name="Afbeelding 28">
            <a:extLst>
              <a:ext uri="{FF2B5EF4-FFF2-40B4-BE49-F238E27FC236}">
                <a16:creationId xmlns:a16="http://schemas.microsoft.com/office/drawing/2014/main" id="{A31F3F7C-3A70-7840-9B6D-0F0E16C4C0B5}"/>
              </a:ext>
            </a:extLst>
          </p:cNvPr>
          <p:cNvPicPr>
            <a:picLocks noChangeAspect="1"/>
          </p:cNvPicPr>
          <p:nvPr userDrawn="1"/>
        </p:nvPicPr>
        <p:blipFill>
          <a:blip r:embed="rId8"/>
          <a:stretch>
            <a:fillRect/>
          </a:stretch>
        </p:blipFill>
        <p:spPr>
          <a:xfrm>
            <a:off x="11241933" y="5888123"/>
            <a:ext cx="407640" cy="607615"/>
          </a:xfrm>
          <a:prstGeom prst="rect">
            <a:avLst/>
          </a:prstGeom>
        </p:spPr>
      </p:pic>
    </p:spTree>
    <p:extLst>
      <p:ext uri="{BB962C8B-B14F-4D97-AF65-F5344CB8AC3E}">
        <p14:creationId xmlns:p14="http://schemas.microsoft.com/office/powerpoint/2010/main" val="110074912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p:cSld name="logo's">
    <p:spTree>
      <p:nvGrpSpPr>
        <p:cNvPr id="1" name=""/>
        <p:cNvGrpSpPr/>
        <p:nvPr/>
      </p:nvGrpSpPr>
      <p:grpSpPr>
        <a:xfrm>
          <a:off x="0" y="0"/>
          <a:ext cx="0" cy="0"/>
          <a:chOff x="0" y="0"/>
          <a:chExt cx="0" cy="0"/>
        </a:xfrm>
      </p:grpSpPr>
      <p:sp>
        <p:nvSpPr>
          <p:cNvPr id="25" name="Tijdelijke aanduiding voor dianummer 5">
            <a:extLst>
              <a:ext uri="{FF2B5EF4-FFF2-40B4-BE49-F238E27FC236}">
                <a16:creationId xmlns:a16="http://schemas.microsoft.com/office/drawing/2014/main" id="{FFD94265-8613-D147-8FC2-DFB6F6EC0435}"/>
              </a:ext>
            </a:extLst>
          </p:cNvPr>
          <p:cNvSpPr txBox="1">
            <a:spLocks/>
          </p:cNvSpPr>
          <p:nvPr userDrawn="1"/>
        </p:nvSpPr>
        <p:spPr>
          <a:xfrm>
            <a:off x="10574019" y="6356355"/>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26" name="Tijdelijke aanduiding voor dianummer 5">
            <a:extLst>
              <a:ext uri="{FF2B5EF4-FFF2-40B4-BE49-F238E27FC236}">
                <a16:creationId xmlns:a16="http://schemas.microsoft.com/office/drawing/2014/main" id="{FFD94265-8613-D147-8FC2-DFB6F6EC0435}"/>
              </a:ext>
            </a:extLst>
          </p:cNvPr>
          <p:cNvSpPr txBox="1">
            <a:spLocks/>
          </p:cNvSpPr>
          <p:nvPr userDrawn="1"/>
        </p:nvSpPr>
        <p:spPr>
          <a:xfrm>
            <a:off x="10574026" y="6356359"/>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pic>
        <p:nvPicPr>
          <p:cNvPr id="27" name="Afbeelding 26">
            <a:extLst>
              <a:ext uri="{FF2B5EF4-FFF2-40B4-BE49-F238E27FC236}">
                <a16:creationId xmlns:a16="http://schemas.microsoft.com/office/drawing/2014/main" id="{21268D8A-12D3-6841-A7B6-AFA394A6BE55}"/>
              </a:ext>
            </a:extLst>
          </p:cNvPr>
          <p:cNvPicPr>
            <a:picLocks noChangeAspect="1"/>
          </p:cNvPicPr>
          <p:nvPr userDrawn="1"/>
        </p:nvPicPr>
        <p:blipFill>
          <a:blip r:embed="rId2"/>
          <a:stretch>
            <a:fillRect/>
          </a:stretch>
        </p:blipFill>
        <p:spPr>
          <a:xfrm>
            <a:off x="11414194" y="6373367"/>
            <a:ext cx="535277" cy="376199"/>
          </a:xfrm>
          <a:prstGeom prst="rect">
            <a:avLst/>
          </a:prstGeom>
        </p:spPr>
      </p:pic>
      <p:pic>
        <p:nvPicPr>
          <p:cNvPr id="28" name="Afbeelding 16">
            <a:extLst>
              <a:ext uri="{FF2B5EF4-FFF2-40B4-BE49-F238E27FC236}">
                <a16:creationId xmlns:a16="http://schemas.microsoft.com/office/drawing/2014/main" id="{A49E1E23-7226-124A-A213-21A34C07E154}"/>
              </a:ext>
            </a:extLst>
          </p:cNvPr>
          <p:cNvPicPr>
            <a:picLocks noChangeAspect="1"/>
          </p:cNvPicPr>
          <p:nvPr userDrawn="1"/>
        </p:nvPicPr>
        <p:blipFill>
          <a:blip r:embed="rId3"/>
          <a:stretch>
            <a:fillRect/>
          </a:stretch>
        </p:blipFill>
        <p:spPr>
          <a:xfrm>
            <a:off x="4927859" y="2190795"/>
            <a:ext cx="2336291" cy="871570"/>
          </a:xfrm>
          <a:prstGeom prst="rect">
            <a:avLst/>
          </a:prstGeom>
        </p:spPr>
      </p:pic>
      <p:pic>
        <p:nvPicPr>
          <p:cNvPr id="29" name="Afbeelding 18">
            <a:extLst>
              <a:ext uri="{FF2B5EF4-FFF2-40B4-BE49-F238E27FC236}">
                <a16:creationId xmlns:a16="http://schemas.microsoft.com/office/drawing/2014/main" id="{B963A767-9645-794C-B501-8DE210121536}"/>
              </a:ext>
            </a:extLst>
          </p:cNvPr>
          <p:cNvPicPr>
            <a:picLocks noChangeAspect="1"/>
          </p:cNvPicPr>
          <p:nvPr userDrawn="1"/>
        </p:nvPicPr>
        <p:blipFill>
          <a:blip r:embed="rId4"/>
          <a:stretch>
            <a:fillRect/>
          </a:stretch>
        </p:blipFill>
        <p:spPr>
          <a:xfrm>
            <a:off x="6589436" y="4658489"/>
            <a:ext cx="463135" cy="606217"/>
          </a:xfrm>
          <a:prstGeom prst="rect">
            <a:avLst/>
          </a:prstGeom>
        </p:spPr>
      </p:pic>
      <p:pic>
        <p:nvPicPr>
          <p:cNvPr id="30" name="Afbeelding 20">
            <a:extLst>
              <a:ext uri="{FF2B5EF4-FFF2-40B4-BE49-F238E27FC236}">
                <a16:creationId xmlns:a16="http://schemas.microsoft.com/office/drawing/2014/main" id="{D0E1F52B-FEC1-1542-887B-4C35B362F16C}"/>
              </a:ext>
            </a:extLst>
          </p:cNvPr>
          <p:cNvPicPr>
            <a:picLocks noChangeAspect="1"/>
          </p:cNvPicPr>
          <p:nvPr userDrawn="1"/>
        </p:nvPicPr>
        <p:blipFill>
          <a:blip r:embed="rId5"/>
          <a:stretch>
            <a:fillRect/>
          </a:stretch>
        </p:blipFill>
        <p:spPr>
          <a:xfrm>
            <a:off x="5420939" y="4382850"/>
            <a:ext cx="677759" cy="892383"/>
          </a:xfrm>
          <a:prstGeom prst="rect">
            <a:avLst/>
          </a:prstGeom>
        </p:spPr>
      </p:pic>
      <p:pic>
        <p:nvPicPr>
          <p:cNvPr id="31" name="Afbeelding 22">
            <a:extLst>
              <a:ext uri="{FF2B5EF4-FFF2-40B4-BE49-F238E27FC236}">
                <a16:creationId xmlns:a16="http://schemas.microsoft.com/office/drawing/2014/main" id="{4FE9690C-4EDF-2040-A4F1-D7B589F45CCD}"/>
              </a:ext>
            </a:extLst>
          </p:cNvPr>
          <p:cNvPicPr>
            <a:picLocks noChangeAspect="1"/>
          </p:cNvPicPr>
          <p:nvPr userDrawn="1"/>
        </p:nvPicPr>
        <p:blipFill>
          <a:blip r:embed="rId6"/>
          <a:stretch>
            <a:fillRect/>
          </a:stretch>
        </p:blipFill>
        <p:spPr>
          <a:xfrm>
            <a:off x="4118313" y="4597474"/>
            <a:ext cx="809546" cy="677759"/>
          </a:xfrm>
          <a:prstGeom prst="rect">
            <a:avLst/>
          </a:prstGeom>
        </p:spPr>
      </p:pic>
      <p:pic>
        <p:nvPicPr>
          <p:cNvPr id="32" name="Afbeelding 24">
            <a:extLst>
              <a:ext uri="{FF2B5EF4-FFF2-40B4-BE49-F238E27FC236}">
                <a16:creationId xmlns:a16="http://schemas.microsoft.com/office/drawing/2014/main" id="{6FB5E14C-4AE2-1D4C-A55A-CF1FF7BDA175}"/>
              </a:ext>
            </a:extLst>
          </p:cNvPr>
          <p:cNvPicPr>
            <a:picLocks noChangeAspect="1"/>
          </p:cNvPicPr>
          <p:nvPr userDrawn="1"/>
        </p:nvPicPr>
        <p:blipFill>
          <a:blip r:embed="rId2"/>
          <a:stretch>
            <a:fillRect/>
          </a:stretch>
        </p:blipFill>
        <p:spPr>
          <a:xfrm>
            <a:off x="2756781" y="4632131"/>
            <a:ext cx="937569" cy="658934"/>
          </a:xfrm>
          <a:prstGeom prst="rect">
            <a:avLst/>
          </a:prstGeom>
        </p:spPr>
      </p:pic>
      <p:pic>
        <p:nvPicPr>
          <p:cNvPr id="33" name="Afbeelding 8">
            <a:extLst>
              <a:ext uri="{FF2B5EF4-FFF2-40B4-BE49-F238E27FC236}">
                <a16:creationId xmlns:a16="http://schemas.microsoft.com/office/drawing/2014/main" id="{3B3FF3BF-C1AF-7744-A987-D6F8312A65ED}"/>
              </a:ext>
            </a:extLst>
          </p:cNvPr>
          <p:cNvPicPr>
            <a:picLocks noChangeAspect="1"/>
          </p:cNvPicPr>
          <p:nvPr userDrawn="1"/>
        </p:nvPicPr>
        <p:blipFill>
          <a:blip r:embed="rId7"/>
          <a:stretch>
            <a:fillRect/>
          </a:stretch>
        </p:blipFill>
        <p:spPr>
          <a:xfrm>
            <a:off x="7590428" y="4405346"/>
            <a:ext cx="544375" cy="859360"/>
          </a:xfrm>
          <a:prstGeom prst="rect">
            <a:avLst/>
          </a:prstGeom>
        </p:spPr>
      </p:pic>
      <p:pic>
        <p:nvPicPr>
          <p:cNvPr id="34" name="Afbeelding 33">
            <a:extLst>
              <a:ext uri="{FF2B5EF4-FFF2-40B4-BE49-F238E27FC236}">
                <a16:creationId xmlns:a16="http://schemas.microsoft.com/office/drawing/2014/main" id="{E41C5ED5-00BB-D84C-B6EF-C39B908716EB}"/>
              </a:ext>
            </a:extLst>
          </p:cNvPr>
          <p:cNvPicPr>
            <a:picLocks noChangeAspect="1"/>
          </p:cNvPicPr>
          <p:nvPr userDrawn="1"/>
        </p:nvPicPr>
        <p:blipFill>
          <a:blip r:embed="rId8"/>
          <a:stretch>
            <a:fillRect/>
          </a:stretch>
        </p:blipFill>
        <p:spPr>
          <a:xfrm>
            <a:off x="8672660" y="4415873"/>
            <a:ext cx="576532" cy="859360"/>
          </a:xfrm>
          <a:prstGeom prst="rect">
            <a:avLst/>
          </a:prstGeom>
        </p:spPr>
      </p:pic>
    </p:spTree>
    <p:extLst>
      <p:ext uri="{BB962C8B-B14F-4D97-AF65-F5344CB8AC3E}">
        <p14:creationId xmlns:p14="http://schemas.microsoft.com/office/powerpoint/2010/main" val="165605220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p:cSld name="Einddia">
    <p:spTree>
      <p:nvGrpSpPr>
        <p:cNvPr id="1" name=""/>
        <p:cNvGrpSpPr/>
        <p:nvPr/>
      </p:nvGrpSpPr>
      <p:grpSpPr>
        <a:xfrm>
          <a:off x="0" y="0"/>
          <a:ext cx="0" cy="0"/>
          <a:chOff x="0" y="0"/>
          <a:chExt cx="0" cy="0"/>
        </a:xfrm>
      </p:grpSpPr>
      <p:sp>
        <p:nvSpPr>
          <p:cNvPr id="15" name="Rechthoek 14">
            <a:extLst>
              <a:ext uri="{FF2B5EF4-FFF2-40B4-BE49-F238E27FC236}">
                <a16:creationId xmlns:a16="http://schemas.microsoft.com/office/drawing/2014/main" id="{22B52BB5-877B-D948-97C3-56617274C1AF}"/>
              </a:ext>
            </a:extLst>
          </p:cNvPr>
          <p:cNvSpPr/>
          <p:nvPr/>
        </p:nvSpPr>
        <p:spPr>
          <a:xfrm>
            <a:off x="0" y="0"/>
            <a:ext cx="12192000" cy="6858000"/>
          </a:xfrm>
          <a:prstGeom prst="rect">
            <a:avLst/>
          </a:prstGeom>
          <a:solidFill>
            <a:srgbClr val="CDDE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noFill/>
              <a:effectLst/>
              <a:uLnTx/>
              <a:uFillTx/>
              <a:latin typeface="Segoe UI"/>
              <a:ea typeface="+mn-ea"/>
              <a:cs typeface="+mn-cs"/>
            </a:endParaRPr>
          </a:p>
        </p:txBody>
      </p:sp>
      <p:pic>
        <p:nvPicPr>
          <p:cNvPr id="17" name="Afbeelding 16" descr="Afbeelding met schaar&#10;&#10;Automatisch gegenereerde beschrijving">
            <a:extLst>
              <a:ext uri="{FF2B5EF4-FFF2-40B4-BE49-F238E27FC236}">
                <a16:creationId xmlns:a16="http://schemas.microsoft.com/office/drawing/2014/main" id="{1103EA13-9B60-AA45-A8FE-37B4A0831074}"/>
              </a:ext>
            </a:extLst>
          </p:cNvPr>
          <p:cNvPicPr>
            <a:picLocks noChangeAspect="1"/>
          </p:cNvPicPr>
          <p:nvPr/>
        </p:nvPicPr>
        <p:blipFill rotWithShape="1">
          <a:blip r:embed="rId2"/>
          <a:srcRect t="29732"/>
          <a:stretch/>
        </p:blipFill>
        <p:spPr>
          <a:xfrm>
            <a:off x="185509" y="1"/>
            <a:ext cx="6507900" cy="3547051"/>
          </a:xfrm>
          <a:prstGeom prst="rect">
            <a:avLst/>
          </a:prstGeom>
        </p:spPr>
      </p:pic>
      <p:pic>
        <p:nvPicPr>
          <p:cNvPr id="3" name="Afbeelding 2">
            <a:extLst>
              <a:ext uri="{FF2B5EF4-FFF2-40B4-BE49-F238E27FC236}">
                <a16:creationId xmlns:a16="http://schemas.microsoft.com/office/drawing/2014/main" id="{1FD89678-8CCE-0C45-8F2D-8662D880CF81}"/>
              </a:ext>
            </a:extLst>
          </p:cNvPr>
          <p:cNvPicPr>
            <a:picLocks noChangeAspect="1"/>
          </p:cNvPicPr>
          <p:nvPr/>
        </p:nvPicPr>
        <p:blipFill>
          <a:blip r:embed="rId3"/>
          <a:stretch>
            <a:fillRect/>
          </a:stretch>
        </p:blipFill>
        <p:spPr>
          <a:xfrm>
            <a:off x="5090668" y="5207254"/>
            <a:ext cx="2010664" cy="1059838"/>
          </a:xfrm>
          <a:prstGeom prst="rect">
            <a:avLst/>
          </a:prstGeom>
        </p:spPr>
      </p:pic>
      <p:sp>
        <p:nvSpPr>
          <p:cNvPr id="5" name="Rechthoek 4">
            <a:extLst>
              <a:ext uri="{FF2B5EF4-FFF2-40B4-BE49-F238E27FC236}">
                <a16:creationId xmlns:a16="http://schemas.microsoft.com/office/drawing/2014/main" id="{22B52BB5-877B-D948-97C3-56617274C1AF}"/>
              </a:ext>
            </a:extLst>
          </p:cNvPr>
          <p:cNvSpPr/>
          <p:nvPr userDrawn="1"/>
        </p:nvSpPr>
        <p:spPr>
          <a:xfrm>
            <a:off x="0" y="0"/>
            <a:ext cx="12192000" cy="6858000"/>
          </a:xfrm>
          <a:prstGeom prst="rect">
            <a:avLst/>
          </a:prstGeom>
          <a:solidFill>
            <a:srgbClr val="CDDE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noFill/>
              <a:effectLst/>
              <a:uLnTx/>
              <a:uFillTx/>
              <a:latin typeface="Segoe UI"/>
              <a:ea typeface="+mn-ea"/>
              <a:cs typeface="+mn-cs"/>
            </a:endParaRPr>
          </a:p>
        </p:txBody>
      </p:sp>
      <p:pic>
        <p:nvPicPr>
          <p:cNvPr id="8" name="Afbeelding 7" descr="Afbeelding met schaar&#10;&#10;Automatisch gegenereerde beschrijving">
            <a:extLst>
              <a:ext uri="{FF2B5EF4-FFF2-40B4-BE49-F238E27FC236}">
                <a16:creationId xmlns:a16="http://schemas.microsoft.com/office/drawing/2014/main" id="{1103EA13-9B60-AA45-A8FE-37B4A0831074}"/>
              </a:ext>
            </a:extLst>
          </p:cNvPr>
          <p:cNvPicPr>
            <a:picLocks noChangeAspect="1"/>
          </p:cNvPicPr>
          <p:nvPr userDrawn="1"/>
        </p:nvPicPr>
        <p:blipFill rotWithShape="1">
          <a:blip r:embed="rId2"/>
          <a:srcRect t="29732"/>
          <a:stretch/>
        </p:blipFill>
        <p:spPr>
          <a:xfrm>
            <a:off x="139131" y="0"/>
            <a:ext cx="4880925" cy="3547051"/>
          </a:xfrm>
          <a:prstGeom prst="rect">
            <a:avLst/>
          </a:prstGeom>
        </p:spPr>
      </p:pic>
      <p:pic>
        <p:nvPicPr>
          <p:cNvPr id="9" name="Afbeelding 8">
            <a:extLst>
              <a:ext uri="{FF2B5EF4-FFF2-40B4-BE49-F238E27FC236}">
                <a16:creationId xmlns:a16="http://schemas.microsoft.com/office/drawing/2014/main" id="{1FD89678-8CCE-0C45-8F2D-8662D880CF81}"/>
              </a:ext>
            </a:extLst>
          </p:cNvPr>
          <p:cNvPicPr>
            <a:picLocks noChangeAspect="1"/>
          </p:cNvPicPr>
          <p:nvPr userDrawn="1"/>
        </p:nvPicPr>
        <p:blipFill>
          <a:blip r:embed="rId3"/>
          <a:stretch>
            <a:fillRect/>
          </a:stretch>
        </p:blipFill>
        <p:spPr>
          <a:xfrm>
            <a:off x="5342005" y="5207254"/>
            <a:ext cx="1507998" cy="1059838"/>
          </a:xfrm>
          <a:prstGeom prst="rect">
            <a:avLst/>
          </a:prstGeom>
        </p:spPr>
      </p:pic>
    </p:spTree>
    <p:extLst>
      <p:ext uri="{BB962C8B-B14F-4D97-AF65-F5344CB8AC3E}">
        <p14:creationId xmlns:p14="http://schemas.microsoft.com/office/powerpoint/2010/main" val="25036840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cSld name="Utterly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363158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1_Title Subtitle Only">
    <p:spTree>
      <p:nvGrpSpPr>
        <p:cNvPr id="1" name=""/>
        <p:cNvGrpSpPr/>
        <p:nvPr/>
      </p:nvGrpSpPr>
      <p:grpSpPr>
        <a:xfrm>
          <a:off x="0" y="0"/>
          <a:ext cx="0" cy="0"/>
          <a:chOff x="0" y="0"/>
          <a:chExt cx="0" cy="0"/>
        </a:xfrm>
      </p:grpSpPr>
      <p:sp>
        <p:nvSpPr>
          <p:cNvPr id="2" name="Title 1"/>
          <p:cNvSpPr>
            <a:spLocks noGrp="1"/>
          </p:cNvSpPr>
          <p:nvPr>
            <p:ph type="title"/>
          </p:nvPr>
        </p:nvSpPr>
        <p:spPr>
          <a:xfrm>
            <a:off x="1049698" y="555812"/>
            <a:ext cx="10058571" cy="708212"/>
          </a:xfrm>
        </p:spPr>
        <p:txBody>
          <a:bodyPr/>
          <a:lstStyle/>
          <a:p>
            <a:r>
              <a:rPr lang="en-US"/>
              <a:t>Click to edit Master title style</a:t>
            </a:r>
          </a:p>
        </p:txBody>
      </p:sp>
      <p:sp>
        <p:nvSpPr>
          <p:cNvPr id="3" name="Text Placeholder 4"/>
          <p:cNvSpPr>
            <a:spLocks noGrp="1"/>
          </p:cNvSpPr>
          <p:nvPr>
            <p:ph type="body" sz="quarter" idx="10" hasCustomPrompt="1"/>
          </p:nvPr>
        </p:nvSpPr>
        <p:spPr>
          <a:xfrm>
            <a:off x="1049698" y="1354793"/>
            <a:ext cx="10058571" cy="406400"/>
          </a:xfrm>
        </p:spPr>
        <p:txBody>
          <a:bodyPr>
            <a:normAutofit/>
          </a:bodyPr>
          <a:lstStyle>
            <a:lvl1pPr marL="0" indent="0" algn="l">
              <a:lnSpc>
                <a:spcPct val="86000"/>
              </a:lnSpc>
              <a:spcBef>
                <a:spcPts val="0"/>
              </a:spcBef>
              <a:buNone/>
              <a:defRPr sz="1600" baseline="0"/>
            </a:lvl1pPr>
          </a:lstStyle>
          <a:p>
            <a:pPr lvl="0"/>
            <a:r>
              <a:rPr lang="en-US"/>
              <a:t>Click here to edit subtitle</a:t>
            </a:r>
          </a:p>
        </p:txBody>
      </p:sp>
    </p:spTree>
    <p:extLst>
      <p:ext uri="{BB962C8B-B14F-4D97-AF65-F5344CB8AC3E}">
        <p14:creationId xmlns:p14="http://schemas.microsoft.com/office/powerpoint/2010/main" val="210612851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01973988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1_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914400" y="1452422"/>
            <a:ext cx="10363200" cy="4627563"/>
          </a:xfrm>
        </p:spPr>
        <p:txBody>
          <a:bodyPr/>
          <a:lstStyle>
            <a:lvl1pPr>
              <a:spcBef>
                <a:spcPts val="900"/>
              </a:spcBef>
              <a:defRPr/>
            </a:lvl1pPr>
            <a:lvl2pPr>
              <a:spcBef>
                <a:spcPts val="900"/>
              </a:spcBef>
              <a:defRPr/>
            </a:lvl2pPr>
            <a:lvl3pPr>
              <a:spcBef>
                <a:spcPts val="900"/>
              </a:spcBef>
              <a:defRPr/>
            </a:lvl3pPr>
            <a:lvl4pPr>
              <a:spcBef>
                <a:spcPts val="900"/>
              </a:spcBef>
              <a:defRPr/>
            </a:lvl4pPr>
            <a:lvl5pPr>
              <a:spcBef>
                <a:spcPts val="900"/>
              </a:spcBef>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10" hasCustomPrompt="1"/>
          </p:nvPr>
        </p:nvSpPr>
        <p:spPr>
          <a:xfrm>
            <a:off x="914400" y="933450"/>
            <a:ext cx="10363200" cy="406400"/>
          </a:xfrm>
        </p:spPr>
        <p:txBody>
          <a:bodyPr>
            <a:normAutofit/>
          </a:bodyPr>
          <a:lstStyle>
            <a:lvl1pPr marL="0" indent="0" algn="ctr">
              <a:lnSpc>
                <a:spcPct val="86000"/>
              </a:lnSpc>
              <a:spcBef>
                <a:spcPts val="0"/>
              </a:spcBef>
              <a:buNone/>
              <a:defRPr sz="1350" baseline="0"/>
            </a:lvl1pPr>
          </a:lstStyle>
          <a:p>
            <a:pPr lvl="0"/>
            <a:r>
              <a:rPr lang="en-US"/>
              <a:t>Click here to edit subtitle</a:t>
            </a:r>
          </a:p>
        </p:txBody>
      </p:sp>
    </p:spTree>
    <p:extLst>
      <p:ext uri="{BB962C8B-B14F-4D97-AF65-F5344CB8AC3E}">
        <p14:creationId xmlns:p14="http://schemas.microsoft.com/office/powerpoint/2010/main" val="95700163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Two Content with Subtit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452422"/>
            <a:ext cx="5080000" cy="4525963"/>
          </a:xfrm>
        </p:spPr>
        <p:txBody>
          <a:bodyPr>
            <a:normAutofit/>
          </a:bodyPr>
          <a:lstStyle>
            <a:lvl1pPr>
              <a:defRPr sz="1500"/>
            </a:lvl1pPr>
            <a:lvl2pPr>
              <a:defRPr sz="1200"/>
            </a:lvl2pPr>
            <a:lvl3pPr>
              <a:defRPr sz="1200"/>
            </a:lvl3pPr>
            <a:lvl4pPr>
              <a:defRPr sz="1200"/>
            </a:lvl4pPr>
            <a:lvl5pPr>
              <a:defRPr sz="12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452422"/>
            <a:ext cx="5080000" cy="4525963"/>
          </a:xfrm>
        </p:spPr>
        <p:txBody>
          <a:bodyPr>
            <a:normAutofit/>
          </a:bodyPr>
          <a:lstStyle>
            <a:lvl1pPr>
              <a:defRPr sz="1500"/>
            </a:lvl1pPr>
            <a:lvl2pPr>
              <a:defRPr sz="1200"/>
            </a:lvl2pPr>
            <a:lvl3pPr>
              <a:defRPr sz="1200"/>
            </a:lvl3pPr>
            <a:lvl4pPr>
              <a:defRPr sz="1200"/>
            </a:lvl4pPr>
            <a:lvl5pPr>
              <a:defRPr sz="12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p:cNvSpPr>
            <a:spLocks noGrp="1"/>
          </p:cNvSpPr>
          <p:nvPr>
            <p:ph type="body" sz="quarter" idx="10" hasCustomPrompt="1"/>
          </p:nvPr>
        </p:nvSpPr>
        <p:spPr>
          <a:xfrm>
            <a:off x="914400" y="933450"/>
            <a:ext cx="10363200" cy="406400"/>
          </a:xfrm>
        </p:spPr>
        <p:txBody>
          <a:bodyPr>
            <a:normAutofit/>
          </a:bodyPr>
          <a:lstStyle>
            <a:lvl1pPr marL="0" indent="0" algn="ctr">
              <a:lnSpc>
                <a:spcPct val="86000"/>
              </a:lnSpc>
              <a:spcBef>
                <a:spcPts val="0"/>
              </a:spcBef>
              <a:buNone/>
              <a:defRPr sz="1350" baseline="0"/>
            </a:lvl1pPr>
          </a:lstStyle>
          <a:p>
            <a:pPr lvl="0"/>
            <a:r>
              <a:rPr lang="en-US"/>
              <a:t>Click here to edit subtitle</a:t>
            </a:r>
          </a:p>
        </p:txBody>
      </p:sp>
    </p:spTree>
    <p:extLst>
      <p:ext uri="{BB962C8B-B14F-4D97-AF65-F5344CB8AC3E}">
        <p14:creationId xmlns:p14="http://schemas.microsoft.com/office/powerpoint/2010/main" val="116571472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cSld name="Titel en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AF3F84-D8B7-332B-2E02-69A71E4711B5}"/>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3" name="Tijdelijke aanduiding voor inhoud 2">
            <a:extLst>
              <a:ext uri="{FF2B5EF4-FFF2-40B4-BE49-F238E27FC236}">
                <a16:creationId xmlns:a16="http://schemas.microsoft.com/office/drawing/2014/main" id="{D84083AC-17A3-5E10-4CAB-B2F16A47B97C}"/>
              </a:ext>
            </a:extLst>
          </p:cNvPr>
          <p:cNvSpPr>
            <a:spLocks noGrp="1"/>
          </p:cNvSpPr>
          <p:nvPr>
            <p:ph idx="1" hasCustomPrompt="1"/>
          </p:nvPr>
        </p:nvSpPr>
        <p:spPr>
          <a:xfrm>
            <a:off x="838200" y="1825625"/>
            <a:ext cx="10515600" cy="4166961"/>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2"/>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2"/>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pic>
        <p:nvPicPr>
          <p:cNvPr id="4" name="Afbeelding 3">
            <a:extLst>
              <a:ext uri="{FF2B5EF4-FFF2-40B4-BE49-F238E27FC236}">
                <a16:creationId xmlns:a16="http://schemas.microsoft.com/office/drawing/2014/main" id="{6D6CA95B-65FF-36FC-5C0C-93E0FDA509B2}"/>
              </a:ext>
            </a:extLst>
          </p:cNvPr>
          <p:cNvPicPr>
            <a:picLocks noChangeAspect="1"/>
          </p:cNvPicPr>
          <p:nvPr/>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5" name="Afbeelding 4">
            <a:extLst>
              <a:ext uri="{FF2B5EF4-FFF2-40B4-BE49-F238E27FC236}">
                <a16:creationId xmlns:a16="http://schemas.microsoft.com/office/drawing/2014/main" id="{8E414FE6-34C8-31E1-3F8F-1CF4F62E96EE}"/>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pic>
        <p:nvPicPr>
          <p:cNvPr id="7" name="Afbeelding 6">
            <a:extLst>
              <a:ext uri="{FF2B5EF4-FFF2-40B4-BE49-F238E27FC236}">
                <a16:creationId xmlns:a16="http://schemas.microsoft.com/office/drawing/2014/main" id="{6D6CA95B-65FF-36FC-5C0C-93E0FDA509B2}"/>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8E414FE6-34C8-31E1-3F8F-1CF4F62E96EE}"/>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Tekstvak 9">
            <a:extLst>
              <a:ext uri="{FF2B5EF4-FFF2-40B4-BE49-F238E27FC236}">
                <a16:creationId xmlns:a16="http://schemas.microsoft.com/office/drawing/2014/main" id="{D49697FD-70C6-EA93-3C8E-000762827065}"/>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19240765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eldia zonder afbeeldin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A27AC9B5-E04D-3F3E-7966-41EF5E354375}"/>
              </a:ext>
            </a:extLst>
          </p:cNvPr>
          <p:cNvPicPr>
            <a:picLocks noChangeAspect="1"/>
          </p:cNvPicPr>
          <p:nvPr userDrawn="1"/>
        </p:nvPicPr>
        <p:blipFill>
          <a:blip r:embed="rId2">
            <a:alphaModFix amt="10000"/>
            <a:extLst>
              <a:ext uri="{96DAC541-7B7A-43D3-8B79-37D633B846F1}">
                <asvg:svgBlip xmlns:asvg="http://schemas.microsoft.com/office/drawing/2016/SVG/main" r:embed="rId3"/>
              </a:ext>
            </a:extLst>
          </a:blip>
          <a:stretch>
            <a:fillRect/>
          </a:stretch>
        </p:blipFill>
        <p:spPr>
          <a:xfrm>
            <a:off x="8174817" y="-516744"/>
            <a:ext cx="8034364" cy="8034364"/>
          </a:xfrm>
          <a:prstGeom prst="rect">
            <a:avLst/>
          </a:prstGeom>
        </p:spPr>
      </p:pic>
      <p:sp>
        <p:nvSpPr>
          <p:cNvPr id="7" name="Tijdelijke aanduiding voor tekst 10">
            <a:extLst>
              <a:ext uri="{FF2B5EF4-FFF2-40B4-BE49-F238E27FC236}">
                <a16:creationId xmlns:a16="http://schemas.microsoft.com/office/drawing/2014/main" id="{EBD3C37F-71C1-6393-DC85-BD1414D9D3F0}"/>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8" name="Tijdelijke aanduiding voor tekst 10">
            <a:extLst>
              <a:ext uri="{FF2B5EF4-FFF2-40B4-BE49-F238E27FC236}">
                <a16:creationId xmlns:a16="http://schemas.microsoft.com/office/drawing/2014/main" id="{D13CAC70-9F23-E532-4E33-1651DBE4CC6B}"/>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9" name="Tijdelijke aanduiding voor tekst 10">
            <a:extLst>
              <a:ext uri="{FF2B5EF4-FFF2-40B4-BE49-F238E27FC236}">
                <a16:creationId xmlns:a16="http://schemas.microsoft.com/office/drawing/2014/main" id="{08459731-0D34-EAE2-18F3-C2923183157F}"/>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pic>
        <p:nvPicPr>
          <p:cNvPr id="2" name="Afbeelding 1">
            <a:extLst>
              <a:ext uri="{FF2B5EF4-FFF2-40B4-BE49-F238E27FC236}">
                <a16:creationId xmlns:a16="http://schemas.microsoft.com/office/drawing/2014/main" id="{F6EA3FAC-7741-FF9A-4F51-4E99AB0C970F}"/>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18073647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eldia met afbeelding">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5A3AD1F6-8207-D8FA-87D8-9F087755307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pic>
        <p:nvPicPr>
          <p:cNvPr id="3" name="Afbeelding 2">
            <a:extLst>
              <a:ext uri="{FF2B5EF4-FFF2-40B4-BE49-F238E27FC236}">
                <a16:creationId xmlns:a16="http://schemas.microsoft.com/office/drawing/2014/main" id="{E4B6A840-33AB-332B-08B0-722DD62C4C4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5" name="Tijdelijke aanduiding voor tekst 10">
            <a:extLst>
              <a:ext uri="{FF2B5EF4-FFF2-40B4-BE49-F238E27FC236}">
                <a16:creationId xmlns:a16="http://schemas.microsoft.com/office/drawing/2014/main" id="{84775FE9-7B94-F2E7-2F54-0BC1757D96B2}"/>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6" name="Tijdelijke aanduiding voor tekst 10">
            <a:extLst>
              <a:ext uri="{FF2B5EF4-FFF2-40B4-BE49-F238E27FC236}">
                <a16:creationId xmlns:a16="http://schemas.microsoft.com/office/drawing/2014/main" id="{38368A02-5A52-EB52-C6FE-6C429C3BEF49}"/>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10" name="Tijdelijke aanduiding voor tekst 10">
            <a:extLst>
              <a:ext uri="{FF2B5EF4-FFF2-40B4-BE49-F238E27FC236}">
                <a16:creationId xmlns:a16="http://schemas.microsoft.com/office/drawing/2014/main" id="{D8027BD7-1A37-62B7-3BE1-B0FF8085B836}"/>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spTree>
    <p:extLst>
      <p:ext uri="{BB962C8B-B14F-4D97-AF65-F5344CB8AC3E}">
        <p14:creationId xmlns:p14="http://schemas.microsoft.com/office/powerpoint/2010/main" val="23916490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Inhoud_1 kolom">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31C594A3-2BB4-C128-CBA2-EC24BBDA3092}"/>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6" name="Vrije vorm 5">
            <a:extLst>
              <a:ext uri="{FF2B5EF4-FFF2-40B4-BE49-F238E27FC236}">
                <a16:creationId xmlns:a16="http://schemas.microsoft.com/office/drawing/2014/main" id="{DB61DEE1-EEA8-D094-695C-07293A3FEA86}"/>
              </a:ext>
            </a:extLst>
          </p:cNvPr>
          <p:cNvSpPr/>
          <p:nvPr userDrawn="1"/>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8" name="Tijdelijke aanduiding voor tekst 10">
            <a:extLst>
              <a:ext uri="{FF2B5EF4-FFF2-40B4-BE49-F238E27FC236}">
                <a16:creationId xmlns:a16="http://schemas.microsoft.com/office/drawing/2014/main" id="{AEB3CABF-5137-903D-1A79-347E743A1B07}"/>
              </a:ext>
            </a:extLst>
          </p:cNvPr>
          <p:cNvSpPr>
            <a:spLocks noGrp="1"/>
          </p:cNvSpPr>
          <p:nvPr userDrawn="1">
            <p:ph type="body" sz="quarter" idx="13" hasCustomPrompt="1"/>
          </p:nvPr>
        </p:nvSpPr>
        <p:spPr>
          <a:xfrm>
            <a:off x="2743314" y="2477946"/>
            <a:ext cx="8610486" cy="2946400"/>
          </a:xfrm>
        </p:spPr>
        <p:txBody>
          <a:bodyPr>
            <a:noAutofit/>
          </a:bodyPr>
          <a:lstStyle>
            <a:lvl1pPr marL="342900" indent="-342900">
              <a:lnSpc>
                <a:spcPct val="150000"/>
              </a:lnSpc>
              <a:buFontTx/>
              <a:buBlip>
                <a:blip r:embed="rId2"/>
              </a:buBlip>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0"/>
            <a:r>
              <a:rPr lang="nl-NL"/>
              <a:t>Titel 2</a:t>
            </a:r>
          </a:p>
          <a:p>
            <a:pPr lvl="0"/>
            <a:r>
              <a:rPr lang="nl-NL"/>
              <a:t>Titel 3</a:t>
            </a:r>
          </a:p>
          <a:p>
            <a:pPr lvl="0"/>
            <a:r>
              <a:rPr lang="nl-NL"/>
              <a:t>Titel 4</a:t>
            </a:r>
          </a:p>
          <a:p>
            <a:pPr lvl="0"/>
            <a:r>
              <a:rPr lang="nl-NL"/>
              <a:t>Titel 5</a:t>
            </a:r>
          </a:p>
        </p:txBody>
      </p:sp>
      <p:pic>
        <p:nvPicPr>
          <p:cNvPr id="5" name="Afbeelding 4">
            <a:extLst>
              <a:ext uri="{FF2B5EF4-FFF2-40B4-BE49-F238E27FC236}">
                <a16:creationId xmlns:a16="http://schemas.microsoft.com/office/drawing/2014/main" id="{42D238B6-563A-8F9D-AA73-212EB1FC3C23}"/>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Tree>
    <p:extLst>
      <p:ext uri="{BB962C8B-B14F-4D97-AF65-F5344CB8AC3E}">
        <p14:creationId xmlns:p14="http://schemas.microsoft.com/office/powerpoint/2010/main" val="368314534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Inhoud_2 kolommen">
    <p:spTree>
      <p:nvGrpSpPr>
        <p:cNvPr id="1" name=""/>
        <p:cNvGrpSpPr/>
        <p:nvPr/>
      </p:nvGrpSpPr>
      <p:grpSpPr>
        <a:xfrm>
          <a:off x="0" y="0"/>
          <a:ext cx="0" cy="0"/>
          <a:chOff x="0" y="0"/>
          <a:chExt cx="0" cy="0"/>
        </a:xfrm>
      </p:grpSpPr>
      <p:sp>
        <p:nvSpPr>
          <p:cNvPr id="9" name="Vrije vorm 8">
            <a:extLst>
              <a:ext uri="{FF2B5EF4-FFF2-40B4-BE49-F238E27FC236}">
                <a16:creationId xmlns:a16="http://schemas.microsoft.com/office/drawing/2014/main" id="{F3C45ABD-A56F-C58C-34B8-961504103BD5}"/>
              </a:ext>
            </a:extLst>
          </p:cNvPr>
          <p:cNvSpPr/>
          <p:nvPr userDrawn="1"/>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2" name="Titel 1">
            <a:extLst>
              <a:ext uri="{FF2B5EF4-FFF2-40B4-BE49-F238E27FC236}">
                <a16:creationId xmlns:a16="http://schemas.microsoft.com/office/drawing/2014/main" id="{04F037F2-7876-E41D-EF1C-8E184220755F}"/>
              </a:ext>
            </a:extLst>
          </p:cNvPr>
          <p:cNvSpPr>
            <a:spLocks noGrp="1"/>
          </p:cNvSpPr>
          <p:nvPr userDrawn="1">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3" name="Tijdelijke aanduiding voor tekst 10">
            <a:extLst>
              <a:ext uri="{FF2B5EF4-FFF2-40B4-BE49-F238E27FC236}">
                <a16:creationId xmlns:a16="http://schemas.microsoft.com/office/drawing/2014/main" id="{DC380395-9C9C-129A-631C-4C69630D8D02}"/>
              </a:ext>
            </a:extLst>
          </p:cNvPr>
          <p:cNvSpPr>
            <a:spLocks noGrp="1"/>
          </p:cNvSpPr>
          <p:nvPr userDrawn="1">
            <p:ph type="body" sz="quarter" idx="14" hasCustomPrompt="1"/>
          </p:nvPr>
        </p:nvSpPr>
        <p:spPr>
          <a:xfrm>
            <a:off x="7364187" y="2485101"/>
            <a:ext cx="3989613" cy="2946400"/>
          </a:xfrm>
        </p:spPr>
        <p:txBody>
          <a:bodyPr>
            <a:noAutofit/>
          </a:bodyPr>
          <a:lstStyle>
            <a:lvl1pPr marL="342900" indent="-342900">
              <a:lnSpc>
                <a:spcPct val="150000"/>
              </a:lnSpc>
              <a:buFontTx/>
              <a:buBlip>
                <a:blip r:embed="rId2"/>
              </a:buBlip>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0"/>
            <a:r>
              <a:rPr lang="nl-NL"/>
              <a:t>Titel 2</a:t>
            </a:r>
          </a:p>
          <a:p>
            <a:pPr lvl="0"/>
            <a:r>
              <a:rPr lang="nl-NL"/>
              <a:t>Titel 3</a:t>
            </a:r>
          </a:p>
          <a:p>
            <a:pPr lvl="0"/>
            <a:r>
              <a:rPr lang="nl-NL"/>
              <a:t>Titel 4</a:t>
            </a:r>
          </a:p>
          <a:p>
            <a:pPr lvl="0"/>
            <a:r>
              <a:rPr lang="nl-NL"/>
              <a:t>Titel 5</a:t>
            </a:r>
          </a:p>
        </p:txBody>
      </p:sp>
      <p:sp>
        <p:nvSpPr>
          <p:cNvPr id="4" name="Tijdelijke aanduiding voor tekst 10">
            <a:extLst>
              <a:ext uri="{FF2B5EF4-FFF2-40B4-BE49-F238E27FC236}">
                <a16:creationId xmlns:a16="http://schemas.microsoft.com/office/drawing/2014/main" id="{B6D03A12-F925-407C-34B2-D6A5766AC493}"/>
              </a:ext>
            </a:extLst>
          </p:cNvPr>
          <p:cNvSpPr>
            <a:spLocks noGrp="1"/>
          </p:cNvSpPr>
          <p:nvPr userDrawn="1">
            <p:ph type="body" sz="quarter" idx="15" hasCustomPrompt="1"/>
          </p:nvPr>
        </p:nvSpPr>
        <p:spPr>
          <a:xfrm>
            <a:off x="2743314" y="2485101"/>
            <a:ext cx="3989613" cy="2946400"/>
          </a:xfrm>
        </p:spPr>
        <p:txBody>
          <a:bodyPr>
            <a:noAutofit/>
          </a:bodyPr>
          <a:lstStyle>
            <a:lvl1pPr marL="342900" indent="-342900">
              <a:lnSpc>
                <a:spcPct val="150000"/>
              </a:lnSpc>
              <a:buFontTx/>
              <a:buBlip>
                <a:blip r:embed="rId2"/>
              </a:buBlip>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0"/>
            <a:r>
              <a:rPr lang="nl-NL"/>
              <a:t>Titel 2</a:t>
            </a:r>
          </a:p>
          <a:p>
            <a:pPr lvl="0"/>
            <a:r>
              <a:rPr lang="nl-NL"/>
              <a:t>Titel 3</a:t>
            </a:r>
          </a:p>
          <a:p>
            <a:pPr lvl="0"/>
            <a:r>
              <a:rPr lang="nl-NL"/>
              <a:t>Titel 4</a:t>
            </a:r>
          </a:p>
          <a:p>
            <a:pPr lvl="0"/>
            <a:r>
              <a:rPr lang="nl-NL"/>
              <a:t>Titel 5</a:t>
            </a:r>
          </a:p>
        </p:txBody>
      </p:sp>
      <p:pic>
        <p:nvPicPr>
          <p:cNvPr id="8" name="Afbeelding 7">
            <a:extLst>
              <a:ext uri="{FF2B5EF4-FFF2-40B4-BE49-F238E27FC236}">
                <a16:creationId xmlns:a16="http://schemas.microsoft.com/office/drawing/2014/main" id="{4AED62EB-9415-EB04-9EC6-E2F2D0F00A31}"/>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Tree>
    <p:extLst>
      <p:ext uri="{BB962C8B-B14F-4D97-AF65-F5344CB8AC3E}">
        <p14:creationId xmlns:p14="http://schemas.microsoft.com/office/powerpoint/2010/main" val="90536236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el en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AF3F84-D8B7-332B-2E02-69A71E4711B5}"/>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3" name="Tijdelijke aanduiding voor inhoud 2">
            <a:extLst>
              <a:ext uri="{FF2B5EF4-FFF2-40B4-BE49-F238E27FC236}">
                <a16:creationId xmlns:a16="http://schemas.microsoft.com/office/drawing/2014/main" id="{D84083AC-17A3-5E10-4CAB-B2F16A47B97C}"/>
              </a:ext>
            </a:extLst>
          </p:cNvPr>
          <p:cNvSpPr>
            <a:spLocks noGrp="1"/>
          </p:cNvSpPr>
          <p:nvPr>
            <p:ph idx="1"/>
          </p:nvPr>
        </p:nvSpPr>
        <p:spPr>
          <a:xfrm>
            <a:off x="838200" y="1825625"/>
            <a:ext cx="10515600" cy="4166961"/>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2000" b="0" i="0">
                <a:latin typeface="Segoe UI" panose="020B0502040204020203" pitchFamily="34" charset="0"/>
                <a:cs typeface="Segoe UI" panose="020B0502040204020203" pitchFamily="34" charset="0"/>
              </a:defRPr>
            </a:lvl2pPr>
            <a:lvl3pPr marL="1143000" indent="-228600">
              <a:lnSpc>
                <a:spcPct val="150000"/>
              </a:lnSpc>
              <a:buFontTx/>
              <a:buBlip>
                <a:blip r:embed="rId2"/>
              </a:buBlip>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2"/>
              </a:buBlip>
              <a:defRPr sz="2000" b="0" i="0">
                <a:latin typeface="Segoe UI" panose="020B0502040204020203" pitchFamily="34" charset="0"/>
                <a:cs typeface="Segoe UI" panose="020B0502040204020203" pitchFamily="34" charset="0"/>
              </a:defRPr>
            </a:lvl4pPr>
            <a:lvl5pPr marL="2057400" indent="-228600">
              <a:lnSpc>
                <a:spcPct val="150000"/>
              </a:lnSpc>
              <a:buFontTx/>
              <a:buBlip>
                <a:blip r:embed="rId2"/>
              </a:buBlip>
              <a:defRPr sz="2000" b="0" i="0">
                <a:latin typeface="Segoe UI" panose="020B0502040204020203" pitchFamily="34" charset="0"/>
                <a:cs typeface="Segoe UI" panose="020B0502040204020203" pitchFamily="34"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4" name="Afbeelding 3">
            <a:extLst>
              <a:ext uri="{FF2B5EF4-FFF2-40B4-BE49-F238E27FC236}">
                <a16:creationId xmlns:a16="http://schemas.microsoft.com/office/drawing/2014/main" id="{6D6CA95B-65FF-36FC-5C0C-93E0FDA509B2}"/>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5" name="Afbeelding 4">
            <a:extLst>
              <a:ext uri="{FF2B5EF4-FFF2-40B4-BE49-F238E27FC236}">
                <a16:creationId xmlns:a16="http://schemas.microsoft.com/office/drawing/2014/main" id="{8E414FE6-34C8-31E1-3F8F-1CF4F62E96EE}"/>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6" name="Tekstvak 5">
            <a:extLst>
              <a:ext uri="{FF2B5EF4-FFF2-40B4-BE49-F238E27FC236}">
                <a16:creationId xmlns:a16="http://schemas.microsoft.com/office/drawing/2014/main" id="{364FAF8F-95DD-E274-FACD-A7DFD22C8860}"/>
              </a:ext>
            </a:extLst>
          </p:cNvPr>
          <p:cNvSpPr txBox="1"/>
          <p:nvPr userDrawn="1"/>
        </p:nvSpPr>
        <p:spPr>
          <a:xfrm>
            <a:off x="838200" y="6243720"/>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03247157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itel zonder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3287-5C07-944D-9B41-9F82D10C971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3" name="Afbeelding 2">
            <a:extLst>
              <a:ext uri="{FF2B5EF4-FFF2-40B4-BE49-F238E27FC236}">
                <a16:creationId xmlns:a16="http://schemas.microsoft.com/office/drawing/2014/main" id="{DDCF30A2-FAAD-EFB7-F770-134858C6B237}"/>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4" name="Afbeelding 3">
            <a:extLst>
              <a:ext uri="{FF2B5EF4-FFF2-40B4-BE49-F238E27FC236}">
                <a16:creationId xmlns:a16="http://schemas.microsoft.com/office/drawing/2014/main" id="{D3683FBA-5C98-156D-C2A8-CC06C602100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5" name="Tekstvak 4">
            <a:extLst>
              <a:ext uri="{FF2B5EF4-FFF2-40B4-BE49-F238E27FC236}">
                <a16:creationId xmlns:a16="http://schemas.microsoft.com/office/drawing/2014/main" id="{766197C2-94B5-7AB5-C0A7-E3ADFB3F6E16}"/>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1175459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itel en 2 kolom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3" name="Tijdelijke aanduiding voor inhoud 2">
            <a:extLst>
              <a:ext uri="{FF2B5EF4-FFF2-40B4-BE49-F238E27FC236}">
                <a16:creationId xmlns:a16="http://schemas.microsoft.com/office/drawing/2014/main" id="{CA9EB6AD-4BE8-D54B-848C-C20B0F498F8C}"/>
              </a:ext>
            </a:extLst>
          </p:cNvPr>
          <p:cNvSpPr>
            <a:spLocks noGrp="1"/>
          </p:cNvSpPr>
          <p:nvPr>
            <p:ph idx="1" hasCustomPrompt="1"/>
          </p:nvPr>
        </p:nvSpPr>
        <p:spPr>
          <a:xfrm>
            <a:off x="838200" y="2432958"/>
            <a:ext cx="4991100" cy="3657599"/>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2000" b="0" i="0">
                <a:latin typeface="Quicksand" pitchFamily="2" charset="77"/>
              </a:defRPr>
            </a:lvl2pPr>
            <a:lvl3pPr marL="1143000" indent="-228600">
              <a:lnSpc>
                <a:spcPct val="150000"/>
              </a:lnSpc>
              <a:buFontTx/>
              <a:buBlip>
                <a:blip r:embed="rId2"/>
              </a:buBlip>
              <a:defRPr sz="2000" b="0" i="0">
                <a:latin typeface="Quicksand" pitchFamily="2" charset="77"/>
              </a:defRPr>
            </a:lvl3pPr>
            <a:lvl4pPr marL="1600200" indent="-228600">
              <a:lnSpc>
                <a:spcPct val="150000"/>
              </a:lnSpc>
              <a:buFontTx/>
              <a:buBlip>
                <a:blip r:embed="rId2"/>
              </a:buBlip>
              <a:defRPr sz="2000" b="0" i="0">
                <a:latin typeface="Quicksand" pitchFamily="2" charset="77"/>
              </a:defRPr>
            </a:lvl4pPr>
            <a:lvl5pPr marL="2057400" indent="-228600">
              <a:lnSpc>
                <a:spcPct val="150000"/>
              </a:lnSpc>
              <a:buFontTx/>
              <a:buBlip>
                <a:blip r:embed="rId2"/>
              </a:buBlip>
              <a:defRPr sz="2000" b="0" i="0">
                <a:latin typeface="Quicksand" pitchFamily="2" charset="77"/>
              </a:defRPr>
            </a:lvl5pPr>
          </a:lstStyle>
          <a:p>
            <a:pPr lvl="0"/>
            <a:r>
              <a:rPr lang="nl-NL"/>
              <a:t>Tekst</a:t>
            </a:r>
            <a:endParaRPr lang="nl-BE"/>
          </a:p>
        </p:txBody>
      </p:sp>
      <p:sp>
        <p:nvSpPr>
          <p:cNvPr id="4" name="Tijdelijke aanduiding voor tekst 10">
            <a:extLst>
              <a:ext uri="{FF2B5EF4-FFF2-40B4-BE49-F238E27FC236}">
                <a16:creationId xmlns:a16="http://schemas.microsoft.com/office/drawing/2014/main" id="{7DE1B470-7C04-0AF5-EF3F-E91320744AD2}"/>
              </a:ext>
            </a:extLst>
          </p:cNvPr>
          <p:cNvSpPr>
            <a:spLocks noGrp="1"/>
          </p:cNvSpPr>
          <p:nvPr>
            <p:ph type="body" sz="quarter" idx="13" hasCustomPrompt="1"/>
          </p:nvPr>
        </p:nvSpPr>
        <p:spPr>
          <a:xfrm>
            <a:off x="838200" y="1912238"/>
            <a:ext cx="4991100" cy="357433"/>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Tussentitel</a:t>
            </a:r>
          </a:p>
        </p:txBody>
      </p:sp>
      <p:sp>
        <p:nvSpPr>
          <p:cNvPr id="5" name="Tijdelijke aanduiding voor inhoud 2">
            <a:extLst>
              <a:ext uri="{FF2B5EF4-FFF2-40B4-BE49-F238E27FC236}">
                <a16:creationId xmlns:a16="http://schemas.microsoft.com/office/drawing/2014/main" id="{7B3133C3-ADE4-BF48-6269-CA7E9B65EC5E}"/>
              </a:ext>
            </a:extLst>
          </p:cNvPr>
          <p:cNvSpPr>
            <a:spLocks noGrp="1"/>
          </p:cNvSpPr>
          <p:nvPr>
            <p:ph idx="14" hasCustomPrompt="1"/>
          </p:nvPr>
        </p:nvSpPr>
        <p:spPr>
          <a:xfrm>
            <a:off x="6357257" y="2432958"/>
            <a:ext cx="4991100" cy="3657599"/>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2000" b="0" i="0">
                <a:latin typeface="Quicksand" pitchFamily="2" charset="77"/>
              </a:defRPr>
            </a:lvl2pPr>
            <a:lvl3pPr marL="1143000" indent="-228600">
              <a:lnSpc>
                <a:spcPct val="150000"/>
              </a:lnSpc>
              <a:buFontTx/>
              <a:buBlip>
                <a:blip r:embed="rId2"/>
              </a:buBlip>
              <a:defRPr sz="2000" b="0" i="0">
                <a:latin typeface="Quicksand" pitchFamily="2" charset="77"/>
              </a:defRPr>
            </a:lvl3pPr>
            <a:lvl4pPr marL="1600200" indent="-228600">
              <a:lnSpc>
                <a:spcPct val="150000"/>
              </a:lnSpc>
              <a:buFontTx/>
              <a:buBlip>
                <a:blip r:embed="rId2"/>
              </a:buBlip>
              <a:defRPr sz="2000" b="0" i="0">
                <a:latin typeface="Quicksand" pitchFamily="2" charset="77"/>
              </a:defRPr>
            </a:lvl4pPr>
            <a:lvl5pPr marL="2057400" indent="-228600">
              <a:lnSpc>
                <a:spcPct val="150000"/>
              </a:lnSpc>
              <a:buFontTx/>
              <a:buBlip>
                <a:blip r:embed="rId2"/>
              </a:buBlip>
              <a:defRPr sz="2000" b="0" i="0">
                <a:latin typeface="Quicksand" pitchFamily="2" charset="77"/>
              </a:defRPr>
            </a:lvl5pPr>
          </a:lstStyle>
          <a:p>
            <a:pPr lvl="0"/>
            <a:r>
              <a:rPr lang="nl-NL"/>
              <a:t>Tekst</a:t>
            </a:r>
            <a:endParaRPr lang="nl-BE"/>
          </a:p>
        </p:txBody>
      </p:sp>
      <p:sp>
        <p:nvSpPr>
          <p:cNvPr id="6" name="Tijdelijke aanduiding voor tekst 10">
            <a:extLst>
              <a:ext uri="{FF2B5EF4-FFF2-40B4-BE49-F238E27FC236}">
                <a16:creationId xmlns:a16="http://schemas.microsoft.com/office/drawing/2014/main" id="{35A9A668-AEE2-D822-0602-B48B7147DCD9}"/>
              </a:ext>
            </a:extLst>
          </p:cNvPr>
          <p:cNvSpPr>
            <a:spLocks noGrp="1"/>
          </p:cNvSpPr>
          <p:nvPr>
            <p:ph type="body" sz="quarter" idx="15" hasCustomPrompt="1"/>
          </p:nvPr>
        </p:nvSpPr>
        <p:spPr>
          <a:xfrm>
            <a:off x="6357257" y="1912238"/>
            <a:ext cx="4991100" cy="357433"/>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Tussentitel</a:t>
            </a:r>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9" name="Tekstvak 8">
            <a:extLst>
              <a:ext uri="{FF2B5EF4-FFF2-40B4-BE49-F238E27FC236}">
                <a16:creationId xmlns:a16="http://schemas.microsoft.com/office/drawing/2014/main" id="{1980D251-EEC7-9BB5-F064-6A90C861A8F6}"/>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39500345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itel en tekst + kader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3" name="Tijdelijke aanduiding voor inhoud 2">
            <a:extLst>
              <a:ext uri="{FF2B5EF4-FFF2-40B4-BE49-F238E27FC236}">
                <a16:creationId xmlns:a16="http://schemas.microsoft.com/office/drawing/2014/main" id="{CA9EB6AD-4BE8-D54B-848C-C20B0F498F8C}"/>
              </a:ext>
            </a:extLst>
          </p:cNvPr>
          <p:cNvSpPr>
            <a:spLocks noGrp="1"/>
          </p:cNvSpPr>
          <p:nvPr>
            <p:ph idx="1" hasCustomPrompt="1"/>
          </p:nvPr>
        </p:nvSpPr>
        <p:spPr>
          <a:xfrm>
            <a:off x="838200" y="1762990"/>
            <a:ext cx="4779818" cy="4327568"/>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2000" b="0" i="0">
                <a:latin typeface="Quicksand" pitchFamily="2" charset="77"/>
              </a:defRPr>
            </a:lvl2pPr>
            <a:lvl3pPr marL="1143000" indent="-228600">
              <a:lnSpc>
                <a:spcPct val="150000"/>
              </a:lnSpc>
              <a:buFontTx/>
              <a:buBlip>
                <a:blip r:embed="rId2"/>
              </a:buBlip>
              <a:defRPr sz="2000" b="0" i="0">
                <a:latin typeface="Quicksand" pitchFamily="2" charset="77"/>
              </a:defRPr>
            </a:lvl3pPr>
            <a:lvl4pPr marL="1600200" indent="-228600">
              <a:lnSpc>
                <a:spcPct val="150000"/>
              </a:lnSpc>
              <a:buFontTx/>
              <a:buBlip>
                <a:blip r:embed="rId2"/>
              </a:buBlip>
              <a:defRPr sz="2000" b="0" i="0">
                <a:latin typeface="Quicksand" pitchFamily="2" charset="77"/>
              </a:defRPr>
            </a:lvl4pPr>
            <a:lvl5pPr marL="2057400" indent="-228600">
              <a:lnSpc>
                <a:spcPct val="150000"/>
              </a:lnSpc>
              <a:buFontTx/>
              <a:buBlip>
                <a:blip r:embed="rId2"/>
              </a:buBlip>
              <a:defRPr sz="2000" b="0" i="0">
                <a:latin typeface="Quicksand" pitchFamily="2" charset="77"/>
              </a:defRPr>
            </a:lvl5pPr>
          </a:lstStyle>
          <a:p>
            <a:pPr lvl="0"/>
            <a:r>
              <a:rPr lang="nl-NL"/>
              <a:t>Tekst</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9" name="Tekstvak 8">
            <a:extLst>
              <a:ext uri="{FF2B5EF4-FFF2-40B4-BE49-F238E27FC236}">
                <a16:creationId xmlns:a16="http://schemas.microsoft.com/office/drawing/2014/main" id="{1980D251-EEC7-9BB5-F064-6A90C861A8F6}"/>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
        <p:nvSpPr>
          <p:cNvPr id="10" name="Afgeronde rechthoek 9">
            <a:extLst>
              <a:ext uri="{FF2B5EF4-FFF2-40B4-BE49-F238E27FC236}">
                <a16:creationId xmlns:a16="http://schemas.microsoft.com/office/drawing/2014/main" id="{B96DFD37-6372-6412-879D-20DEEA553CB9}"/>
              </a:ext>
            </a:extLst>
          </p:cNvPr>
          <p:cNvSpPr/>
          <p:nvPr userDrawn="1"/>
        </p:nvSpPr>
        <p:spPr>
          <a:xfrm>
            <a:off x="6096000"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Tijdelijke aanduiding voor inhoud 2">
            <a:extLst>
              <a:ext uri="{FF2B5EF4-FFF2-40B4-BE49-F238E27FC236}">
                <a16:creationId xmlns:a16="http://schemas.microsoft.com/office/drawing/2014/main" id="{81E5B06F-2B04-F930-E810-F3D766264418}"/>
              </a:ext>
            </a:extLst>
          </p:cNvPr>
          <p:cNvSpPr>
            <a:spLocks noGrp="1"/>
          </p:cNvSpPr>
          <p:nvPr>
            <p:ph idx="22" hasCustomPrompt="1"/>
          </p:nvPr>
        </p:nvSpPr>
        <p:spPr>
          <a:xfrm>
            <a:off x="6621590" y="3020603"/>
            <a:ext cx="3944464" cy="2765600"/>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Tekst</a:t>
            </a:r>
            <a:endParaRPr lang="nl-BE"/>
          </a:p>
        </p:txBody>
      </p:sp>
      <p:sp>
        <p:nvSpPr>
          <p:cNvPr id="13" name="Afgeronde rechthoek 12">
            <a:extLst>
              <a:ext uri="{FF2B5EF4-FFF2-40B4-BE49-F238E27FC236}">
                <a16:creationId xmlns:a16="http://schemas.microsoft.com/office/drawing/2014/main" id="{7F75AEFF-DD1D-AD65-F2DB-DD9824974D25}"/>
              </a:ext>
            </a:extLst>
          </p:cNvPr>
          <p:cNvSpPr/>
          <p:nvPr userDrawn="1"/>
        </p:nvSpPr>
        <p:spPr>
          <a:xfrm>
            <a:off x="6096000"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inhoud 2">
            <a:extLst>
              <a:ext uri="{FF2B5EF4-FFF2-40B4-BE49-F238E27FC236}">
                <a16:creationId xmlns:a16="http://schemas.microsoft.com/office/drawing/2014/main" id="{77363656-99C0-676F-E234-FCF1091F23F8}"/>
              </a:ext>
            </a:extLst>
          </p:cNvPr>
          <p:cNvSpPr>
            <a:spLocks noGrp="1"/>
          </p:cNvSpPr>
          <p:nvPr>
            <p:ph idx="23" hasCustomPrompt="1"/>
          </p:nvPr>
        </p:nvSpPr>
        <p:spPr>
          <a:xfrm>
            <a:off x="6621590" y="1844589"/>
            <a:ext cx="3944464" cy="531544"/>
          </a:xfrm>
        </p:spPr>
        <p:txBody>
          <a:bodyPr>
            <a:norm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Tekst</a:t>
            </a:r>
            <a:endParaRPr lang="nl-BE"/>
          </a:p>
        </p:txBody>
      </p:sp>
    </p:spTree>
    <p:extLst>
      <p:ext uri="{BB962C8B-B14F-4D97-AF65-F5344CB8AC3E}">
        <p14:creationId xmlns:p14="http://schemas.microsoft.com/office/powerpoint/2010/main" val="329846420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itel en tekst + afbeelding rechts">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A1A92213-8F80-037B-3922-DF82D24D8624}"/>
              </a:ext>
            </a:extLst>
          </p:cNvPr>
          <p:cNvSpPr>
            <a:spLocks noGrp="1"/>
          </p:cNvSpPr>
          <p:nvPr>
            <p:ph type="pic" sz="quarter" idx="14"/>
          </p:nvPr>
        </p:nvSpPr>
        <p:spPr>
          <a:xfrm>
            <a:off x="7644617" y="1069145"/>
            <a:ext cx="7285327" cy="8358634"/>
          </a:xfrm>
          <a:prstGeom prst="roundRect">
            <a:avLst>
              <a:gd name="adj" fmla="val 25186"/>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3" name="Titel 1">
            <a:extLst>
              <a:ext uri="{FF2B5EF4-FFF2-40B4-BE49-F238E27FC236}">
                <a16:creationId xmlns:a16="http://schemas.microsoft.com/office/drawing/2014/main" id="{90C887B8-DDF4-6917-44ED-EEEBE25DBE88}"/>
              </a:ext>
            </a:extLst>
          </p:cNvPr>
          <p:cNvSpPr>
            <a:spLocks noGrp="1"/>
          </p:cNvSpPr>
          <p:nvPr>
            <p:ph type="title" hasCustomPrompt="1"/>
          </p:nvPr>
        </p:nvSpPr>
        <p:spPr>
          <a:xfrm>
            <a:off x="838200" y="630966"/>
            <a:ext cx="5938157"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inhoud 2">
            <a:extLst>
              <a:ext uri="{FF2B5EF4-FFF2-40B4-BE49-F238E27FC236}">
                <a16:creationId xmlns:a16="http://schemas.microsoft.com/office/drawing/2014/main" id="{908E6F00-C5E7-86A6-0208-CA4E583A71B3}"/>
              </a:ext>
            </a:extLst>
          </p:cNvPr>
          <p:cNvSpPr>
            <a:spLocks noGrp="1"/>
          </p:cNvSpPr>
          <p:nvPr>
            <p:ph idx="1"/>
          </p:nvPr>
        </p:nvSpPr>
        <p:spPr>
          <a:xfrm>
            <a:off x="838200" y="1825625"/>
            <a:ext cx="5938157" cy="4351338"/>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2000" b="0" i="0">
                <a:latin typeface="Segoe UI" panose="020B0502040204020203" pitchFamily="34" charset="0"/>
                <a:cs typeface="Segoe UI" panose="020B0502040204020203" pitchFamily="34" charset="0"/>
              </a:defRPr>
            </a:lvl2pPr>
            <a:lvl3pPr marL="1143000" indent="-228600">
              <a:lnSpc>
                <a:spcPct val="150000"/>
              </a:lnSpc>
              <a:buFontTx/>
              <a:buBlip>
                <a:blip r:embed="rId2"/>
              </a:buBlip>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2"/>
              </a:buBlip>
              <a:defRPr sz="2000" b="0" i="0">
                <a:latin typeface="Segoe UI" panose="020B0502040204020203" pitchFamily="34" charset="0"/>
                <a:cs typeface="Segoe UI" panose="020B0502040204020203" pitchFamily="34" charset="0"/>
              </a:defRPr>
            </a:lvl4pPr>
            <a:lvl5pPr marL="2057400" indent="-228600">
              <a:lnSpc>
                <a:spcPct val="150000"/>
              </a:lnSpc>
              <a:buFontTx/>
              <a:buBlip>
                <a:blip r:embed="rId2"/>
              </a:buBlip>
              <a:defRPr sz="2000" b="0" i="0">
                <a:latin typeface="Segoe UI" panose="020B0502040204020203" pitchFamily="34" charset="0"/>
                <a:cs typeface="Segoe UI" panose="020B0502040204020203" pitchFamily="34"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5" name="Afbeelding 4">
            <a:extLst>
              <a:ext uri="{FF2B5EF4-FFF2-40B4-BE49-F238E27FC236}">
                <a16:creationId xmlns:a16="http://schemas.microsoft.com/office/drawing/2014/main" id="{DD2D8DD9-463B-D7ED-5BF3-A5BF874F21CD}"/>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7" name="Tekstvak 6">
            <a:extLst>
              <a:ext uri="{FF2B5EF4-FFF2-40B4-BE49-F238E27FC236}">
                <a16:creationId xmlns:a16="http://schemas.microsoft.com/office/drawing/2014/main" id="{44F6D591-AF99-2CB6-0CF0-CE315E4594CC}"/>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8265560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tel en tekst + afbeelding links">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A1A92213-8F80-037B-3922-DF82D24D8624}"/>
              </a:ext>
            </a:extLst>
          </p:cNvPr>
          <p:cNvSpPr>
            <a:spLocks noGrp="1"/>
          </p:cNvSpPr>
          <p:nvPr>
            <p:ph type="pic" sz="quarter" idx="14"/>
          </p:nvPr>
        </p:nvSpPr>
        <p:spPr>
          <a:xfrm>
            <a:off x="-3038250" y="1069145"/>
            <a:ext cx="7285327" cy="8358634"/>
          </a:xfrm>
          <a:prstGeom prst="roundRect">
            <a:avLst>
              <a:gd name="adj" fmla="val 25186"/>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3" name="Titel 1">
            <a:extLst>
              <a:ext uri="{FF2B5EF4-FFF2-40B4-BE49-F238E27FC236}">
                <a16:creationId xmlns:a16="http://schemas.microsoft.com/office/drawing/2014/main" id="{90C887B8-DDF4-6917-44ED-EEEBE25DBE88}"/>
              </a:ext>
            </a:extLst>
          </p:cNvPr>
          <p:cNvSpPr>
            <a:spLocks noGrp="1"/>
          </p:cNvSpPr>
          <p:nvPr>
            <p:ph type="title" hasCustomPrompt="1"/>
          </p:nvPr>
        </p:nvSpPr>
        <p:spPr>
          <a:xfrm>
            <a:off x="5120268" y="630966"/>
            <a:ext cx="5938157"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inhoud 2">
            <a:extLst>
              <a:ext uri="{FF2B5EF4-FFF2-40B4-BE49-F238E27FC236}">
                <a16:creationId xmlns:a16="http://schemas.microsoft.com/office/drawing/2014/main" id="{908E6F00-C5E7-86A6-0208-CA4E583A71B3}"/>
              </a:ext>
            </a:extLst>
          </p:cNvPr>
          <p:cNvSpPr>
            <a:spLocks noGrp="1"/>
          </p:cNvSpPr>
          <p:nvPr>
            <p:ph idx="1"/>
          </p:nvPr>
        </p:nvSpPr>
        <p:spPr>
          <a:xfrm>
            <a:off x="5120268" y="1825625"/>
            <a:ext cx="5938157" cy="4129126"/>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2000" b="0" i="0">
                <a:latin typeface="Segoe UI" panose="020B0502040204020203" pitchFamily="34" charset="0"/>
                <a:cs typeface="Segoe UI" panose="020B0502040204020203" pitchFamily="34" charset="0"/>
              </a:defRPr>
            </a:lvl2pPr>
            <a:lvl3pPr marL="1143000" indent="-228600">
              <a:lnSpc>
                <a:spcPct val="150000"/>
              </a:lnSpc>
              <a:buFontTx/>
              <a:buBlip>
                <a:blip r:embed="rId2"/>
              </a:buBlip>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2"/>
              </a:buBlip>
              <a:defRPr sz="2000" b="0" i="0">
                <a:latin typeface="Segoe UI" panose="020B0502040204020203" pitchFamily="34" charset="0"/>
                <a:cs typeface="Segoe UI" panose="020B0502040204020203" pitchFamily="34" charset="0"/>
              </a:defRPr>
            </a:lvl4pPr>
            <a:lvl5pPr marL="2057400" indent="-228600">
              <a:lnSpc>
                <a:spcPct val="150000"/>
              </a:lnSpc>
              <a:buFontTx/>
              <a:buBlip>
                <a:blip r:embed="rId2"/>
              </a:buBlip>
              <a:defRPr sz="2000" b="0" i="0">
                <a:latin typeface="Segoe UI" panose="020B0502040204020203" pitchFamily="34" charset="0"/>
                <a:cs typeface="Segoe UI" panose="020B0502040204020203" pitchFamily="34"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6" name="Afbeelding 5">
            <a:extLst>
              <a:ext uri="{FF2B5EF4-FFF2-40B4-BE49-F238E27FC236}">
                <a16:creationId xmlns:a16="http://schemas.microsoft.com/office/drawing/2014/main" id="{6EB77990-780B-0CE9-D06D-D4617D8EC14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Tree>
    <p:extLst>
      <p:ext uri="{BB962C8B-B14F-4D97-AF65-F5344CB8AC3E}">
        <p14:creationId xmlns:p14="http://schemas.microsoft.com/office/powerpoint/2010/main" val="64498939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tel en portretfoto">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4319BD2E-A9FA-35DA-9AC9-D48115713F3C}"/>
              </a:ext>
            </a:extLst>
          </p:cNvPr>
          <p:cNvSpPr>
            <a:spLocks noGrp="1"/>
          </p:cNvSpPr>
          <p:nvPr>
            <p:ph type="pic" sz="quarter" idx="14"/>
          </p:nvPr>
        </p:nvSpPr>
        <p:spPr>
          <a:xfrm>
            <a:off x="4823979"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3" name="Tijdelijke aanduiding voor tekst 10">
            <a:extLst>
              <a:ext uri="{FF2B5EF4-FFF2-40B4-BE49-F238E27FC236}">
                <a16:creationId xmlns:a16="http://schemas.microsoft.com/office/drawing/2014/main" id="{B508B288-1096-6A16-8F25-10D10B2239C1}"/>
              </a:ext>
            </a:extLst>
          </p:cNvPr>
          <p:cNvSpPr>
            <a:spLocks noGrp="1"/>
          </p:cNvSpPr>
          <p:nvPr>
            <p:ph type="body" sz="quarter" idx="13" hasCustomPrompt="1"/>
          </p:nvPr>
        </p:nvSpPr>
        <p:spPr>
          <a:xfrm>
            <a:off x="4823979" y="5430157"/>
            <a:ext cx="2544041" cy="366485"/>
          </a:xfrm>
        </p:spPr>
        <p:txBody>
          <a:bodyPr>
            <a:noAutofit/>
          </a:bodyPr>
          <a:lstStyle>
            <a:lvl1pPr marL="0" indent="0">
              <a:buNone/>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4" name="Titel 1">
            <a:extLst>
              <a:ext uri="{FF2B5EF4-FFF2-40B4-BE49-F238E27FC236}">
                <a16:creationId xmlns:a16="http://schemas.microsoft.com/office/drawing/2014/main" id="{7A6F00DD-3019-CD30-C71F-DCCD8A227021}"/>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5" name="Afbeelding 4">
            <a:extLst>
              <a:ext uri="{FF2B5EF4-FFF2-40B4-BE49-F238E27FC236}">
                <a16:creationId xmlns:a16="http://schemas.microsoft.com/office/drawing/2014/main" id="{AFD1C696-208F-591C-E6D1-2D054E498548}"/>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6" name="Afbeelding 5">
            <a:extLst>
              <a:ext uri="{FF2B5EF4-FFF2-40B4-BE49-F238E27FC236}">
                <a16:creationId xmlns:a16="http://schemas.microsoft.com/office/drawing/2014/main" id="{4C6E91C3-F080-CED9-7AD9-579402EA9960}"/>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7" name="Tekstvak 6">
            <a:extLst>
              <a:ext uri="{FF2B5EF4-FFF2-40B4-BE49-F238E27FC236}">
                <a16:creationId xmlns:a16="http://schemas.microsoft.com/office/drawing/2014/main" id="{574247F0-5FC1-59AD-8618-76E3DE21324B}"/>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90336456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tel en portretfoto's (2)">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90389108-4D4B-CAC1-840E-88C5231768E9}"/>
              </a:ext>
            </a:extLst>
          </p:cNvPr>
          <p:cNvSpPr>
            <a:spLocks noGrp="1"/>
          </p:cNvSpPr>
          <p:nvPr>
            <p:ph type="pic" sz="quarter" idx="14"/>
          </p:nvPr>
        </p:nvSpPr>
        <p:spPr>
          <a:xfrm>
            <a:off x="3137649"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3" name="Tijdelijke aanduiding voor afbeelding 3">
            <a:extLst>
              <a:ext uri="{FF2B5EF4-FFF2-40B4-BE49-F238E27FC236}">
                <a16:creationId xmlns:a16="http://schemas.microsoft.com/office/drawing/2014/main" id="{0CA708F0-AC9C-3324-CB94-6D84B560FAF1}"/>
              </a:ext>
            </a:extLst>
          </p:cNvPr>
          <p:cNvSpPr>
            <a:spLocks noGrp="1"/>
          </p:cNvSpPr>
          <p:nvPr>
            <p:ph type="pic" sz="quarter" idx="15"/>
          </p:nvPr>
        </p:nvSpPr>
        <p:spPr>
          <a:xfrm>
            <a:off x="6533992"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4" name="Tijdelijke aanduiding voor tekst 10">
            <a:extLst>
              <a:ext uri="{FF2B5EF4-FFF2-40B4-BE49-F238E27FC236}">
                <a16:creationId xmlns:a16="http://schemas.microsoft.com/office/drawing/2014/main" id="{48344974-D007-9448-9CE2-85CF996F4C08}"/>
              </a:ext>
            </a:extLst>
          </p:cNvPr>
          <p:cNvSpPr>
            <a:spLocks noGrp="1"/>
          </p:cNvSpPr>
          <p:nvPr>
            <p:ph type="body" sz="quarter" idx="13" hasCustomPrompt="1"/>
          </p:nvPr>
        </p:nvSpPr>
        <p:spPr>
          <a:xfrm>
            <a:off x="3137649" y="5430157"/>
            <a:ext cx="2544041" cy="366485"/>
          </a:xfrm>
        </p:spPr>
        <p:txBody>
          <a:bodyPr>
            <a:noAutofit/>
          </a:bodyPr>
          <a:lstStyle>
            <a:lvl1pPr marL="0" indent="0">
              <a:buNone/>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5" name="Tijdelijke aanduiding voor tekst 10">
            <a:extLst>
              <a:ext uri="{FF2B5EF4-FFF2-40B4-BE49-F238E27FC236}">
                <a16:creationId xmlns:a16="http://schemas.microsoft.com/office/drawing/2014/main" id="{F04DC72D-F401-4291-4DCF-AF24B36E74B4}"/>
              </a:ext>
            </a:extLst>
          </p:cNvPr>
          <p:cNvSpPr>
            <a:spLocks noGrp="1"/>
          </p:cNvSpPr>
          <p:nvPr>
            <p:ph type="body" sz="quarter" idx="16" hasCustomPrompt="1"/>
          </p:nvPr>
        </p:nvSpPr>
        <p:spPr>
          <a:xfrm>
            <a:off x="6533991" y="5430157"/>
            <a:ext cx="2544041" cy="366485"/>
          </a:xfrm>
        </p:spPr>
        <p:txBody>
          <a:bodyPr>
            <a:noAutofit/>
          </a:bodyPr>
          <a:lstStyle>
            <a:lvl1pPr marL="0" indent="0">
              <a:buNone/>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6" name="Titel 1">
            <a:extLst>
              <a:ext uri="{FF2B5EF4-FFF2-40B4-BE49-F238E27FC236}">
                <a16:creationId xmlns:a16="http://schemas.microsoft.com/office/drawing/2014/main" id="{92CCB02B-726F-6F0B-87E8-DAB3760A7F79}"/>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CAA21C19-1F25-66EB-C4B1-C3CD264ACB0E}"/>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DDD15610-0D8A-D919-8F70-A4E4B5D5F0C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9" name="Tekstvak 8">
            <a:extLst>
              <a:ext uri="{FF2B5EF4-FFF2-40B4-BE49-F238E27FC236}">
                <a16:creationId xmlns:a16="http://schemas.microsoft.com/office/drawing/2014/main" id="{0A2E66EB-9793-F0D5-8A0A-0559B6C54AC8}"/>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2260261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el en portretfoto's (3)">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BD42D610-4A4B-38D3-A2C5-2BDFB74E3F6B}"/>
              </a:ext>
            </a:extLst>
          </p:cNvPr>
          <p:cNvSpPr>
            <a:spLocks noGrp="1"/>
          </p:cNvSpPr>
          <p:nvPr>
            <p:ph type="pic" sz="quarter" idx="14"/>
          </p:nvPr>
        </p:nvSpPr>
        <p:spPr>
          <a:xfrm>
            <a:off x="1427637"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3" name="Tijdelijke aanduiding voor afbeelding 3">
            <a:extLst>
              <a:ext uri="{FF2B5EF4-FFF2-40B4-BE49-F238E27FC236}">
                <a16:creationId xmlns:a16="http://schemas.microsoft.com/office/drawing/2014/main" id="{29722ED9-C702-054E-F194-BCD6BE5DC889}"/>
              </a:ext>
            </a:extLst>
          </p:cNvPr>
          <p:cNvSpPr>
            <a:spLocks noGrp="1"/>
          </p:cNvSpPr>
          <p:nvPr>
            <p:ph type="pic" sz="quarter" idx="15"/>
          </p:nvPr>
        </p:nvSpPr>
        <p:spPr>
          <a:xfrm>
            <a:off x="4823980"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4" name="Tijdelijke aanduiding voor tekst 10">
            <a:extLst>
              <a:ext uri="{FF2B5EF4-FFF2-40B4-BE49-F238E27FC236}">
                <a16:creationId xmlns:a16="http://schemas.microsoft.com/office/drawing/2014/main" id="{5C1EE30F-B9F9-4F15-03DB-26FD43AC8EDE}"/>
              </a:ext>
            </a:extLst>
          </p:cNvPr>
          <p:cNvSpPr>
            <a:spLocks noGrp="1"/>
          </p:cNvSpPr>
          <p:nvPr>
            <p:ph type="body" sz="quarter" idx="13" hasCustomPrompt="1"/>
          </p:nvPr>
        </p:nvSpPr>
        <p:spPr>
          <a:xfrm>
            <a:off x="1427637" y="5430157"/>
            <a:ext cx="2544041" cy="366485"/>
          </a:xfrm>
        </p:spPr>
        <p:txBody>
          <a:bodyPr>
            <a:noAutofit/>
          </a:bodyPr>
          <a:lstStyle>
            <a:lvl1pPr marL="0" indent="0">
              <a:buNone/>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5" name="Tijdelijke aanduiding voor tekst 10">
            <a:extLst>
              <a:ext uri="{FF2B5EF4-FFF2-40B4-BE49-F238E27FC236}">
                <a16:creationId xmlns:a16="http://schemas.microsoft.com/office/drawing/2014/main" id="{508315DF-9BAF-1DA9-CA89-66FB22BFD7B5}"/>
              </a:ext>
            </a:extLst>
          </p:cNvPr>
          <p:cNvSpPr>
            <a:spLocks noGrp="1"/>
          </p:cNvSpPr>
          <p:nvPr>
            <p:ph type="body" sz="quarter" idx="16" hasCustomPrompt="1"/>
          </p:nvPr>
        </p:nvSpPr>
        <p:spPr>
          <a:xfrm>
            <a:off x="4823979" y="5430157"/>
            <a:ext cx="2544041" cy="366485"/>
          </a:xfrm>
        </p:spPr>
        <p:txBody>
          <a:bodyPr>
            <a:noAutofit/>
          </a:bodyPr>
          <a:lstStyle>
            <a:lvl1pPr marL="0" indent="0">
              <a:buNone/>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6" name="Tijdelijke aanduiding voor afbeelding 3">
            <a:extLst>
              <a:ext uri="{FF2B5EF4-FFF2-40B4-BE49-F238E27FC236}">
                <a16:creationId xmlns:a16="http://schemas.microsoft.com/office/drawing/2014/main" id="{8C65A39D-7287-13FC-C4C1-B372B9300433}"/>
              </a:ext>
            </a:extLst>
          </p:cNvPr>
          <p:cNvSpPr>
            <a:spLocks noGrp="1"/>
          </p:cNvSpPr>
          <p:nvPr>
            <p:ph type="pic" sz="quarter" idx="17"/>
          </p:nvPr>
        </p:nvSpPr>
        <p:spPr>
          <a:xfrm>
            <a:off x="8203994"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7" name="Tijdelijke aanduiding voor tekst 10">
            <a:extLst>
              <a:ext uri="{FF2B5EF4-FFF2-40B4-BE49-F238E27FC236}">
                <a16:creationId xmlns:a16="http://schemas.microsoft.com/office/drawing/2014/main" id="{DDBBC1C3-9D7D-2735-9306-4AF4B8825A6D}"/>
              </a:ext>
            </a:extLst>
          </p:cNvPr>
          <p:cNvSpPr>
            <a:spLocks noGrp="1"/>
          </p:cNvSpPr>
          <p:nvPr>
            <p:ph type="body" sz="quarter" idx="18" hasCustomPrompt="1"/>
          </p:nvPr>
        </p:nvSpPr>
        <p:spPr>
          <a:xfrm>
            <a:off x="8203993" y="5430157"/>
            <a:ext cx="2544041" cy="366485"/>
          </a:xfrm>
        </p:spPr>
        <p:txBody>
          <a:bodyPr>
            <a:noAutofit/>
          </a:bodyPr>
          <a:lstStyle>
            <a:lvl1pPr marL="0" indent="0">
              <a:buNone/>
              <a:defRPr sz="20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8" name="Titel 1">
            <a:extLst>
              <a:ext uri="{FF2B5EF4-FFF2-40B4-BE49-F238E27FC236}">
                <a16:creationId xmlns:a16="http://schemas.microsoft.com/office/drawing/2014/main" id="{B897D6E1-85A9-A555-DAF8-A91713579B31}"/>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9" name="Afbeelding 8">
            <a:extLst>
              <a:ext uri="{FF2B5EF4-FFF2-40B4-BE49-F238E27FC236}">
                <a16:creationId xmlns:a16="http://schemas.microsoft.com/office/drawing/2014/main" id="{763A99E7-C14F-9400-E6EE-B27597191D56}"/>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10" name="Afbeelding 9">
            <a:extLst>
              <a:ext uri="{FF2B5EF4-FFF2-40B4-BE49-F238E27FC236}">
                <a16:creationId xmlns:a16="http://schemas.microsoft.com/office/drawing/2014/main" id="{EB407070-AB15-99B2-5E9A-7A50732487A1}"/>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1" name="Tekstvak 10">
            <a:extLst>
              <a:ext uri="{FF2B5EF4-FFF2-40B4-BE49-F238E27FC236}">
                <a16:creationId xmlns:a16="http://schemas.microsoft.com/office/drawing/2014/main" id="{9ECD29F2-CE01-0E00-4438-D70240E356E6}"/>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05323197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itel en 4 kaders">
    <p:spTree>
      <p:nvGrpSpPr>
        <p:cNvPr id="1" name=""/>
        <p:cNvGrpSpPr/>
        <p:nvPr/>
      </p:nvGrpSpPr>
      <p:grpSpPr>
        <a:xfrm>
          <a:off x="0" y="0"/>
          <a:ext cx="0" cy="0"/>
          <a:chOff x="0" y="0"/>
          <a:chExt cx="0" cy="0"/>
        </a:xfrm>
      </p:grpSpPr>
      <p:sp>
        <p:nvSpPr>
          <p:cNvPr id="11" name="Afgeronde rechthoek 10">
            <a:extLst>
              <a:ext uri="{FF2B5EF4-FFF2-40B4-BE49-F238E27FC236}">
                <a16:creationId xmlns:a16="http://schemas.microsoft.com/office/drawing/2014/main" id="{CC7D9059-3E60-E199-6C0C-BB81A3B56E19}"/>
              </a:ext>
            </a:extLst>
          </p:cNvPr>
          <p:cNvSpPr/>
          <p:nvPr userDrawn="1"/>
        </p:nvSpPr>
        <p:spPr>
          <a:xfrm>
            <a:off x="1122219" y="1762989"/>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Afgeronde rechthoek 11">
            <a:extLst>
              <a:ext uri="{FF2B5EF4-FFF2-40B4-BE49-F238E27FC236}">
                <a16:creationId xmlns:a16="http://schemas.microsoft.com/office/drawing/2014/main" id="{3479A42B-4325-5374-6A31-5B1073BB093E}"/>
              </a:ext>
            </a:extLst>
          </p:cNvPr>
          <p:cNvSpPr/>
          <p:nvPr userDrawn="1"/>
        </p:nvSpPr>
        <p:spPr>
          <a:xfrm>
            <a:off x="1122219" y="4238406"/>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Afgeronde rechthoek 12">
            <a:extLst>
              <a:ext uri="{FF2B5EF4-FFF2-40B4-BE49-F238E27FC236}">
                <a16:creationId xmlns:a16="http://schemas.microsoft.com/office/drawing/2014/main" id="{4F82BBC3-8D48-49B8-F429-3B52533090A5}"/>
              </a:ext>
            </a:extLst>
          </p:cNvPr>
          <p:cNvSpPr/>
          <p:nvPr userDrawn="1"/>
        </p:nvSpPr>
        <p:spPr>
          <a:xfrm>
            <a:off x="6250723" y="1762989"/>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Afgeronde rechthoek 13">
            <a:extLst>
              <a:ext uri="{FF2B5EF4-FFF2-40B4-BE49-F238E27FC236}">
                <a16:creationId xmlns:a16="http://schemas.microsoft.com/office/drawing/2014/main" id="{E2DEC52E-2E27-4820-1495-6EBF3CA4D53B}"/>
              </a:ext>
            </a:extLst>
          </p:cNvPr>
          <p:cNvSpPr/>
          <p:nvPr userDrawn="1"/>
        </p:nvSpPr>
        <p:spPr>
          <a:xfrm>
            <a:off x="6250723" y="4238406"/>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tekst 10">
            <a:extLst>
              <a:ext uri="{FF2B5EF4-FFF2-40B4-BE49-F238E27FC236}">
                <a16:creationId xmlns:a16="http://schemas.microsoft.com/office/drawing/2014/main" id="{05291C54-55C4-C0B0-05CF-E4714AF47613}"/>
              </a:ext>
            </a:extLst>
          </p:cNvPr>
          <p:cNvSpPr>
            <a:spLocks noGrp="1"/>
          </p:cNvSpPr>
          <p:nvPr>
            <p:ph type="body" sz="quarter" idx="13" hasCustomPrompt="1"/>
          </p:nvPr>
        </p:nvSpPr>
        <p:spPr>
          <a:xfrm>
            <a:off x="1525608" y="1968499"/>
            <a:ext cx="3944464" cy="399143"/>
          </a:xfrm>
        </p:spPr>
        <p:txBody>
          <a:bodyPr>
            <a:noAutofit/>
          </a:bodyPr>
          <a:lstStyle>
            <a:lvl1pPr marL="0" indent="0">
              <a:buNone/>
              <a:defRPr sz="16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3" name="Titel 1">
            <a:extLst>
              <a:ext uri="{FF2B5EF4-FFF2-40B4-BE49-F238E27FC236}">
                <a16:creationId xmlns:a16="http://schemas.microsoft.com/office/drawing/2014/main" id="{2FB1510C-1FE8-1E3B-601B-BA4E1E9713EC}"/>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tekst 10">
            <a:extLst>
              <a:ext uri="{FF2B5EF4-FFF2-40B4-BE49-F238E27FC236}">
                <a16:creationId xmlns:a16="http://schemas.microsoft.com/office/drawing/2014/main" id="{1899CD4F-6781-B01D-D4A0-941EFC00E76C}"/>
              </a:ext>
            </a:extLst>
          </p:cNvPr>
          <p:cNvSpPr>
            <a:spLocks noGrp="1"/>
          </p:cNvSpPr>
          <p:nvPr>
            <p:ph type="body" sz="quarter" idx="15" hasCustomPrompt="1"/>
          </p:nvPr>
        </p:nvSpPr>
        <p:spPr>
          <a:xfrm>
            <a:off x="1525608" y="4450441"/>
            <a:ext cx="3944464" cy="399143"/>
          </a:xfrm>
        </p:spPr>
        <p:txBody>
          <a:bodyPr>
            <a:noAutofit/>
          </a:bodyPr>
          <a:lstStyle>
            <a:lvl1pPr marL="0" indent="0">
              <a:buNone/>
              <a:defRPr sz="16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5" name="Tijdelijke aanduiding voor tekst 10">
            <a:extLst>
              <a:ext uri="{FF2B5EF4-FFF2-40B4-BE49-F238E27FC236}">
                <a16:creationId xmlns:a16="http://schemas.microsoft.com/office/drawing/2014/main" id="{51121788-AE41-D7B5-09FF-8BCCA2FA615F}"/>
              </a:ext>
            </a:extLst>
          </p:cNvPr>
          <p:cNvSpPr>
            <a:spLocks noGrp="1"/>
          </p:cNvSpPr>
          <p:nvPr>
            <p:ph type="body" sz="quarter" idx="17" hasCustomPrompt="1"/>
          </p:nvPr>
        </p:nvSpPr>
        <p:spPr>
          <a:xfrm>
            <a:off x="6636451" y="4450441"/>
            <a:ext cx="3944464" cy="399143"/>
          </a:xfrm>
        </p:spPr>
        <p:txBody>
          <a:bodyPr>
            <a:noAutofit/>
          </a:bodyPr>
          <a:lstStyle>
            <a:lvl1pPr marL="0" indent="0">
              <a:buNone/>
              <a:defRPr sz="16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6" name="Tijdelijke aanduiding voor tekst 10">
            <a:extLst>
              <a:ext uri="{FF2B5EF4-FFF2-40B4-BE49-F238E27FC236}">
                <a16:creationId xmlns:a16="http://schemas.microsoft.com/office/drawing/2014/main" id="{16BDA9DE-8969-0409-80C3-F762280ADDDE}"/>
              </a:ext>
            </a:extLst>
          </p:cNvPr>
          <p:cNvSpPr>
            <a:spLocks noGrp="1"/>
          </p:cNvSpPr>
          <p:nvPr>
            <p:ph type="body" sz="quarter" idx="19" hasCustomPrompt="1"/>
          </p:nvPr>
        </p:nvSpPr>
        <p:spPr>
          <a:xfrm>
            <a:off x="6636451" y="1968499"/>
            <a:ext cx="3944464" cy="399143"/>
          </a:xfrm>
        </p:spPr>
        <p:txBody>
          <a:bodyPr>
            <a:noAutofit/>
          </a:bodyPr>
          <a:lstStyle>
            <a:lvl1pPr marL="0" indent="0">
              <a:buNone/>
              <a:defRPr sz="16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7" name="Tijdelijke aanduiding voor inhoud 2">
            <a:extLst>
              <a:ext uri="{FF2B5EF4-FFF2-40B4-BE49-F238E27FC236}">
                <a16:creationId xmlns:a16="http://schemas.microsoft.com/office/drawing/2014/main" id="{F6E630D5-D483-8D3F-9574-D4BC878AA459}"/>
              </a:ext>
            </a:extLst>
          </p:cNvPr>
          <p:cNvSpPr>
            <a:spLocks noGrp="1"/>
          </p:cNvSpPr>
          <p:nvPr>
            <p:ph idx="1" hasCustomPrompt="1"/>
          </p:nvPr>
        </p:nvSpPr>
        <p:spPr>
          <a:xfrm>
            <a:off x="1525608" y="2416095"/>
            <a:ext cx="3944464" cy="1322188"/>
          </a:xfrm>
        </p:spPr>
        <p:txBody>
          <a:bodyPr>
            <a:normAutofit/>
          </a:bodyPr>
          <a:lstStyle>
            <a:lvl1pPr marL="228600" indent="-228600">
              <a:lnSpc>
                <a:spcPct val="150000"/>
              </a:lnSpc>
              <a:buFontTx/>
              <a:buBlip>
                <a:blip r:embed="rId2"/>
              </a:buBlip>
              <a:defRPr sz="16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Tekst</a:t>
            </a:r>
            <a:endParaRPr lang="nl-BE"/>
          </a:p>
        </p:txBody>
      </p:sp>
      <p:sp>
        <p:nvSpPr>
          <p:cNvPr id="8" name="Tijdelijke aanduiding voor inhoud 2">
            <a:extLst>
              <a:ext uri="{FF2B5EF4-FFF2-40B4-BE49-F238E27FC236}">
                <a16:creationId xmlns:a16="http://schemas.microsoft.com/office/drawing/2014/main" id="{AF061F93-B464-91C4-0CB2-1CEC8F93C449}"/>
              </a:ext>
            </a:extLst>
          </p:cNvPr>
          <p:cNvSpPr>
            <a:spLocks noGrp="1"/>
          </p:cNvSpPr>
          <p:nvPr>
            <p:ph idx="20" hasCustomPrompt="1"/>
          </p:nvPr>
        </p:nvSpPr>
        <p:spPr>
          <a:xfrm>
            <a:off x="1525608" y="4912715"/>
            <a:ext cx="3944464" cy="1322188"/>
          </a:xfrm>
        </p:spPr>
        <p:txBody>
          <a:bodyPr>
            <a:normAutofit/>
          </a:bodyPr>
          <a:lstStyle>
            <a:lvl1pPr marL="228600" indent="-228600">
              <a:lnSpc>
                <a:spcPct val="150000"/>
              </a:lnSpc>
              <a:buFontTx/>
              <a:buBlip>
                <a:blip r:embed="rId2"/>
              </a:buBlip>
              <a:defRPr sz="16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Tekst</a:t>
            </a:r>
            <a:endParaRPr lang="nl-BE"/>
          </a:p>
        </p:txBody>
      </p:sp>
      <p:sp>
        <p:nvSpPr>
          <p:cNvPr id="9" name="Tijdelijke aanduiding voor inhoud 2">
            <a:extLst>
              <a:ext uri="{FF2B5EF4-FFF2-40B4-BE49-F238E27FC236}">
                <a16:creationId xmlns:a16="http://schemas.microsoft.com/office/drawing/2014/main" id="{20368432-1258-1A53-F0E4-01E62FD608A8}"/>
              </a:ext>
            </a:extLst>
          </p:cNvPr>
          <p:cNvSpPr>
            <a:spLocks noGrp="1"/>
          </p:cNvSpPr>
          <p:nvPr>
            <p:ph idx="21" hasCustomPrompt="1"/>
          </p:nvPr>
        </p:nvSpPr>
        <p:spPr>
          <a:xfrm>
            <a:off x="6631864" y="4912715"/>
            <a:ext cx="3944464" cy="1322188"/>
          </a:xfrm>
        </p:spPr>
        <p:txBody>
          <a:bodyPr>
            <a:normAutofit/>
          </a:bodyPr>
          <a:lstStyle>
            <a:lvl1pPr marL="228600" indent="-228600">
              <a:lnSpc>
                <a:spcPct val="150000"/>
              </a:lnSpc>
              <a:buFontTx/>
              <a:buBlip>
                <a:blip r:embed="rId2"/>
              </a:buBlip>
              <a:defRPr sz="16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Tekst</a:t>
            </a:r>
            <a:endParaRPr lang="nl-BE"/>
          </a:p>
        </p:txBody>
      </p:sp>
      <p:sp>
        <p:nvSpPr>
          <p:cNvPr id="10" name="Tijdelijke aanduiding voor inhoud 2">
            <a:extLst>
              <a:ext uri="{FF2B5EF4-FFF2-40B4-BE49-F238E27FC236}">
                <a16:creationId xmlns:a16="http://schemas.microsoft.com/office/drawing/2014/main" id="{89A1B1E0-42CC-09A0-BE86-DF40F1C39F4B}"/>
              </a:ext>
            </a:extLst>
          </p:cNvPr>
          <p:cNvSpPr>
            <a:spLocks noGrp="1"/>
          </p:cNvSpPr>
          <p:nvPr>
            <p:ph idx="22" hasCustomPrompt="1"/>
          </p:nvPr>
        </p:nvSpPr>
        <p:spPr>
          <a:xfrm>
            <a:off x="6621590" y="2416094"/>
            <a:ext cx="3944464" cy="1322188"/>
          </a:xfrm>
        </p:spPr>
        <p:txBody>
          <a:bodyPr>
            <a:normAutofit/>
          </a:bodyPr>
          <a:lstStyle>
            <a:lvl1pPr marL="228600" indent="-228600">
              <a:lnSpc>
                <a:spcPct val="150000"/>
              </a:lnSpc>
              <a:buFontTx/>
              <a:buBlip>
                <a:blip r:embed="rId2"/>
              </a:buBlip>
              <a:defRPr sz="16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Tekst</a:t>
            </a:r>
            <a:endParaRPr lang="nl-BE"/>
          </a:p>
        </p:txBody>
      </p:sp>
      <p:pic>
        <p:nvPicPr>
          <p:cNvPr id="15" name="Afbeelding 14">
            <a:extLst>
              <a:ext uri="{FF2B5EF4-FFF2-40B4-BE49-F238E27FC236}">
                <a16:creationId xmlns:a16="http://schemas.microsoft.com/office/drawing/2014/main" id="{AE482DAF-3213-9812-83DF-CE05426EA3B9}"/>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Tree>
    <p:extLst>
      <p:ext uri="{BB962C8B-B14F-4D97-AF65-F5344CB8AC3E}">
        <p14:creationId xmlns:p14="http://schemas.microsoft.com/office/powerpoint/2010/main" val="224882178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itel en tekst in vorm">
    <p:spTree>
      <p:nvGrpSpPr>
        <p:cNvPr id="1" name=""/>
        <p:cNvGrpSpPr/>
        <p:nvPr/>
      </p:nvGrpSpPr>
      <p:grpSpPr>
        <a:xfrm>
          <a:off x="0" y="0"/>
          <a:ext cx="0" cy="0"/>
          <a:chOff x="0" y="0"/>
          <a:chExt cx="0" cy="0"/>
        </a:xfrm>
      </p:grpSpPr>
      <p:sp>
        <p:nvSpPr>
          <p:cNvPr id="10" name="Vrije vorm 9">
            <a:extLst>
              <a:ext uri="{FF2B5EF4-FFF2-40B4-BE49-F238E27FC236}">
                <a16:creationId xmlns:a16="http://schemas.microsoft.com/office/drawing/2014/main" id="{4153DA24-2842-6DB1-9D0F-210B5C260BBB}"/>
              </a:ext>
            </a:extLst>
          </p:cNvPr>
          <p:cNvSpPr/>
          <p:nvPr userDrawn="1"/>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2" name="Titel 1">
            <a:extLst>
              <a:ext uri="{FF2B5EF4-FFF2-40B4-BE49-F238E27FC236}">
                <a16:creationId xmlns:a16="http://schemas.microsoft.com/office/drawing/2014/main" id="{823748E0-1D29-B338-C42F-8FF4FD7D2DBD}"/>
              </a:ext>
            </a:extLst>
          </p:cNvPr>
          <p:cNvSpPr>
            <a:spLocks noGrp="1"/>
          </p:cNvSpPr>
          <p:nvPr userDrawn="1">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3" name="Tijdelijke aanduiding voor inhoud 2">
            <a:extLst>
              <a:ext uri="{FF2B5EF4-FFF2-40B4-BE49-F238E27FC236}">
                <a16:creationId xmlns:a16="http://schemas.microsoft.com/office/drawing/2014/main" id="{85512D08-9D3D-7B5E-DB6F-A8E95C7ECB65}"/>
              </a:ext>
            </a:extLst>
          </p:cNvPr>
          <p:cNvSpPr>
            <a:spLocks noGrp="1"/>
          </p:cNvSpPr>
          <p:nvPr userDrawn="1">
            <p:ph idx="1" hasCustomPrompt="1"/>
          </p:nvPr>
        </p:nvSpPr>
        <p:spPr>
          <a:xfrm>
            <a:off x="2405743" y="2432589"/>
            <a:ext cx="8948057" cy="3037114"/>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2000" b="0" i="0">
                <a:latin typeface="Quicksand" pitchFamily="2" charset="77"/>
              </a:defRPr>
            </a:lvl2pPr>
            <a:lvl3pPr marL="1143000" indent="-228600">
              <a:lnSpc>
                <a:spcPct val="150000"/>
              </a:lnSpc>
              <a:buFontTx/>
              <a:buBlip>
                <a:blip r:embed="rId2"/>
              </a:buBlip>
              <a:defRPr sz="2000" b="0" i="0">
                <a:latin typeface="Quicksand" pitchFamily="2" charset="77"/>
              </a:defRPr>
            </a:lvl3pPr>
            <a:lvl4pPr marL="1600200" indent="-228600">
              <a:lnSpc>
                <a:spcPct val="150000"/>
              </a:lnSpc>
              <a:buFontTx/>
              <a:buBlip>
                <a:blip r:embed="rId2"/>
              </a:buBlip>
              <a:defRPr sz="2000" b="0" i="0">
                <a:latin typeface="Quicksand" pitchFamily="2" charset="77"/>
              </a:defRPr>
            </a:lvl4pPr>
            <a:lvl5pPr marL="2057400" indent="-228600">
              <a:lnSpc>
                <a:spcPct val="150000"/>
              </a:lnSpc>
              <a:buFontTx/>
              <a:buBlip>
                <a:blip r:embed="rId2"/>
              </a:buBlip>
              <a:defRPr sz="2000" b="0" i="0">
                <a:latin typeface="Quicksand" pitchFamily="2" charset="77"/>
              </a:defRPr>
            </a:lvl5pPr>
          </a:lstStyle>
          <a:p>
            <a:pPr lvl="0"/>
            <a:r>
              <a:rPr lang="nl-NL"/>
              <a:t>Tekst</a:t>
            </a:r>
            <a:endParaRPr lang="nl-BE"/>
          </a:p>
        </p:txBody>
      </p:sp>
      <p:pic>
        <p:nvPicPr>
          <p:cNvPr id="4" name="Afbeelding 3">
            <a:extLst>
              <a:ext uri="{FF2B5EF4-FFF2-40B4-BE49-F238E27FC236}">
                <a16:creationId xmlns:a16="http://schemas.microsoft.com/office/drawing/2014/main" id="{45ADDE87-5FA0-1DF9-749C-CCBDDBDB33E2}"/>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5" name="Afbeelding 4">
            <a:extLst>
              <a:ext uri="{FF2B5EF4-FFF2-40B4-BE49-F238E27FC236}">
                <a16:creationId xmlns:a16="http://schemas.microsoft.com/office/drawing/2014/main" id="{558D2D61-EE2D-19FD-89ED-C58A1EC1D1E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6" name="Tekstvak 5">
            <a:extLst>
              <a:ext uri="{FF2B5EF4-FFF2-40B4-BE49-F238E27FC236}">
                <a16:creationId xmlns:a16="http://schemas.microsoft.com/office/drawing/2014/main" id="{AE126CB6-773C-5C7C-A870-FC0A6D517638}"/>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478609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el en tekst_2">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3287-5C07-944D-9B41-9F82D10C971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3" name="Afbeelding 2">
            <a:extLst>
              <a:ext uri="{FF2B5EF4-FFF2-40B4-BE49-F238E27FC236}">
                <a16:creationId xmlns:a16="http://schemas.microsoft.com/office/drawing/2014/main" id="{DDCF30A2-FAAD-EFB7-F770-134858C6B237}"/>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4" name="Afbeelding 3">
            <a:extLst>
              <a:ext uri="{FF2B5EF4-FFF2-40B4-BE49-F238E27FC236}">
                <a16:creationId xmlns:a16="http://schemas.microsoft.com/office/drawing/2014/main" id="{D3683FBA-5C98-156D-C2A8-CC06C602100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5" name="Tekstvak 4">
            <a:extLst>
              <a:ext uri="{FF2B5EF4-FFF2-40B4-BE49-F238E27FC236}">
                <a16:creationId xmlns:a16="http://schemas.microsoft.com/office/drawing/2014/main" id="{766197C2-94B5-7AB5-C0A7-E3ADFB3F6E16}"/>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67597229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78840066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lotdia ">
    <p:spTree>
      <p:nvGrpSpPr>
        <p:cNvPr id="1" name=""/>
        <p:cNvGrpSpPr/>
        <p:nvPr/>
      </p:nvGrpSpPr>
      <p:grpSpPr>
        <a:xfrm>
          <a:off x="0" y="0"/>
          <a:ext cx="0" cy="0"/>
          <a:chOff x="0" y="0"/>
          <a:chExt cx="0" cy="0"/>
        </a:xfrm>
      </p:grpSpPr>
      <p:sp>
        <p:nvSpPr>
          <p:cNvPr id="2" name="Tijdelijke aanduiding voor tekst 10">
            <a:extLst>
              <a:ext uri="{FF2B5EF4-FFF2-40B4-BE49-F238E27FC236}">
                <a16:creationId xmlns:a16="http://schemas.microsoft.com/office/drawing/2014/main" id="{5B2D1C87-A691-9F13-BACF-34C0709BEB0C}"/>
              </a:ext>
            </a:extLst>
          </p:cNvPr>
          <p:cNvSpPr>
            <a:spLocks noGrp="1"/>
          </p:cNvSpPr>
          <p:nvPr>
            <p:ph type="body" sz="quarter" idx="11" hasCustomPrompt="1"/>
          </p:nvPr>
        </p:nvSpPr>
        <p:spPr>
          <a:xfrm>
            <a:off x="1001714" y="2641312"/>
            <a:ext cx="5487986" cy="1549688"/>
          </a:xfrm>
        </p:spPr>
        <p:txBody>
          <a:bodyPr>
            <a:noAutofit/>
          </a:bodyPr>
          <a:lstStyle>
            <a:lvl1pPr marL="0" indent="0">
              <a:lnSpc>
                <a:spcPct val="150000"/>
              </a:lnSpc>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3" name="Tijdelijke aanduiding voor tekst 10">
            <a:extLst>
              <a:ext uri="{FF2B5EF4-FFF2-40B4-BE49-F238E27FC236}">
                <a16:creationId xmlns:a16="http://schemas.microsoft.com/office/drawing/2014/main" id="{63544B63-A776-CF15-39F6-722F69318988}"/>
              </a:ext>
            </a:extLst>
          </p:cNvPr>
          <p:cNvSpPr>
            <a:spLocks noGrp="1"/>
          </p:cNvSpPr>
          <p:nvPr>
            <p:ph type="body" sz="quarter" idx="12" hasCustomPrompt="1"/>
          </p:nvPr>
        </p:nvSpPr>
        <p:spPr>
          <a:xfrm>
            <a:off x="1001714" y="2171700"/>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Bedankt!</a:t>
            </a:r>
          </a:p>
        </p:txBody>
      </p:sp>
      <p:sp>
        <p:nvSpPr>
          <p:cNvPr id="4" name="Tijdelijke aanduiding voor afbeelding 3">
            <a:extLst>
              <a:ext uri="{FF2B5EF4-FFF2-40B4-BE49-F238E27FC236}">
                <a16:creationId xmlns:a16="http://schemas.microsoft.com/office/drawing/2014/main" id="{BAAD080A-FBA1-8F63-4C8B-34CF43491C0B}"/>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pic>
        <p:nvPicPr>
          <p:cNvPr id="5" name="Afbeelding 4">
            <a:extLst>
              <a:ext uri="{FF2B5EF4-FFF2-40B4-BE49-F238E27FC236}">
                <a16:creationId xmlns:a16="http://schemas.microsoft.com/office/drawing/2014/main" id="{D19C8387-3CD1-7689-3BC4-BEE86BEA42D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219240446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Slotdia extra contactgegevens">
    <p:spTree>
      <p:nvGrpSpPr>
        <p:cNvPr id="1" name=""/>
        <p:cNvGrpSpPr/>
        <p:nvPr/>
      </p:nvGrpSpPr>
      <p:grpSpPr>
        <a:xfrm>
          <a:off x="0" y="0"/>
          <a:ext cx="0" cy="0"/>
          <a:chOff x="0" y="0"/>
          <a:chExt cx="0" cy="0"/>
        </a:xfrm>
      </p:grpSpPr>
      <p:sp>
        <p:nvSpPr>
          <p:cNvPr id="2" name="Tijdelijke aanduiding voor tekst 10">
            <a:extLst>
              <a:ext uri="{FF2B5EF4-FFF2-40B4-BE49-F238E27FC236}">
                <a16:creationId xmlns:a16="http://schemas.microsoft.com/office/drawing/2014/main" id="{332FF6E4-6A9E-95FE-CA75-8857E3C508E3}"/>
              </a:ext>
            </a:extLst>
          </p:cNvPr>
          <p:cNvSpPr>
            <a:spLocks noGrp="1"/>
          </p:cNvSpPr>
          <p:nvPr>
            <p:ph type="body" sz="quarter" idx="12" hasCustomPrompt="1"/>
          </p:nvPr>
        </p:nvSpPr>
        <p:spPr>
          <a:xfrm>
            <a:off x="1001714" y="2171700"/>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Contact </a:t>
            </a:r>
          </a:p>
        </p:txBody>
      </p:sp>
      <p:sp>
        <p:nvSpPr>
          <p:cNvPr id="3" name="Tijdelijke aanduiding voor afbeelding 3">
            <a:extLst>
              <a:ext uri="{FF2B5EF4-FFF2-40B4-BE49-F238E27FC236}">
                <a16:creationId xmlns:a16="http://schemas.microsoft.com/office/drawing/2014/main" id="{67EBDBD8-3180-1AC3-4701-BD0C93A459E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endParaRPr lang="nl-BE"/>
          </a:p>
        </p:txBody>
      </p:sp>
      <p:sp>
        <p:nvSpPr>
          <p:cNvPr id="4" name="Tekstvak 3">
            <a:extLst>
              <a:ext uri="{FF2B5EF4-FFF2-40B4-BE49-F238E27FC236}">
                <a16:creationId xmlns:a16="http://schemas.microsoft.com/office/drawing/2014/main" id="{D2775A6D-B432-5105-A634-7E4CB22A0E9F}"/>
              </a:ext>
            </a:extLst>
          </p:cNvPr>
          <p:cNvSpPr txBox="1"/>
          <p:nvPr userDrawn="1"/>
        </p:nvSpPr>
        <p:spPr>
          <a:xfrm>
            <a:off x="1001714" y="5666014"/>
            <a:ext cx="5487986" cy="369332"/>
          </a:xfrm>
          <a:prstGeom prst="rect">
            <a:avLst/>
          </a:prstGeom>
          <a:noFill/>
        </p:spPr>
        <p:txBody>
          <a:bodyPr wrap="square" rtlCol="0">
            <a:spAutoFit/>
          </a:bodyPr>
          <a:lstStyle/>
          <a:p>
            <a:r>
              <a:rPr lang="nl-BE" b="0" i="0">
                <a:solidFill>
                  <a:srgbClr val="44B9BF"/>
                </a:solidFill>
                <a:latin typeface="Segoe UI" panose="020B0502040204020203" pitchFamily="34" charset="0"/>
                <a:cs typeface="Segoe UI" panose="020B0502040204020203" pitchFamily="34" charset="0"/>
              </a:rPr>
              <a:t>www.probis.be | info@probis.be </a:t>
            </a:r>
          </a:p>
        </p:txBody>
      </p:sp>
      <p:sp>
        <p:nvSpPr>
          <p:cNvPr id="5" name="Tijdelijke aanduiding voor inhoud 2">
            <a:extLst>
              <a:ext uri="{FF2B5EF4-FFF2-40B4-BE49-F238E27FC236}">
                <a16:creationId xmlns:a16="http://schemas.microsoft.com/office/drawing/2014/main" id="{4D80C4E9-DFF3-BEBF-1843-00439773D5B2}"/>
              </a:ext>
            </a:extLst>
          </p:cNvPr>
          <p:cNvSpPr>
            <a:spLocks noGrp="1"/>
          </p:cNvSpPr>
          <p:nvPr>
            <p:ph idx="1" hasCustomPrompt="1"/>
          </p:nvPr>
        </p:nvSpPr>
        <p:spPr>
          <a:xfrm>
            <a:off x="1001713" y="2683223"/>
            <a:ext cx="5487985" cy="2494952"/>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Persoonlijke contactgegevens</a:t>
            </a:r>
            <a:endParaRPr lang="nl-BE"/>
          </a:p>
        </p:txBody>
      </p:sp>
      <p:pic>
        <p:nvPicPr>
          <p:cNvPr id="6" name="Afbeelding 5">
            <a:extLst>
              <a:ext uri="{FF2B5EF4-FFF2-40B4-BE49-F238E27FC236}">
                <a16:creationId xmlns:a16="http://schemas.microsoft.com/office/drawing/2014/main" id="{C0A7B7F5-3A5F-E538-A4CE-071126C3F29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21281794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Titel en tekst + kad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Afgeronde rechthoek 9">
            <a:extLst>
              <a:ext uri="{FF2B5EF4-FFF2-40B4-BE49-F238E27FC236}">
                <a16:creationId xmlns:a16="http://schemas.microsoft.com/office/drawing/2014/main" id="{B96DFD37-6372-6412-879D-20DEEA553CB9}"/>
              </a:ext>
            </a:extLst>
          </p:cNvPr>
          <p:cNvSpPr/>
          <p:nvPr/>
        </p:nvSpPr>
        <p:spPr>
          <a:xfrm>
            <a:off x="6096000" y="1762990"/>
            <a:ext cx="4934541" cy="4328541"/>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prstClr val="white"/>
              </a:solidFill>
              <a:effectLst/>
              <a:uLnTx/>
              <a:uFillTx/>
              <a:latin typeface="Segoe UI"/>
              <a:ea typeface="+mn-ea"/>
              <a:cs typeface="+mn-cs"/>
            </a:endParaRPr>
          </a:p>
        </p:txBody>
      </p:sp>
      <p:sp>
        <p:nvSpPr>
          <p:cNvPr id="4" name="Tekstvak 3">
            <a:extLst>
              <a:ext uri="{FF2B5EF4-FFF2-40B4-BE49-F238E27FC236}">
                <a16:creationId xmlns:a16="http://schemas.microsoft.com/office/drawing/2014/main" id="{08CEBE92-62F3-21AD-0BC0-59F4DF7372F4}"/>
              </a:ext>
            </a:extLst>
          </p:cNvPr>
          <p:cNvSpPr txBox="1"/>
          <p:nvPr/>
        </p:nvSpPr>
        <p:spPr>
          <a:xfrm>
            <a:off x="838200" y="6275179"/>
            <a:ext cx="974558"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4282681-787D-2D44-8CAA-D0F89540FB7C}" type="slidenum">
              <a:rPr kumimoji="0" lang="nl-BE" sz="1200" b="0" i="0" u="none" strike="noStrike" kern="1200" cap="none" spc="0" normalizeH="0" baseline="0" noProof="0" smtClean="0">
                <a:ln>
                  <a:noFill/>
                </a:ln>
                <a:solidFill>
                  <a:srgbClr val="1E1E1E"/>
                </a:solidFill>
                <a:effectLst/>
                <a:uLnTx/>
                <a:uFillTx/>
                <a:latin typeface="Segoe UI" panose="020B0502040204020203" pitchFamily="34" charset="0"/>
                <a:ea typeface="+mn-ea"/>
                <a:cs typeface="Segoe UI" panose="020B0502040204020203"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1E1E1E"/>
              </a:solidFill>
              <a:effectLst/>
              <a:uLnTx/>
              <a:uFillTx/>
              <a:latin typeface="Segoe UI" panose="020B0502040204020203" pitchFamily="34" charset="0"/>
              <a:ea typeface="+mn-ea"/>
              <a:cs typeface="Segoe UI" panose="020B0502040204020203" pitchFamily="34" charset="0"/>
            </a:endParaRPr>
          </a:p>
        </p:txBody>
      </p:sp>
      <p:sp>
        <p:nvSpPr>
          <p:cNvPr id="5" name="Tijdelijke aanduiding voor inhoud 2">
            <a:extLst>
              <a:ext uri="{FF2B5EF4-FFF2-40B4-BE49-F238E27FC236}">
                <a16:creationId xmlns:a16="http://schemas.microsoft.com/office/drawing/2014/main" id="{A7F3294C-036D-296F-0DE2-932658ACDA32}"/>
              </a:ext>
            </a:extLst>
          </p:cNvPr>
          <p:cNvSpPr>
            <a:spLocks noGrp="1"/>
          </p:cNvSpPr>
          <p:nvPr>
            <p:ph idx="15" hasCustomPrompt="1"/>
          </p:nvPr>
        </p:nvSpPr>
        <p:spPr>
          <a:xfrm>
            <a:off x="6418218" y="2042906"/>
            <a:ext cx="4222810" cy="3759084"/>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52E3443B-6903-88E8-A223-AC85E7BD8A8A}"/>
              </a:ext>
            </a:extLst>
          </p:cNvPr>
          <p:cNvSpPr>
            <a:spLocks noGrp="1"/>
          </p:cNvSpPr>
          <p:nvPr>
            <p:ph idx="16" hasCustomPrompt="1"/>
          </p:nvPr>
        </p:nvSpPr>
        <p:spPr>
          <a:xfrm>
            <a:off x="838200" y="1762990"/>
            <a:ext cx="4935583" cy="4378865"/>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05429456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iteldia zonder afbeeldin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A27AC9B5-E04D-3F3E-7966-41EF5E354375}"/>
              </a:ext>
            </a:extLst>
          </p:cNvPr>
          <p:cNvPicPr>
            <a:picLocks noChangeAspect="1"/>
          </p:cNvPicPr>
          <p:nvPr/>
        </p:nvPicPr>
        <p:blipFill>
          <a:blip r:embed="rId2">
            <a:alphaModFix amt="10000"/>
            <a:extLst>
              <a:ext uri="{96DAC541-7B7A-43D3-8B79-37D633B846F1}">
                <asvg:svgBlip xmlns:asvg="http://schemas.microsoft.com/office/drawing/2016/SVG/main" r:embed="rId3"/>
              </a:ext>
            </a:extLst>
          </a:blip>
          <a:stretch>
            <a:fillRect/>
          </a:stretch>
        </p:blipFill>
        <p:spPr>
          <a:xfrm>
            <a:off x="8174817" y="-516744"/>
            <a:ext cx="8034364" cy="8034364"/>
          </a:xfrm>
          <a:prstGeom prst="rect">
            <a:avLst/>
          </a:prstGeom>
        </p:spPr>
      </p:pic>
      <p:sp>
        <p:nvSpPr>
          <p:cNvPr id="7" name="Tijdelijke aanduiding voor tekst 10">
            <a:extLst>
              <a:ext uri="{FF2B5EF4-FFF2-40B4-BE49-F238E27FC236}">
                <a16:creationId xmlns:a16="http://schemas.microsoft.com/office/drawing/2014/main" id="{EBD3C37F-71C1-6393-DC85-BD1414D9D3F0}"/>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8" name="Tijdelijke aanduiding voor tekst 10">
            <a:extLst>
              <a:ext uri="{FF2B5EF4-FFF2-40B4-BE49-F238E27FC236}">
                <a16:creationId xmlns:a16="http://schemas.microsoft.com/office/drawing/2014/main" id="{D13CAC70-9F23-E532-4E33-1651DBE4CC6B}"/>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9" name="Tijdelijke aanduiding voor tekst 10">
            <a:extLst>
              <a:ext uri="{FF2B5EF4-FFF2-40B4-BE49-F238E27FC236}">
                <a16:creationId xmlns:a16="http://schemas.microsoft.com/office/drawing/2014/main" id="{08459731-0D34-EAE2-18F3-C2923183157F}"/>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pic>
        <p:nvPicPr>
          <p:cNvPr id="2" name="Afbeelding 1">
            <a:extLst>
              <a:ext uri="{FF2B5EF4-FFF2-40B4-BE49-F238E27FC236}">
                <a16:creationId xmlns:a16="http://schemas.microsoft.com/office/drawing/2014/main" id="{F6EA3FAC-7741-FF9A-4F51-4E99AB0C970F}"/>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pic>
        <p:nvPicPr>
          <p:cNvPr id="11" name="Graphic 9">
            <a:extLst>
              <a:ext uri="{FF2B5EF4-FFF2-40B4-BE49-F238E27FC236}">
                <a16:creationId xmlns:a16="http://schemas.microsoft.com/office/drawing/2014/main" id="{A27AC9B5-E04D-3F3E-7966-41EF5E354375}"/>
              </a:ext>
            </a:extLst>
          </p:cNvPr>
          <p:cNvPicPr>
            <a:picLocks noChangeAspect="1"/>
          </p:cNvPicPr>
          <p:nvPr userDrawn="1"/>
        </p:nvPicPr>
        <p:blipFill>
          <a:blip r:embed="rId2">
            <a:alphaModFix amt="10000"/>
            <a:extLst>
              <a:ext uri="{96DAC541-7B7A-43D3-8B79-37D633B846F1}">
                <asvg:svgBlip xmlns:asvg="http://schemas.microsoft.com/office/drawing/2016/SVG/main" r:embed="rId3"/>
              </a:ext>
            </a:extLst>
          </a:blip>
          <a:stretch>
            <a:fillRect/>
          </a:stretch>
        </p:blipFill>
        <p:spPr>
          <a:xfrm>
            <a:off x="8174817" y="-516744"/>
            <a:ext cx="8034364" cy="8034364"/>
          </a:xfrm>
          <a:prstGeom prst="rect">
            <a:avLst/>
          </a:prstGeom>
        </p:spPr>
      </p:pic>
      <p:pic>
        <p:nvPicPr>
          <p:cNvPr id="12" name="Afbeelding 11">
            <a:extLst>
              <a:ext uri="{FF2B5EF4-FFF2-40B4-BE49-F238E27FC236}">
                <a16:creationId xmlns:a16="http://schemas.microsoft.com/office/drawing/2014/main" id="{F6EA3FAC-7741-FF9A-4F51-4E99AB0C970F}"/>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138318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Titeldia met afbeelding">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5A3AD1F6-8207-D8FA-87D8-9F087755307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pic>
        <p:nvPicPr>
          <p:cNvPr id="3" name="Afbeelding 2">
            <a:extLst>
              <a:ext uri="{FF2B5EF4-FFF2-40B4-BE49-F238E27FC236}">
                <a16:creationId xmlns:a16="http://schemas.microsoft.com/office/drawing/2014/main" id="{E4B6A840-33AB-332B-08B0-722DD62C4C4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5" name="Tijdelijke aanduiding voor tekst 10">
            <a:extLst>
              <a:ext uri="{FF2B5EF4-FFF2-40B4-BE49-F238E27FC236}">
                <a16:creationId xmlns:a16="http://schemas.microsoft.com/office/drawing/2014/main" id="{84775FE9-7B94-F2E7-2F54-0BC1757D96B2}"/>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6" name="Tijdelijke aanduiding voor tekst 10">
            <a:extLst>
              <a:ext uri="{FF2B5EF4-FFF2-40B4-BE49-F238E27FC236}">
                <a16:creationId xmlns:a16="http://schemas.microsoft.com/office/drawing/2014/main" id="{38368A02-5A52-EB52-C6FE-6C429C3BEF49}"/>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10" name="Tijdelijke aanduiding voor tekst 10">
            <a:extLst>
              <a:ext uri="{FF2B5EF4-FFF2-40B4-BE49-F238E27FC236}">
                <a16:creationId xmlns:a16="http://schemas.microsoft.com/office/drawing/2014/main" id="{D8027BD7-1A37-62B7-3BE1-B0FF8085B836}"/>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pic>
        <p:nvPicPr>
          <p:cNvPr id="7" name="Afbeelding 6">
            <a:extLst>
              <a:ext uri="{FF2B5EF4-FFF2-40B4-BE49-F238E27FC236}">
                <a16:creationId xmlns:a16="http://schemas.microsoft.com/office/drawing/2014/main" id="{E4B6A840-33AB-332B-08B0-722DD62C4C4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76890571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Inhoudstafel 1 kolom">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31C594A3-2BB4-C128-CBA2-EC24BBDA3092}"/>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6" name="Vrije vorm 5">
            <a:extLst>
              <a:ext uri="{FF2B5EF4-FFF2-40B4-BE49-F238E27FC236}">
                <a16:creationId xmlns:a16="http://schemas.microsoft.com/office/drawing/2014/main" id="{DB61DEE1-EEA8-D094-695C-07293A3FEA86}"/>
              </a:ext>
            </a:extLst>
          </p:cNvPr>
          <p:cNvSpPr/>
          <p:nvPr/>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8" name="Tijdelijke aanduiding voor tekst 10">
            <a:extLst>
              <a:ext uri="{FF2B5EF4-FFF2-40B4-BE49-F238E27FC236}">
                <a16:creationId xmlns:a16="http://schemas.microsoft.com/office/drawing/2014/main" id="{AEB3CABF-5137-903D-1A79-347E743A1B07}"/>
              </a:ext>
            </a:extLst>
          </p:cNvPr>
          <p:cNvSpPr>
            <a:spLocks noGrp="1"/>
          </p:cNvSpPr>
          <p:nvPr>
            <p:ph type="body" sz="quarter" idx="13" hasCustomPrompt="1"/>
          </p:nvPr>
        </p:nvSpPr>
        <p:spPr>
          <a:xfrm>
            <a:off x="2743314" y="2477946"/>
            <a:ext cx="8610486" cy="2946400"/>
          </a:xfrm>
        </p:spPr>
        <p:txBody>
          <a:bodyPr>
            <a:noAutofit/>
          </a:bodyPr>
          <a:lstStyle>
            <a:lvl1pPr marL="342900" indent="-342900">
              <a:lnSpc>
                <a:spcPct val="150000"/>
              </a:lnSpc>
              <a:buFontTx/>
              <a:buBlip>
                <a:blip r:embed="rId2"/>
              </a:buBlip>
              <a:defRPr sz="1800" b="0" i="0">
                <a:solidFill>
                  <a:schemeClr val="tx1"/>
                </a:solidFill>
                <a:latin typeface="+mn-lt"/>
                <a:cs typeface="Segoe UI" panose="020B0502040204020203" pitchFamily="34" charset="0"/>
              </a:defRPr>
            </a:lvl1pPr>
            <a:lvl2pPr marL="685800" indent="-228600">
              <a:buClr>
                <a:srgbClr val="44B9BF"/>
              </a:buClr>
              <a:buFont typeface="Courier New" panose="02070309020205020404" pitchFamily="49" charset="0"/>
              <a:buChar char="o"/>
              <a:defRPr sz="1800">
                <a:solidFill>
                  <a:schemeClr val="tx1"/>
                </a:solidFill>
                <a:latin typeface="+mn-lt"/>
              </a:defRPr>
            </a:lvl2pPr>
            <a:lvl3pPr marL="1143000" indent="-228600">
              <a:buClr>
                <a:srgbClr val="286669"/>
              </a:buClr>
              <a:buFont typeface="Systeemlettertype regulier"/>
              <a:buChar char="—"/>
              <a:defRPr sz="1800">
                <a:solidFill>
                  <a:schemeClr val="tx1"/>
                </a:solidFill>
                <a:latin typeface="+mn-lt"/>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1"/>
            <a:r>
              <a:rPr lang="nl-NL"/>
              <a:t>Aanvullen</a:t>
            </a:r>
          </a:p>
          <a:p>
            <a:pPr lvl="2"/>
            <a:r>
              <a:rPr lang="nl-NL"/>
              <a:t>Aanvullen</a:t>
            </a:r>
          </a:p>
          <a:p>
            <a:pPr lvl="2"/>
            <a:r>
              <a:rPr lang="nl-NL"/>
              <a:t>Aanvullen</a:t>
            </a:r>
          </a:p>
          <a:p>
            <a:pPr lvl="0"/>
            <a:r>
              <a:rPr lang="nl-NL"/>
              <a:t>Titel 2</a:t>
            </a:r>
          </a:p>
          <a:p>
            <a:pPr lvl="1"/>
            <a:r>
              <a:rPr lang="nl-NL"/>
              <a:t>Aanvullen</a:t>
            </a:r>
          </a:p>
          <a:p>
            <a:pPr lvl="2"/>
            <a:r>
              <a:rPr lang="nl-NL"/>
              <a:t>Aanvullen</a:t>
            </a:r>
          </a:p>
          <a:p>
            <a:pPr lvl="2"/>
            <a:r>
              <a:rPr lang="nl-NL"/>
              <a:t>Aanvullen</a:t>
            </a:r>
          </a:p>
        </p:txBody>
      </p:sp>
      <p:pic>
        <p:nvPicPr>
          <p:cNvPr id="5" name="Afbeelding 4">
            <a:extLst>
              <a:ext uri="{FF2B5EF4-FFF2-40B4-BE49-F238E27FC236}">
                <a16:creationId xmlns:a16="http://schemas.microsoft.com/office/drawing/2014/main" id="{42D238B6-563A-8F9D-AA73-212EB1FC3C23}"/>
              </a:ext>
            </a:extLst>
          </p:cNvPr>
          <p:cNvPicPr>
            <a:picLocks noChangeAspect="1"/>
          </p:cNvPicPr>
          <p:nvPr/>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Tree>
    <p:extLst>
      <p:ext uri="{BB962C8B-B14F-4D97-AF65-F5344CB8AC3E}">
        <p14:creationId xmlns:p14="http://schemas.microsoft.com/office/powerpoint/2010/main" val="52699521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Inhoudstafel 2 kolommen">
    <p:spTree>
      <p:nvGrpSpPr>
        <p:cNvPr id="1" name=""/>
        <p:cNvGrpSpPr/>
        <p:nvPr/>
      </p:nvGrpSpPr>
      <p:grpSpPr>
        <a:xfrm>
          <a:off x="0" y="0"/>
          <a:ext cx="0" cy="0"/>
          <a:chOff x="0" y="0"/>
          <a:chExt cx="0" cy="0"/>
        </a:xfrm>
      </p:grpSpPr>
      <p:sp>
        <p:nvSpPr>
          <p:cNvPr id="9" name="Vrije vorm 8">
            <a:extLst>
              <a:ext uri="{FF2B5EF4-FFF2-40B4-BE49-F238E27FC236}">
                <a16:creationId xmlns:a16="http://schemas.microsoft.com/office/drawing/2014/main" id="{F3C45ABD-A56F-C58C-34B8-961504103BD5}"/>
              </a:ext>
            </a:extLst>
          </p:cNvPr>
          <p:cNvSpPr/>
          <p:nvPr/>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2" name="Titel 1">
            <a:extLst>
              <a:ext uri="{FF2B5EF4-FFF2-40B4-BE49-F238E27FC236}">
                <a16:creationId xmlns:a16="http://schemas.microsoft.com/office/drawing/2014/main" id="{04F037F2-7876-E41D-EF1C-8E184220755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8" name="Afbeelding 7">
            <a:extLst>
              <a:ext uri="{FF2B5EF4-FFF2-40B4-BE49-F238E27FC236}">
                <a16:creationId xmlns:a16="http://schemas.microsoft.com/office/drawing/2014/main" id="{4AED62EB-9415-EB04-9EC6-E2F2D0F00A31}"/>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5" name="Tijdelijke aanduiding voor tekst 10">
            <a:extLst>
              <a:ext uri="{FF2B5EF4-FFF2-40B4-BE49-F238E27FC236}">
                <a16:creationId xmlns:a16="http://schemas.microsoft.com/office/drawing/2014/main" id="{566C39AD-7F5D-F27A-7D30-6C0EA2F34360}"/>
              </a:ext>
            </a:extLst>
          </p:cNvPr>
          <p:cNvSpPr>
            <a:spLocks noGrp="1"/>
          </p:cNvSpPr>
          <p:nvPr>
            <p:ph type="body" sz="quarter" idx="13" hasCustomPrompt="1"/>
          </p:nvPr>
        </p:nvSpPr>
        <p:spPr>
          <a:xfrm>
            <a:off x="2743314" y="2340380"/>
            <a:ext cx="3989613" cy="3461608"/>
          </a:xfrm>
        </p:spPr>
        <p:txBody>
          <a:bodyPr>
            <a:noAutofit/>
          </a:bodyPr>
          <a:lstStyle>
            <a:lvl1pPr marL="342900" indent="-342900">
              <a:lnSpc>
                <a:spcPct val="150000"/>
              </a:lnSpc>
              <a:buFontTx/>
              <a:buBlip>
                <a:blip r:embed="rId3"/>
              </a:buBlip>
              <a:defRPr sz="2000" b="0" i="0">
                <a:solidFill>
                  <a:schemeClr val="tx1"/>
                </a:solidFill>
                <a:latin typeface="+mn-lt"/>
                <a:cs typeface="Segoe UI" panose="020B0502040204020203" pitchFamily="34" charset="0"/>
              </a:defRPr>
            </a:lvl1pPr>
            <a:lvl2pPr marL="685800" indent="-228600">
              <a:buClr>
                <a:srgbClr val="44B9BF"/>
              </a:buClr>
              <a:buFont typeface="Courier New" panose="02070309020205020404" pitchFamily="49" charset="0"/>
              <a:buChar char="o"/>
              <a:defRPr sz="2000">
                <a:solidFill>
                  <a:schemeClr val="tx1"/>
                </a:solidFill>
                <a:latin typeface="+mn-lt"/>
              </a:defRPr>
            </a:lvl2pPr>
            <a:lvl3pPr marL="1143000" indent="-228600">
              <a:buClr>
                <a:srgbClr val="286669"/>
              </a:buClr>
              <a:buFont typeface="Systeemlettertype regulier"/>
              <a:buChar char="—"/>
              <a:defRPr sz="2000">
                <a:solidFill>
                  <a:schemeClr val="tx1"/>
                </a:solidFill>
                <a:latin typeface="+mn-lt"/>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1"/>
            <a:r>
              <a:rPr lang="nl-NL"/>
              <a:t>Aanvullen</a:t>
            </a:r>
          </a:p>
          <a:p>
            <a:pPr lvl="2"/>
            <a:r>
              <a:rPr lang="nl-NL"/>
              <a:t>Aanvullen</a:t>
            </a:r>
          </a:p>
          <a:p>
            <a:pPr lvl="2"/>
            <a:r>
              <a:rPr lang="nl-NL"/>
              <a:t>Aanvullen</a:t>
            </a:r>
          </a:p>
          <a:p>
            <a:pPr lvl="0"/>
            <a:r>
              <a:rPr lang="nl-NL"/>
              <a:t>Titel 2</a:t>
            </a:r>
          </a:p>
          <a:p>
            <a:pPr lvl="1"/>
            <a:r>
              <a:rPr lang="nl-NL"/>
              <a:t>Aanvullen</a:t>
            </a:r>
          </a:p>
          <a:p>
            <a:pPr lvl="2"/>
            <a:r>
              <a:rPr lang="nl-NL"/>
              <a:t>Aanvullen</a:t>
            </a:r>
          </a:p>
          <a:p>
            <a:pPr lvl="2"/>
            <a:r>
              <a:rPr lang="nl-NL"/>
              <a:t>Aanvullen</a:t>
            </a:r>
          </a:p>
        </p:txBody>
      </p:sp>
      <p:sp>
        <p:nvSpPr>
          <p:cNvPr id="7" name="Tijdelijke aanduiding voor tekst 10">
            <a:extLst>
              <a:ext uri="{FF2B5EF4-FFF2-40B4-BE49-F238E27FC236}">
                <a16:creationId xmlns:a16="http://schemas.microsoft.com/office/drawing/2014/main" id="{804D464A-639B-5F0D-B253-7E3CF7D81C6B}"/>
              </a:ext>
            </a:extLst>
          </p:cNvPr>
          <p:cNvSpPr>
            <a:spLocks noGrp="1"/>
          </p:cNvSpPr>
          <p:nvPr>
            <p:ph type="body" sz="quarter" idx="15" hasCustomPrompt="1"/>
          </p:nvPr>
        </p:nvSpPr>
        <p:spPr>
          <a:xfrm>
            <a:off x="7347682" y="2340381"/>
            <a:ext cx="3989613" cy="3461608"/>
          </a:xfrm>
        </p:spPr>
        <p:txBody>
          <a:bodyPr>
            <a:noAutofit/>
          </a:bodyPr>
          <a:lstStyle>
            <a:lvl1pPr marL="342900" indent="-342900">
              <a:lnSpc>
                <a:spcPct val="150000"/>
              </a:lnSpc>
              <a:buFontTx/>
              <a:buBlip>
                <a:blip r:embed="rId3"/>
              </a:buBlip>
              <a:defRPr sz="2000" b="0" i="0">
                <a:solidFill>
                  <a:schemeClr val="tx1"/>
                </a:solidFill>
                <a:latin typeface="+mn-lt"/>
                <a:cs typeface="Segoe UI" panose="020B0502040204020203" pitchFamily="34" charset="0"/>
              </a:defRPr>
            </a:lvl1pPr>
            <a:lvl2pPr marL="685800" indent="-228600">
              <a:buClr>
                <a:srgbClr val="44B9BF"/>
              </a:buClr>
              <a:buFont typeface="Courier New" panose="02070309020205020404" pitchFamily="49" charset="0"/>
              <a:buChar char="o"/>
              <a:defRPr sz="2000">
                <a:solidFill>
                  <a:schemeClr val="tx1"/>
                </a:solidFill>
                <a:latin typeface="+mn-lt"/>
              </a:defRPr>
            </a:lvl2pPr>
            <a:lvl3pPr marL="1143000" indent="-228600">
              <a:buClr>
                <a:srgbClr val="286669"/>
              </a:buClr>
              <a:buFont typeface="Systeemlettertype regulier"/>
              <a:buChar char="—"/>
              <a:defRPr sz="2000">
                <a:solidFill>
                  <a:schemeClr val="tx1"/>
                </a:solidFill>
                <a:latin typeface="+mn-lt"/>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1"/>
            <a:r>
              <a:rPr lang="nl-NL"/>
              <a:t>Aanvullen</a:t>
            </a:r>
          </a:p>
          <a:p>
            <a:pPr lvl="2"/>
            <a:r>
              <a:rPr lang="nl-NL"/>
              <a:t>Aanvullen</a:t>
            </a:r>
          </a:p>
          <a:p>
            <a:pPr lvl="2"/>
            <a:r>
              <a:rPr lang="nl-NL"/>
              <a:t>Aanvullen</a:t>
            </a:r>
          </a:p>
          <a:p>
            <a:pPr lvl="0"/>
            <a:r>
              <a:rPr lang="nl-NL"/>
              <a:t>Titel 2</a:t>
            </a:r>
          </a:p>
          <a:p>
            <a:pPr lvl="1"/>
            <a:r>
              <a:rPr lang="nl-NL"/>
              <a:t>Aanvullen</a:t>
            </a:r>
          </a:p>
          <a:p>
            <a:pPr lvl="2"/>
            <a:r>
              <a:rPr lang="nl-NL"/>
              <a:t>Aanvullen</a:t>
            </a:r>
          </a:p>
          <a:p>
            <a:pPr lvl="2"/>
            <a:r>
              <a:rPr lang="nl-NL"/>
              <a:t>Aanvullen</a:t>
            </a:r>
          </a:p>
        </p:txBody>
      </p:sp>
    </p:spTree>
    <p:extLst>
      <p:ext uri="{BB962C8B-B14F-4D97-AF65-F5344CB8AC3E}">
        <p14:creationId xmlns:p14="http://schemas.microsoft.com/office/powerpoint/2010/main" val="57196465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Titel en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AF3F84-D8B7-332B-2E02-69A71E4711B5}"/>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3" name="Tijdelijke aanduiding voor inhoud 2">
            <a:extLst>
              <a:ext uri="{FF2B5EF4-FFF2-40B4-BE49-F238E27FC236}">
                <a16:creationId xmlns:a16="http://schemas.microsoft.com/office/drawing/2014/main" id="{D84083AC-17A3-5E10-4CAB-B2F16A47B97C}"/>
              </a:ext>
            </a:extLst>
          </p:cNvPr>
          <p:cNvSpPr>
            <a:spLocks noGrp="1"/>
          </p:cNvSpPr>
          <p:nvPr>
            <p:ph idx="1" hasCustomPrompt="1"/>
          </p:nvPr>
        </p:nvSpPr>
        <p:spPr>
          <a:xfrm>
            <a:off x="838200" y="1825625"/>
            <a:ext cx="10515600" cy="4166961"/>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2"/>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2"/>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pic>
        <p:nvPicPr>
          <p:cNvPr id="4" name="Afbeelding 3">
            <a:extLst>
              <a:ext uri="{FF2B5EF4-FFF2-40B4-BE49-F238E27FC236}">
                <a16:creationId xmlns:a16="http://schemas.microsoft.com/office/drawing/2014/main" id="{6D6CA95B-65FF-36FC-5C0C-93E0FDA509B2}"/>
              </a:ext>
            </a:extLst>
          </p:cNvPr>
          <p:cNvPicPr>
            <a:picLocks noChangeAspect="1"/>
          </p:cNvPicPr>
          <p:nvPr/>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5" name="Afbeelding 4">
            <a:extLst>
              <a:ext uri="{FF2B5EF4-FFF2-40B4-BE49-F238E27FC236}">
                <a16:creationId xmlns:a16="http://schemas.microsoft.com/office/drawing/2014/main" id="{8E414FE6-34C8-31E1-3F8F-1CF4F62E96EE}"/>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pic>
        <p:nvPicPr>
          <p:cNvPr id="7" name="Afbeelding 6">
            <a:extLst>
              <a:ext uri="{FF2B5EF4-FFF2-40B4-BE49-F238E27FC236}">
                <a16:creationId xmlns:a16="http://schemas.microsoft.com/office/drawing/2014/main" id="{6D6CA95B-65FF-36FC-5C0C-93E0FDA509B2}"/>
              </a:ext>
            </a:extLst>
          </p:cNvPr>
          <p:cNvPicPr>
            <a:picLocks noChangeAspect="1"/>
          </p:cNvPicPr>
          <p:nvPr userDrawn="1"/>
        </p:nvPicPr>
        <p:blipFill>
          <a:blip r:embed="rId3"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8E414FE6-34C8-31E1-3F8F-1CF4F62E96EE}"/>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Tekstvak 9">
            <a:extLst>
              <a:ext uri="{FF2B5EF4-FFF2-40B4-BE49-F238E27FC236}">
                <a16:creationId xmlns:a16="http://schemas.microsoft.com/office/drawing/2014/main" id="{D49697FD-70C6-EA93-3C8E-000762827065}"/>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03554252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3287-5C07-944D-9B41-9F82D10C971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3" name="Afbeelding 2">
            <a:extLst>
              <a:ext uri="{FF2B5EF4-FFF2-40B4-BE49-F238E27FC236}">
                <a16:creationId xmlns:a16="http://schemas.microsoft.com/office/drawing/2014/main" id="{DDCF30A2-FAAD-EFB7-F770-134858C6B237}"/>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4" name="Afbeelding 3">
            <a:extLst>
              <a:ext uri="{FF2B5EF4-FFF2-40B4-BE49-F238E27FC236}">
                <a16:creationId xmlns:a16="http://schemas.microsoft.com/office/drawing/2014/main" id="{D3683FBA-5C98-156D-C2A8-CC06C602100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7" name="Tekstvak 6">
            <a:extLst>
              <a:ext uri="{FF2B5EF4-FFF2-40B4-BE49-F238E27FC236}">
                <a16:creationId xmlns:a16="http://schemas.microsoft.com/office/drawing/2014/main" id="{F6BBF30E-77E3-F659-3A08-46C0B4800B1C}"/>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91815690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itel en tekst_2 kolom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tekst 10">
            <a:extLst>
              <a:ext uri="{FF2B5EF4-FFF2-40B4-BE49-F238E27FC236}">
                <a16:creationId xmlns:a16="http://schemas.microsoft.com/office/drawing/2014/main" id="{7DE1B470-7C04-0AF5-EF3F-E91320744AD2}"/>
              </a:ext>
            </a:extLst>
          </p:cNvPr>
          <p:cNvSpPr>
            <a:spLocks noGrp="1"/>
          </p:cNvSpPr>
          <p:nvPr>
            <p:ph type="body" sz="quarter" idx="13" hasCustomPrompt="1"/>
          </p:nvPr>
        </p:nvSpPr>
        <p:spPr>
          <a:xfrm>
            <a:off x="838200" y="1912238"/>
            <a:ext cx="4991100" cy="357433"/>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Tussentitel</a:t>
            </a:r>
          </a:p>
        </p:txBody>
      </p:sp>
      <p:sp>
        <p:nvSpPr>
          <p:cNvPr id="6" name="Tijdelijke aanduiding voor tekst 10">
            <a:extLst>
              <a:ext uri="{FF2B5EF4-FFF2-40B4-BE49-F238E27FC236}">
                <a16:creationId xmlns:a16="http://schemas.microsoft.com/office/drawing/2014/main" id="{35A9A668-AEE2-D822-0602-B48B7147DCD9}"/>
              </a:ext>
            </a:extLst>
          </p:cNvPr>
          <p:cNvSpPr>
            <a:spLocks noGrp="1"/>
          </p:cNvSpPr>
          <p:nvPr>
            <p:ph type="body" sz="quarter" idx="15" hasCustomPrompt="1"/>
          </p:nvPr>
        </p:nvSpPr>
        <p:spPr>
          <a:xfrm>
            <a:off x="6357257" y="1912238"/>
            <a:ext cx="4991100" cy="357433"/>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Tussentitel</a:t>
            </a:r>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Tekstvak 9">
            <a:extLst>
              <a:ext uri="{FF2B5EF4-FFF2-40B4-BE49-F238E27FC236}">
                <a16:creationId xmlns:a16="http://schemas.microsoft.com/office/drawing/2014/main" id="{B2D834E1-6E91-2A50-8569-F54658EA7E6E}"/>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Tijdelijke aanduiding voor inhoud 2">
            <a:extLst>
              <a:ext uri="{FF2B5EF4-FFF2-40B4-BE49-F238E27FC236}">
                <a16:creationId xmlns:a16="http://schemas.microsoft.com/office/drawing/2014/main" id="{DE7870A8-FAB3-4BA2-E369-E62EE9126363}"/>
              </a:ext>
            </a:extLst>
          </p:cNvPr>
          <p:cNvSpPr>
            <a:spLocks noGrp="1"/>
          </p:cNvSpPr>
          <p:nvPr>
            <p:ph idx="16" hasCustomPrompt="1"/>
          </p:nvPr>
        </p:nvSpPr>
        <p:spPr>
          <a:xfrm>
            <a:off x="838200" y="2432958"/>
            <a:ext cx="4991100" cy="4166961"/>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371600" indent="0">
              <a:lnSpc>
                <a:spcPct val="150000"/>
              </a:lnSpc>
              <a:buFontTx/>
              <a:buNone/>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1" name="Tijdelijke aanduiding voor inhoud 2">
            <a:extLst>
              <a:ext uri="{FF2B5EF4-FFF2-40B4-BE49-F238E27FC236}">
                <a16:creationId xmlns:a16="http://schemas.microsoft.com/office/drawing/2014/main" id="{57E455E1-775A-9DC6-819B-B43D29A032D0}"/>
              </a:ext>
            </a:extLst>
          </p:cNvPr>
          <p:cNvSpPr>
            <a:spLocks noGrp="1"/>
          </p:cNvSpPr>
          <p:nvPr>
            <p:ph idx="17" hasCustomPrompt="1"/>
          </p:nvPr>
        </p:nvSpPr>
        <p:spPr>
          <a:xfrm>
            <a:off x="6356968" y="2432958"/>
            <a:ext cx="4991100" cy="4166961"/>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34758973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Titel en tekst_afbeelding rechts">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A1A92213-8F80-037B-3922-DF82D24D8624}"/>
              </a:ext>
            </a:extLst>
          </p:cNvPr>
          <p:cNvSpPr>
            <a:spLocks noGrp="1"/>
          </p:cNvSpPr>
          <p:nvPr>
            <p:ph type="pic" sz="quarter" idx="14"/>
          </p:nvPr>
        </p:nvSpPr>
        <p:spPr>
          <a:xfrm>
            <a:off x="7644617" y="1069145"/>
            <a:ext cx="7285327" cy="8358634"/>
          </a:xfrm>
          <a:prstGeom prst="roundRect">
            <a:avLst>
              <a:gd name="adj" fmla="val 25186"/>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3" name="Titel 1">
            <a:extLst>
              <a:ext uri="{FF2B5EF4-FFF2-40B4-BE49-F238E27FC236}">
                <a16:creationId xmlns:a16="http://schemas.microsoft.com/office/drawing/2014/main" id="{90C887B8-DDF4-6917-44ED-EEEBE25DBE88}"/>
              </a:ext>
            </a:extLst>
          </p:cNvPr>
          <p:cNvSpPr>
            <a:spLocks noGrp="1"/>
          </p:cNvSpPr>
          <p:nvPr>
            <p:ph type="title" hasCustomPrompt="1"/>
          </p:nvPr>
        </p:nvSpPr>
        <p:spPr>
          <a:xfrm>
            <a:off x="838200" y="630966"/>
            <a:ext cx="5938157"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5" name="Afbeelding 4">
            <a:extLst>
              <a:ext uri="{FF2B5EF4-FFF2-40B4-BE49-F238E27FC236}">
                <a16:creationId xmlns:a16="http://schemas.microsoft.com/office/drawing/2014/main" id="{DD2D8DD9-463B-D7ED-5BF3-A5BF874F21C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6" name="Tekstvak 5">
            <a:extLst>
              <a:ext uri="{FF2B5EF4-FFF2-40B4-BE49-F238E27FC236}">
                <a16:creationId xmlns:a16="http://schemas.microsoft.com/office/drawing/2014/main" id="{EDF9C7A5-25AA-68CF-FC42-7AE68CC4E9F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7" name="Tijdelijke aanduiding voor inhoud 2">
            <a:extLst>
              <a:ext uri="{FF2B5EF4-FFF2-40B4-BE49-F238E27FC236}">
                <a16:creationId xmlns:a16="http://schemas.microsoft.com/office/drawing/2014/main" id="{3C94A4E4-7290-8D91-E1B1-B0C9D7094AD1}"/>
              </a:ext>
            </a:extLst>
          </p:cNvPr>
          <p:cNvSpPr>
            <a:spLocks noGrp="1"/>
          </p:cNvSpPr>
          <p:nvPr>
            <p:ph idx="15" hasCustomPrompt="1"/>
          </p:nvPr>
        </p:nvSpPr>
        <p:spPr>
          <a:xfrm>
            <a:off x="838200" y="1825625"/>
            <a:ext cx="5938157" cy="4316230"/>
          </a:xfrm>
        </p:spPr>
        <p:txBody>
          <a:bodyPr>
            <a:normAutofit/>
          </a:bodyPr>
          <a:lstStyle>
            <a:lvl1pPr marL="228600" indent="-228600">
              <a:lnSpc>
                <a:spcPct val="150000"/>
              </a:lnSpc>
              <a:buFontTx/>
              <a:buBlip>
                <a:blip r:embed="rId3"/>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61748806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itel en tekst_afbeelding links">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A1A92213-8F80-037B-3922-DF82D24D8624}"/>
              </a:ext>
            </a:extLst>
          </p:cNvPr>
          <p:cNvSpPr>
            <a:spLocks noGrp="1"/>
          </p:cNvSpPr>
          <p:nvPr>
            <p:ph type="pic" sz="quarter" idx="14"/>
          </p:nvPr>
        </p:nvSpPr>
        <p:spPr>
          <a:xfrm>
            <a:off x="-2900480" y="1069145"/>
            <a:ext cx="7285327" cy="8358634"/>
          </a:xfrm>
          <a:prstGeom prst="roundRect">
            <a:avLst>
              <a:gd name="adj" fmla="val 25186"/>
            </a:avLst>
          </a:prstGeom>
        </p:spPr>
        <p:txBody>
          <a:bodyPr/>
          <a:lstStyle>
            <a:lvl1pPr>
              <a:defRPr b="0" i="0">
                <a:latin typeface="Nunito" pitchFamily="2" charset="77"/>
              </a:defRPr>
            </a:lvl1pPr>
          </a:lstStyle>
          <a:p>
            <a:r>
              <a:rPr lang="nl-NL"/>
              <a:t>Klik op het pictogram als u een afbeelding wilt toevoegen</a:t>
            </a:r>
            <a:endParaRPr lang="nl-BE"/>
          </a:p>
        </p:txBody>
      </p:sp>
      <p:sp>
        <p:nvSpPr>
          <p:cNvPr id="3" name="Titel 1">
            <a:extLst>
              <a:ext uri="{FF2B5EF4-FFF2-40B4-BE49-F238E27FC236}">
                <a16:creationId xmlns:a16="http://schemas.microsoft.com/office/drawing/2014/main" id="{90C887B8-DDF4-6917-44ED-EEEBE25DBE88}"/>
              </a:ext>
            </a:extLst>
          </p:cNvPr>
          <p:cNvSpPr>
            <a:spLocks noGrp="1"/>
          </p:cNvSpPr>
          <p:nvPr>
            <p:ph type="title" hasCustomPrompt="1"/>
          </p:nvPr>
        </p:nvSpPr>
        <p:spPr>
          <a:xfrm>
            <a:off x="5365955" y="630966"/>
            <a:ext cx="5938157"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B6393DDA-8967-1FA5-28DD-59FD9083F3A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5" name="Tijdelijke aanduiding voor inhoud 2">
            <a:extLst>
              <a:ext uri="{FF2B5EF4-FFF2-40B4-BE49-F238E27FC236}">
                <a16:creationId xmlns:a16="http://schemas.microsoft.com/office/drawing/2014/main" id="{6DF61F07-183E-F200-F54D-1F4E4326DDB6}"/>
              </a:ext>
            </a:extLst>
          </p:cNvPr>
          <p:cNvSpPr>
            <a:spLocks noGrp="1"/>
          </p:cNvSpPr>
          <p:nvPr>
            <p:ph idx="15" hasCustomPrompt="1"/>
          </p:nvPr>
        </p:nvSpPr>
        <p:spPr>
          <a:xfrm>
            <a:off x="5365954" y="1825625"/>
            <a:ext cx="5938157" cy="4166961"/>
          </a:xfrm>
        </p:spPr>
        <p:txBody>
          <a:bodyPr>
            <a:normAutofit/>
          </a:bodyPr>
          <a:lstStyle>
            <a:lvl1pPr marL="228600" indent="-228600">
              <a:lnSpc>
                <a:spcPct val="150000"/>
              </a:lnSpc>
              <a:buFontTx/>
              <a:buBlip>
                <a:blip r:embed="rId3"/>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215140204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Titel en portretafbeelding">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4319BD2E-A9FA-35DA-9AC9-D48115713F3C}"/>
              </a:ext>
            </a:extLst>
          </p:cNvPr>
          <p:cNvSpPr>
            <a:spLocks noGrp="1"/>
          </p:cNvSpPr>
          <p:nvPr>
            <p:ph type="pic" sz="quarter" idx="14"/>
          </p:nvPr>
        </p:nvSpPr>
        <p:spPr>
          <a:xfrm>
            <a:off x="4823979"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3" name="Tijdelijke aanduiding voor tekst 10">
            <a:extLst>
              <a:ext uri="{FF2B5EF4-FFF2-40B4-BE49-F238E27FC236}">
                <a16:creationId xmlns:a16="http://schemas.microsoft.com/office/drawing/2014/main" id="{B508B288-1096-6A16-8F25-10D10B2239C1}"/>
              </a:ext>
            </a:extLst>
          </p:cNvPr>
          <p:cNvSpPr>
            <a:spLocks noGrp="1"/>
          </p:cNvSpPr>
          <p:nvPr>
            <p:ph type="body" sz="quarter" idx="13" hasCustomPrompt="1"/>
          </p:nvPr>
        </p:nvSpPr>
        <p:spPr>
          <a:xfrm>
            <a:off x="4823979" y="5430157"/>
            <a:ext cx="2544041" cy="366485"/>
          </a:xfrm>
        </p:spPr>
        <p:txBody>
          <a:bodyPr>
            <a:noAutofit/>
          </a:bodyPr>
          <a:lstStyle>
            <a:lvl1pPr marL="0" indent="0">
              <a:buNone/>
              <a:defRPr sz="18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4" name="Titel 1">
            <a:extLst>
              <a:ext uri="{FF2B5EF4-FFF2-40B4-BE49-F238E27FC236}">
                <a16:creationId xmlns:a16="http://schemas.microsoft.com/office/drawing/2014/main" id="{7A6F00DD-3019-CD30-C71F-DCCD8A227021}"/>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5" name="Afbeelding 4">
            <a:extLst>
              <a:ext uri="{FF2B5EF4-FFF2-40B4-BE49-F238E27FC236}">
                <a16:creationId xmlns:a16="http://schemas.microsoft.com/office/drawing/2014/main" id="{AFD1C696-208F-591C-E6D1-2D054E498548}"/>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6" name="Afbeelding 5">
            <a:extLst>
              <a:ext uri="{FF2B5EF4-FFF2-40B4-BE49-F238E27FC236}">
                <a16:creationId xmlns:a16="http://schemas.microsoft.com/office/drawing/2014/main" id="{4C6E91C3-F080-CED9-7AD9-579402EA996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8" name="Tekstvak 7">
            <a:extLst>
              <a:ext uri="{FF2B5EF4-FFF2-40B4-BE49-F238E27FC236}">
                <a16:creationId xmlns:a16="http://schemas.microsoft.com/office/drawing/2014/main" id="{B48792B5-6B4F-6BB4-579A-4C33604E84B8}"/>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02395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Titel en portretafbeeldingen (2)">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90389108-4D4B-CAC1-840E-88C5231768E9}"/>
              </a:ext>
            </a:extLst>
          </p:cNvPr>
          <p:cNvSpPr>
            <a:spLocks noGrp="1"/>
          </p:cNvSpPr>
          <p:nvPr>
            <p:ph type="pic" sz="quarter" idx="14"/>
          </p:nvPr>
        </p:nvSpPr>
        <p:spPr>
          <a:xfrm>
            <a:off x="3137649"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3" name="Tijdelijke aanduiding voor afbeelding 3">
            <a:extLst>
              <a:ext uri="{FF2B5EF4-FFF2-40B4-BE49-F238E27FC236}">
                <a16:creationId xmlns:a16="http://schemas.microsoft.com/office/drawing/2014/main" id="{0CA708F0-AC9C-3324-CB94-6D84B560FAF1}"/>
              </a:ext>
            </a:extLst>
          </p:cNvPr>
          <p:cNvSpPr>
            <a:spLocks noGrp="1"/>
          </p:cNvSpPr>
          <p:nvPr>
            <p:ph type="pic" sz="quarter" idx="15"/>
          </p:nvPr>
        </p:nvSpPr>
        <p:spPr>
          <a:xfrm>
            <a:off x="6533992"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4" name="Tijdelijke aanduiding voor tekst 10">
            <a:extLst>
              <a:ext uri="{FF2B5EF4-FFF2-40B4-BE49-F238E27FC236}">
                <a16:creationId xmlns:a16="http://schemas.microsoft.com/office/drawing/2014/main" id="{48344974-D007-9448-9CE2-85CF996F4C08}"/>
              </a:ext>
            </a:extLst>
          </p:cNvPr>
          <p:cNvSpPr>
            <a:spLocks noGrp="1"/>
          </p:cNvSpPr>
          <p:nvPr>
            <p:ph type="body" sz="quarter" idx="13" hasCustomPrompt="1"/>
          </p:nvPr>
        </p:nvSpPr>
        <p:spPr>
          <a:xfrm>
            <a:off x="3137649"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5" name="Tijdelijke aanduiding voor tekst 10">
            <a:extLst>
              <a:ext uri="{FF2B5EF4-FFF2-40B4-BE49-F238E27FC236}">
                <a16:creationId xmlns:a16="http://schemas.microsoft.com/office/drawing/2014/main" id="{F04DC72D-F401-4291-4DCF-AF24B36E74B4}"/>
              </a:ext>
            </a:extLst>
          </p:cNvPr>
          <p:cNvSpPr>
            <a:spLocks noGrp="1"/>
          </p:cNvSpPr>
          <p:nvPr>
            <p:ph type="body" sz="quarter" idx="16" hasCustomPrompt="1"/>
          </p:nvPr>
        </p:nvSpPr>
        <p:spPr>
          <a:xfrm>
            <a:off x="6533991"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6" name="Titel 1">
            <a:extLst>
              <a:ext uri="{FF2B5EF4-FFF2-40B4-BE49-F238E27FC236}">
                <a16:creationId xmlns:a16="http://schemas.microsoft.com/office/drawing/2014/main" id="{92CCB02B-726F-6F0B-87E8-DAB3760A7F79}"/>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CAA21C19-1F25-66EB-C4B1-C3CD264ACB0E}"/>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DDD15610-0D8A-D919-8F70-A4E4B5D5F0C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Tekstvak 9">
            <a:extLst>
              <a:ext uri="{FF2B5EF4-FFF2-40B4-BE49-F238E27FC236}">
                <a16:creationId xmlns:a16="http://schemas.microsoft.com/office/drawing/2014/main" id="{4E8C6AD2-1883-3294-D8F3-82C0D85AA082}"/>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0037553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Titel en portretafbeeldingen (3)">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BD42D610-4A4B-38D3-A2C5-2BDFB74E3F6B}"/>
              </a:ext>
            </a:extLst>
          </p:cNvPr>
          <p:cNvSpPr>
            <a:spLocks noGrp="1"/>
          </p:cNvSpPr>
          <p:nvPr>
            <p:ph type="pic" sz="quarter" idx="14"/>
          </p:nvPr>
        </p:nvSpPr>
        <p:spPr>
          <a:xfrm>
            <a:off x="1427637"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3" name="Tijdelijke aanduiding voor afbeelding 3">
            <a:extLst>
              <a:ext uri="{FF2B5EF4-FFF2-40B4-BE49-F238E27FC236}">
                <a16:creationId xmlns:a16="http://schemas.microsoft.com/office/drawing/2014/main" id="{29722ED9-C702-054E-F194-BCD6BE5DC889}"/>
              </a:ext>
            </a:extLst>
          </p:cNvPr>
          <p:cNvSpPr>
            <a:spLocks noGrp="1"/>
          </p:cNvSpPr>
          <p:nvPr>
            <p:ph type="pic" sz="quarter" idx="15"/>
          </p:nvPr>
        </p:nvSpPr>
        <p:spPr>
          <a:xfrm>
            <a:off x="4823980"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4" name="Tijdelijke aanduiding voor tekst 10">
            <a:extLst>
              <a:ext uri="{FF2B5EF4-FFF2-40B4-BE49-F238E27FC236}">
                <a16:creationId xmlns:a16="http://schemas.microsoft.com/office/drawing/2014/main" id="{5C1EE30F-B9F9-4F15-03DB-26FD43AC8EDE}"/>
              </a:ext>
            </a:extLst>
          </p:cNvPr>
          <p:cNvSpPr>
            <a:spLocks noGrp="1"/>
          </p:cNvSpPr>
          <p:nvPr>
            <p:ph type="body" sz="quarter" idx="13" hasCustomPrompt="1"/>
          </p:nvPr>
        </p:nvSpPr>
        <p:spPr>
          <a:xfrm>
            <a:off x="1427637"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5" name="Tijdelijke aanduiding voor tekst 10">
            <a:extLst>
              <a:ext uri="{FF2B5EF4-FFF2-40B4-BE49-F238E27FC236}">
                <a16:creationId xmlns:a16="http://schemas.microsoft.com/office/drawing/2014/main" id="{508315DF-9BAF-1DA9-CA89-66FB22BFD7B5}"/>
              </a:ext>
            </a:extLst>
          </p:cNvPr>
          <p:cNvSpPr>
            <a:spLocks noGrp="1"/>
          </p:cNvSpPr>
          <p:nvPr>
            <p:ph type="body" sz="quarter" idx="16" hasCustomPrompt="1"/>
          </p:nvPr>
        </p:nvSpPr>
        <p:spPr>
          <a:xfrm>
            <a:off x="4823979"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6" name="Tijdelijke aanduiding voor afbeelding 3">
            <a:extLst>
              <a:ext uri="{FF2B5EF4-FFF2-40B4-BE49-F238E27FC236}">
                <a16:creationId xmlns:a16="http://schemas.microsoft.com/office/drawing/2014/main" id="{8C65A39D-7287-13FC-C4C1-B372B9300433}"/>
              </a:ext>
            </a:extLst>
          </p:cNvPr>
          <p:cNvSpPr>
            <a:spLocks noGrp="1"/>
          </p:cNvSpPr>
          <p:nvPr>
            <p:ph type="pic" sz="quarter" idx="17"/>
          </p:nvPr>
        </p:nvSpPr>
        <p:spPr>
          <a:xfrm>
            <a:off x="8203994" y="2201769"/>
            <a:ext cx="2544041" cy="3009634"/>
          </a:xfrm>
          <a:prstGeom prst="roundRect">
            <a:avLst>
              <a:gd name="adj" fmla="val 14153"/>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7" name="Tijdelijke aanduiding voor tekst 10">
            <a:extLst>
              <a:ext uri="{FF2B5EF4-FFF2-40B4-BE49-F238E27FC236}">
                <a16:creationId xmlns:a16="http://schemas.microsoft.com/office/drawing/2014/main" id="{DDBBC1C3-9D7D-2735-9306-4AF4B8825A6D}"/>
              </a:ext>
            </a:extLst>
          </p:cNvPr>
          <p:cNvSpPr>
            <a:spLocks noGrp="1"/>
          </p:cNvSpPr>
          <p:nvPr>
            <p:ph type="body" sz="quarter" idx="18" hasCustomPrompt="1"/>
          </p:nvPr>
        </p:nvSpPr>
        <p:spPr>
          <a:xfrm>
            <a:off x="8203993" y="5430157"/>
            <a:ext cx="2544041" cy="366485"/>
          </a:xfrm>
        </p:spPr>
        <p:txBody>
          <a:bodyPr>
            <a:noAutofit/>
          </a:bodyPr>
          <a:lstStyle>
            <a:lvl1pPr marL="0" indent="0">
              <a:buNone/>
              <a:defRPr sz="1600" b="0" i="0">
                <a:solidFill>
                  <a:schemeClr val="tx1"/>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Naam</a:t>
            </a:r>
          </a:p>
        </p:txBody>
      </p:sp>
      <p:sp>
        <p:nvSpPr>
          <p:cNvPr id="8" name="Titel 1">
            <a:extLst>
              <a:ext uri="{FF2B5EF4-FFF2-40B4-BE49-F238E27FC236}">
                <a16:creationId xmlns:a16="http://schemas.microsoft.com/office/drawing/2014/main" id="{B897D6E1-85A9-A555-DAF8-A91713579B31}"/>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9" name="Afbeelding 8">
            <a:extLst>
              <a:ext uri="{FF2B5EF4-FFF2-40B4-BE49-F238E27FC236}">
                <a16:creationId xmlns:a16="http://schemas.microsoft.com/office/drawing/2014/main" id="{763A99E7-C14F-9400-E6EE-B27597191D56}"/>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10" name="Afbeelding 9">
            <a:extLst>
              <a:ext uri="{FF2B5EF4-FFF2-40B4-BE49-F238E27FC236}">
                <a16:creationId xmlns:a16="http://schemas.microsoft.com/office/drawing/2014/main" id="{EB407070-AB15-99B2-5E9A-7A50732487A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2" name="Tekstvak 11">
            <a:extLst>
              <a:ext uri="{FF2B5EF4-FFF2-40B4-BE49-F238E27FC236}">
                <a16:creationId xmlns:a16="http://schemas.microsoft.com/office/drawing/2014/main" id="{4A7CE788-292B-E81A-7E50-6EC426019C57}"/>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5054691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el en tekst_4 kaders">
    <p:spTree>
      <p:nvGrpSpPr>
        <p:cNvPr id="1" name=""/>
        <p:cNvGrpSpPr/>
        <p:nvPr/>
      </p:nvGrpSpPr>
      <p:grpSpPr>
        <a:xfrm>
          <a:off x="0" y="0"/>
          <a:ext cx="0" cy="0"/>
          <a:chOff x="0" y="0"/>
          <a:chExt cx="0" cy="0"/>
        </a:xfrm>
      </p:grpSpPr>
      <p:sp>
        <p:nvSpPr>
          <p:cNvPr id="11" name="Afgeronde rechthoek 10">
            <a:extLst>
              <a:ext uri="{FF2B5EF4-FFF2-40B4-BE49-F238E27FC236}">
                <a16:creationId xmlns:a16="http://schemas.microsoft.com/office/drawing/2014/main" id="{CC7D9059-3E60-E199-6C0C-BB81A3B56E19}"/>
              </a:ext>
            </a:extLst>
          </p:cNvPr>
          <p:cNvSpPr/>
          <p:nvPr/>
        </p:nvSpPr>
        <p:spPr>
          <a:xfrm>
            <a:off x="1122219" y="1762989"/>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Afgeronde rechthoek 11">
            <a:extLst>
              <a:ext uri="{FF2B5EF4-FFF2-40B4-BE49-F238E27FC236}">
                <a16:creationId xmlns:a16="http://schemas.microsoft.com/office/drawing/2014/main" id="{3479A42B-4325-5374-6A31-5B1073BB093E}"/>
              </a:ext>
            </a:extLst>
          </p:cNvPr>
          <p:cNvSpPr/>
          <p:nvPr/>
        </p:nvSpPr>
        <p:spPr>
          <a:xfrm>
            <a:off x="1122219" y="4238406"/>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Afgeronde rechthoek 12">
            <a:extLst>
              <a:ext uri="{FF2B5EF4-FFF2-40B4-BE49-F238E27FC236}">
                <a16:creationId xmlns:a16="http://schemas.microsoft.com/office/drawing/2014/main" id="{4F82BBC3-8D48-49B8-F429-3B52533090A5}"/>
              </a:ext>
            </a:extLst>
          </p:cNvPr>
          <p:cNvSpPr/>
          <p:nvPr/>
        </p:nvSpPr>
        <p:spPr>
          <a:xfrm>
            <a:off x="6250723" y="1762989"/>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Afgeronde rechthoek 13">
            <a:extLst>
              <a:ext uri="{FF2B5EF4-FFF2-40B4-BE49-F238E27FC236}">
                <a16:creationId xmlns:a16="http://schemas.microsoft.com/office/drawing/2014/main" id="{E2DEC52E-2E27-4820-1495-6EBF3CA4D53B}"/>
              </a:ext>
            </a:extLst>
          </p:cNvPr>
          <p:cNvSpPr/>
          <p:nvPr/>
        </p:nvSpPr>
        <p:spPr>
          <a:xfrm>
            <a:off x="6250723" y="4238406"/>
            <a:ext cx="4779818"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tekst 10">
            <a:extLst>
              <a:ext uri="{FF2B5EF4-FFF2-40B4-BE49-F238E27FC236}">
                <a16:creationId xmlns:a16="http://schemas.microsoft.com/office/drawing/2014/main" id="{05291C54-55C4-C0B0-05CF-E4714AF47613}"/>
              </a:ext>
            </a:extLst>
          </p:cNvPr>
          <p:cNvSpPr>
            <a:spLocks noGrp="1"/>
          </p:cNvSpPr>
          <p:nvPr>
            <p:ph type="body" sz="quarter" idx="13" hasCustomPrompt="1"/>
          </p:nvPr>
        </p:nvSpPr>
        <p:spPr>
          <a:xfrm>
            <a:off x="1525608" y="1968499"/>
            <a:ext cx="3944464"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3" name="Titel 1">
            <a:extLst>
              <a:ext uri="{FF2B5EF4-FFF2-40B4-BE49-F238E27FC236}">
                <a16:creationId xmlns:a16="http://schemas.microsoft.com/office/drawing/2014/main" id="{2FB1510C-1FE8-1E3B-601B-BA4E1E9713EC}"/>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tekst 10">
            <a:extLst>
              <a:ext uri="{FF2B5EF4-FFF2-40B4-BE49-F238E27FC236}">
                <a16:creationId xmlns:a16="http://schemas.microsoft.com/office/drawing/2014/main" id="{1899CD4F-6781-B01D-D4A0-941EFC00E76C}"/>
              </a:ext>
            </a:extLst>
          </p:cNvPr>
          <p:cNvSpPr>
            <a:spLocks noGrp="1"/>
          </p:cNvSpPr>
          <p:nvPr>
            <p:ph type="body" sz="quarter" idx="15" hasCustomPrompt="1"/>
          </p:nvPr>
        </p:nvSpPr>
        <p:spPr>
          <a:xfrm>
            <a:off x="1525608" y="4450441"/>
            <a:ext cx="3944464"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5" name="Tijdelijke aanduiding voor tekst 10">
            <a:extLst>
              <a:ext uri="{FF2B5EF4-FFF2-40B4-BE49-F238E27FC236}">
                <a16:creationId xmlns:a16="http://schemas.microsoft.com/office/drawing/2014/main" id="{51121788-AE41-D7B5-09FF-8BCCA2FA615F}"/>
              </a:ext>
            </a:extLst>
          </p:cNvPr>
          <p:cNvSpPr>
            <a:spLocks noGrp="1"/>
          </p:cNvSpPr>
          <p:nvPr>
            <p:ph type="body" sz="quarter" idx="17" hasCustomPrompt="1"/>
          </p:nvPr>
        </p:nvSpPr>
        <p:spPr>
          <a:xfrm>
            <a:off x="6636451" y="4450441"/>
            <a:ext cx="3944464"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6" name="Tijdelijke aanduiding voor tekst 10">
            <a:extLst>
              <a:ext uri="{FF2B5EF4-FFF2-40B4-BE49-F238E27FC236}">
                <a16:creationId xmlns:a16="http://schemas.microsoft.com/office/drawing/2014/main" id="{16BDA9DE-8969-0409-80C3-F762280ADDDE}"/>
              </a:ext>
            </a:extLst>
          </p:cNvPr>
          <p:cNvSpPr>
            <a:spLocks noGrp="1"/>
          </p:cNvSpPr>
          <p:nvPr>
            <p:ph type="body" sz="quarter" idx="19" hasCustomPrompt="1"/>
          </p:nvPr>
        </p:nvSpPr>
        <p:spPr>
          <a:xfrm>
            <a:off x="6636451" y="1968499"/>
            <a:ext cx="3944464"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pic>
        <p:nvPicPr>
          <p:cNvPr id="15" name="Afbeelding 14">
            <a:extLst>
              <a:ext uri="{FF2B5EF4-FFF2-40B4-BE49-F238E27FC236}">
                <a16:creationId xmlns:a16="http://schemas.microsoft.com/office/drawing/2014/main" id="{AE482DAF-3213-9812-83DF-CE05426EA3B9}"/>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16" name="Tijdelijke aanduiding voor inhoud 2">
            <a:extLst>
              <a:ext uri="{FF2B5EF4-FFF2-40B4-BE49-F238E27FC236}">
                <a16:creationId xmlns:a16="http://schemas.microsoft.com/office/drawing/2014/main" id="{A99A1F5E-9956-3D78-CEEB-05AFD9BAA205}"/>
              </a:ext>
            </a:extLst>
          </p:cNvPr>
          <p:cNvSpPr>
            <a:spLocks noGrp="1"/>
          </p:cNvSpPr>
          <p:nvPr>
            <p:ph idx="23" hasCustomPrompt="1"/>
          </p:nvPr>
        </p:nvSpPr>
        <p:spPr>
          <a:xfrm>
            <a:off x="1520214" y="2416095"/>
            <a:ext cx="3944464"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7" name="Tijdelijke aanduiding voor inhoud 2">
            <a:extLst>
              <a:ext uri="{FF2B5EF4-FFF2-40B4-BE49-F238E27FC236}">
                <a16:creationId xmlns:a16="http://schemas.microsoft.com/office/drawing/2014/main" id="{2D06EAFC-50F9-4F3F-0089-5102E8A9B789}"/>
              </a:ext>
            </a:extLst>
          </p:cNvPr>
          <p:cNvSpPr>
            <a:spLocks noGrp="1"/>
          </p:cNvSpPr>
          <p:nvPr>
            <p:ph idx="24" hasCustomPrompt="1"/>
          </p:nvPr>
        </p:nvSpPr>
        <p:spPr>
          <a:xfrm>
            <a:off x="6626288" y="2416095"/>
            <a:ext cx="3944464"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8" name="Tijdelijke aanduiding voor inhoud 2">
            <a:extLst>
              <a:ext uri="{FF2B5EF4-FFF2-40B4-BE49-F238E27FC236}">
                <a16:creationId xmlns:a16="http://schemas.microsoft.com/office/drawing/2014/main" id="{EBCA889F-4249-B837-1AF2-85F8ADED322B}"/>
              </a:ext>
            </a:extLst>
          </p:cNvPr>
          <p:cNvSpPr>
            <a:spLocks noGrp="1"/>
          </p:cNvSpPr>
          <p:nvPr>
            <p:ph idx="25" hasCustomPrompt="1"/>
          </p:nvPr>
        </p:nvSpPr>
        <p:spPr>
          <a:xfrm>
            <a:off x="1520214" y="4908442"/>
            <a:ext cx="3944464"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9" name="Tijdelijke aanduiding voor inhoud 2">
            <a:extLst>
              <a:ext uri="{FF2B5EF4-FFF2-40B4-BE49-F238E27FC236}">
                <a16:creationId xmlns:a16="http://schemas.microsoft.com/office/drawing/2014/main" id="{87543A72-AC6E-23CD-D57C-3E8821CF8192}"/>
              </a:ext>
            </a:extLst>
          </p:cNvPr>
          <p:cNvSpPr>
            <a:spLocks noGrp="1"/>
          </p:cNvSpPr>
          <p:nvPr>
            <p:ph idx="26" hasCustomPrompt="1"/>
          </p:nvPr>
        </p:nvSpPr>
        <p:spPr>
          <a:xfrm>
            <a:off x="6626288" y="4908442"/>
            <a:ext cx="3944464"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50452407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itel en tekst_2 kaders">
    <p:spTree>
      <p:nvGrpSpPr>
        <p:cNvPr id="1" name=""/>
        <p:cNvGrpSpPr/>
        <p:nvPr/>
      </p:nvGrpSpPr>
      <p:grpSpPr>
        <a:xfrm>
          <a:off x="0" y="0"/>
          <a:ext cx="0" cy="0"/>
          <a:chOff x="0" y="0"/>
          <a:chExt cx="0" cy="0"/>
        </a:xfrm>
      </p:grpSpPr>
      <p:sp>
        <p:nvSpPr>
          <p:cNvPr id="11" name="Afgeronde rechthoek 10">
            <a:extLst>
              <a:ext uri="{FF2B5EF4-FFF2-40B4-BE49-F238E27FC236}">
                <a16:creationId xmlns:a16="http://schemas.microsoft.com/office/drawing/2014/main" id="{CC7D9059-3E60-E199-6C0C-BB81A3B56E19}"/>
              </a:ext>
            </a:extLst>
          </p:cNvPr>
          <p:cNvSpPr/>
          <p:nvPr/>
        </p:nvSpPr>
        <p:spPr>
          <a:xfrm>
            <a:off x="1122219" y="1762989"/>
            <a:ext cx="9908322"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Afgeronde rechthoek 11">
            <a:extLst>
              <a:ext uri="{FF2B5EF4-FFF2-40B4-BE49-F238E27FC236}">
                <a16:creationId xmlns:a16="http://schemas.microsoft.com/office/drawing/2014/main" id="{3479A42B-4325-5374-6A31-5B1073BB093E}"/>
              </a:ext>
            </a:extLst>
          </p:cNvPr>
          <p:cNvSpPr/>
          <p:nvPr/>
        </p:nvSpPr>
        <p:spPr>
          <a:xfrm>
            <a:off x="1122218" y="4238406"/>
            <a:ext cx="9908321" cy="2189019"/>
          </a:xfrm>
          <a:prstGeom prst="roundRect">
            <a:avLst>
              <a:gd name="adj" fmla="val 22381"/>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tekst 10">
            <a:extLst>
              <a:ext uri="{FF2B5EF4-FFF2-40B4-BE49-F238E27FC236}">
                <a16:creationId xmlns:a16="http://schemas.microsoft.com/office/drawing/2014/main" id="{05291C54-55C4-C0B0-05CF-E4714AF47613}"/>
              </a:ext>
            </a:extLst>
          </p:cNvPr>
          <p:cNvSpPr>
            <a:spLocks noGrp="1"/>
          </p:cNvSpPr>
          <p:nvPr>
            <p:ph type="body" sz="quarter" idx="13" hasCustomPrompt="1"/>
          </p:nvPr>
        </p:nvSpPr>
        <p:spPr>
          <a:xfrm>
            <a:off x="1525608" y="1968499"/>
            <a:ext cx="9050720"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sp>
        <p:nvSpPr>
          <p:cNvPr id="3" name="Titel 1">
            <a:extLst>
              <a:ext uri="{FF2B5EF4-FFF2-40B4-BE49-F238E27FC236}">
                <a16:creationId xmlns:a16="http://schemas.microsoft.com/office/drawing/2014/main" id="{2FB1510C-1FE8-1E3B-601B-BA4E1E9713EC}"/>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sp>
        <p:nvSpPr>
          <p:cNvPr id="4" name="Tijdelijke aanduiding voor tekst 10">
            <a:extLst>
              <a:ext uri="{FF2B5EF4-FFF2-40B4-BE49-F238E27FC236}">
                <a16:creationId xmlns:a16="http://schemas.microsoft.com/office/drawing/2014/main" id="{1899CD4F-6781-B01D-D4A0-941EFC00E76C}"/>
              </a:ext>
            </a:extLst>
          </p:cNvPr>
          <p:cNvSpPr>
            <a:spLocks noGrp="1"/>
          </p:cNvSpPr>
          <p:nvPr>
            <p:ph type="body" sz="quarter" idx="15" hasCustomPrompt="1"/>
          </p:nvPr>
        </p:nvSpPr>
        <p:spPr>
          <a:xfrm>
            <a:off x="1525608" y="4450441"/>
            <a:ext cx="9050720" cy="399143"/>
          </a:xfrm>
        </p:spPr>
        <p:txBody>
          <a:bodyPr>
            <a:noAutofit/>
          </a:bodyPr>
          <a:lstStyle>
            <a:lvl1pPr marL="0" indent="0">
              <a:buNone/>
              <a:defRPr sz="14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a:t>
            </a:r>
          </a:p>
        </p:txBody>
      </p:sp>
      <p:pic>
        <p:nvPicPr>
          <p:cNvPr id="15" name="Afbeelding 14">
            <a:extLst>
              <a:ext uri="{FF2B5EF4-FFF2-40B4-BE49-F238E27FC236}">
                <a16:creationId xmlns:a16="http://schemas.microsoft.com/office/drawing/2014/main" id="{AE482DAF-3213-9812-83DF-CE05426EA3B9}"/>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5" name="Tijdelijke aanduiding voor inhoud 2">
            <a:extLst>
              <a:ext uri="{FF2B5EF4-FFF2-40B4-BE49-F238E27FC236}">
                <a16:creationId xmlns:a16="http://schemas.microsoft.com/office/drawing/2014/main" id="{A8AF09C1-83C4-03B6-389E-D9E38A77C2A1}"/>
              </a:ext>
            </a:extLst>
          </p:cNvPr>
          <p:cNvSpPr>
            <a:spLocks noGrp="1"/>
          </p:cNvSpPr>
          <p:nvPr>
            <p:ph idx="23" hasCustomPrompt="1"/>
          </p:nvPr>
        </p:nvSpPr>
        <p:spPr>
          <a:xfrm>
            <a:off x="1520213" y="2416095"/>
            <a:ext cx="9050719"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1118FFBA-39DC-AA29-8190-C0DD0EE6832A}"/>
              </a:ext>
            </a:extLst>
          </p:cNvPr>
          <p:cNvSpPr>
            <a:spLocks noGrp="1"/>
          </p:cNvSpPr>
          <p:nvPr>
            <p:ph idx="24" hasCustomPrompt="1"/>
          </p:nvPr>
        </p:nvSpPr>
        <p:spPr>
          <a:xfrm>
            <a:off x="1520213" y="4932718"/>
            <a:ext cx="9050719" cy="1249597"/>
          </a:xfrm>
        </p:spPr>
        <p:txBody>
          <a:bodyPr>
            <a:normAutofit/>
          </a:bodyPr>
          <a:lstStyle>
            <a:lvl1pPr marL="228600" indent="-228600">
              <a:lnSpc>
                <a:spcPct val="150000"/>
              </a:lnSpc>
              <a:buFontTx/>
              <a:buBlip>
                <a:blip r:embed="rId3"/>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172707657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itel en tekst_3 kader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Afgeronde rechthoek 3">
            <a:extLst>
              <a:ext uri="{FF2B5EF4-FFF2-40B4-BE49-F238E27FC236}">
                <a16:creationId xmlns:a16="http://schemas.microsoft.com/office/drawing/2014/main" id="{414FF8C6-A85F-CD32-EF61-AF462804C73C}"/>
              </a:ext>
            </a:extLst>
          </p:cNvPr>
          <p:cNvSpPr/>
          <p:nvPr/>
        </p:nvSpPr>
        <p:spPr>
          <a:xfrm>
            <a:off x="772439"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Afgeronde rechthoek 8">
            <a:extLst>
              <a:ext uri="{FF2B5EF4-FFF2-40B4-BE49-F238E27FC236}">
                <a16:creationId xmlns:a16="http://schemas.microsoft.com/office/drawing/2014/main" id="{CD0C03D8-A71B-381B-8EA9-0440353BB48B}"/>
              </a:ext>
            </a:extLst>
          </p:cNvPr>
          <p:cNvSpPr/>
          <p:nvPr/>
        </p:nvSpPr>
        <p:spPr>
          <a:xfrm>
            <a:off x="4462920"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Afgeronde rechthoek 15">
            <a:extLst>
              <a:ext uri="{FF2B5EF4-FFF2-40B4-BE49-F238E27FC236}">
                <a16:creationId xmlns:a16="http://schemas.microsoft.com/office/drawing/2014/main" id="{C463001A-8DC9-ADEE-87DA-02382DD8B4EE}"/>
              </a:ext>
            </a:extLst>
          </p:cNvPr>
          <p:cNvSpPr/>
          <p:nvPr/>
        </p:nvSpPr>
        <p:spPr>
          <a:xfrm>
            <a:off x="8153401"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ijdelijke aanduiding voor inhoud 2">
            <a:extLst>
              <a:ext uri="{FF2B5EF4-FFF2-40B4-BE49-F238E27FC236}">
                <a16:creationId xmlns:a16="http://schemas.microsoft.com/office/drawing/2014/main" id="{518A3D95-72F8-659D-4DF4-908B8280B79A}"/>
              </a:ext>
            </a:extLst>
          </p:cNvPr>
          <p:cNvSpPr>
            <a:spLocks noGrp="1"/>
          </p:cNvSpPr>
          <p:nvPr>
            <p:ph idx="25" hasCustomPrompt="1"/>
          </p:nvPr>
        </p:nvSpPr>
        <p:spPr>
          <a:xfrm>
            <a:off x="1094828" y="2172151"/>
            <a:ext cx="2664372" cy="422073"/>
          </a:xfrm>
        </p:spPr>
        <p:txBody>
          <a:bodyPr>
            <a:normAutofit/>
          </a:bodyPr>
          <a:lstStyle>
            <a:lvl1pPr marL="0" indent="0">
              <a:lnSpc>
                <a:spcPct val="150000"/>
              </a:lnSpc>
              <a:buFontTx/>
              <a:buNone/>
              <a:defRPr sz="14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9" name="Tijdelijke aanduiding voor inhoud 2">
            <a:extLst>
              <a:ext uri="{FF2B5EF4-FFF2-40B4-BE49-F238E27FC236}">
                <a16:creationId xmlns:a16="http://schemas.microsoft.com/office/drawing/2014/main" id="{745E783C-86FB-0447-C432-FEFE58ABAF54}"/>
              </a:ext>
            </a:extLst>
          </p:cNvPr>
          <p:cNvSpPr>
            <a:spLocks noGrp="1"/>
          </p:cNvSpPr>
          <p:nvPr>
            <p:ph idx="27" hasCustomPrompt="1"/>
          </p:nvPr>
        </p:nvSpPr>
        <p:spPr>
          <a:xfrm>
            <a:off x="4763814" y="2172151"/>
            <a:ext cx="2664372" cy="422073"/>
          </a:xfrm>
        </p:spPr>
        <p:txBody>
          <a:bodyPr>
            <a:normAutofit/>
          </a:bodyPr>
          <a:lstStyle>
            <a:lvl1pPr marL="0" indent="0">
              <a:lnSpc>
                <a:spcPct val="150000"/>
              </a:lnSpc>
              <a:buFontTx/>
              <a:buNone/>
              <a:defRPr sz="14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1" name="Tijdelijke aanduiding voor inhoud 2">
            <a:extLst>
              <a:ext uri="{FF2B5EF4-FFF2-40B4-BE49-F238E27FC236}">
                <a16:creationId xmlns:a16="http://schemas.microsoft.com/office/drawing/2014/main" id="{79F48AD0-4B18-4C93-101C-FB62B043D60E}"/>
              </a:ext>
            </a:extLst>
          </p:cNvPr>
          <p:cNvSpPr>
            <a:spLocks noGrp="1"/>
          </p:cNvSpPr>
          <p:nvPr>
            <p:ph idx="29" hasCustomPrompt="1"/>
          </p:nvPr>
        </p:nvSpPr>
        <p:spPr>
          <a:xfrm>
            <a:off x="8432800" y="2172151"/>
            <a:ext cx="2664372" cy="422073"/>
          </a:xfrm>
        </p:spPr>
        <p:txBody>
          <a:bodyPr>
            <a:normAutofit/>
          </a:bodyPr>
          <a:lstStyle>
            <a:lvl1pPr marL="0" indent="0">
              <a:lnSpc>
                <a:spcPct val="150000"/>
              </a:lnSpc>
              <a:buFontTx/>
              <a:buNone/>
              <a:defRPr sz="14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3" name="Tijdelijke aanduiding voor inhoud 2">
            <a:extLst>
              <a:ext uri="{FF2B5EF4-FFF2-40B4-BE49-F238E27FC236}">
                <a16:creationId xmlns:a16="http://schemas.microsoft.com/office/drawing/2014/main" id="{9EB566EF-BBF3-65FB-2BEC-7D072B4ADAC4}"/>
              </a:ext>
            </a:extLst>
          </p:cNvPr>
          <p:cNvSpPr>
            <a:spLocks noGrp="1"/>
          </p:cNvSpPr>
          <p:nvPr>
            <p:ph idx="23" hasCustomPrompt="1"/>
          </p:nvPr>
        </p:nvSpPr>
        <p:spPr>
          <a:xfrm>
            <a:off x="1094828"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E79098C8-66DF-48B6-CCFB-6CF3AC1345CC}"/>
              </a:ext>
            </a:extLst>
          </p:cNvPr>
          <p:cNvSpPr>
            <a:spLocks noGrp="1"/>
          </p:cNvSpPr>
          <p:nvPr>
            <p:ph idx="30" hasCustomPrompt="1"/>
          </p:nvPr>
        </p:nvSpPr>
        <p:spPr>
          <a:xfrm>
            <a:off x="4768612"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0" name="Tijdelijke aanduiding voor inhoud 2">
            <a:extLst>
              <a:ext uri="{FF2B5EF4-FFF2-40B4-BE49-F238E27FC236}">
                <a16:creationId xmlns:a16="http://schemas.microsoft.com/office/drawing/2014/main" id="{01D80708-C8B8-C15B-DCD4-FA224164DDD1}"/>
              </a:ext>
            </a:extLst>
          </p:cNvPr>
          <p:cNvSpPr>
            <a:spLocks noGrp="1"/>
          </p:cNvSpPr>
          <p:nvPr>
            <p:ph idx="31" hasCustomPrompt="1"/>
          </p:nvPr>
        </p:nvSpPr>
        <p:spPr>
          <a:xfrm>
            <a:off x="8442396"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64566989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Titel en tekst_3 kaders_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Afgeronde rechthoek 3">
            <a:extLst>
              <a:ext uri="{FF2B5EF4-FFF2-40B4-BE49-F238E27FC236}">
                <a16:creationId xmlns:a16="http://schemas.microsoft.com/office/drawing/2014/main" id="{414FF8C6-A85F-CD32-EF61-AF462804C73C}"/>
              </a:ext>
            </a:extLst>
          </p:cNvPr>
          <p:cNvSpPr/>
          <p:nvPr/>
        </p:nvSpPr>
        <p:spPr>
          <a:xfrm>
            <a:off x="772439" y="1885472"/>
            <a:ext cx="3266161" cy="4108928"/>
          </a:xfrm>
          <a:prstGeom prst="roundRect">
            <a:avLst>
              <a:gd name="adj" fmla="val 1233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Afgeronde rechthoek 8">
            <a:extLst>
              <a:ext uri="{FF2B5EF4-FFF2-40B4-BE49-F238E27FC236}">
                <a16:creationId xmlns:a16="http://schemas.microsoft.com/office/drawing/2014/main" id="{CD0C03D8-A71B-381B-8EA9-0440353BB48B}"/>
              </a:ext>
            </a:extLst>
          </p:cNvPr>
          <p:cNvSpPr/>
          <p:nvPr/>
        </p:nvSpPr>
        <p:spPr>
          <a:xfrm>
            <a:off x="4462920"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Afgeronde rechthoek 15">
            <a:extLst>
              <a:ext uri="{FF2B5EF4-FFF2-40B4-BE49-F238E27FC236}">
                <a16:creationId xmlns:a16="http://schemas.microsoft.com/office/drawing/2014/main" id="{C463001A-8DC9-ADEE-87DA-02382DD8B4EE}"/>
              </a:ext>
            </a:extLst>
          </p:cNvPr>
          <p:cNvSpPr/>
          <p:nvPr/>
        </p:nvSpPr>
        <p:spPr>
          <a:xfrm>
            <a:off x="8153401"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ijdelijke aanduiding voor inhoud 2">
            <a:extLst>
              <a:ext uri="{FF2B5EF4-FFF2-40B4-BE49-F238E27FC236}">
                <a16:creationId xmlns:a16="http://schemas.microsoft.com/office/drawing/2014/main" id="{518A3D95-72F8-659D-4DF4-908B8280B79A}"/>
              </a:ext>
            </a:extLst>
          </p:cNvPr>
          <p:cNvSpPr>
            <a:spLocks noGrp="1"/>
          </p:cNvSpPr>
          <p:nvPr>
            <p:ph idx="25" hasCustomPrompt="1"/>
          </p:nvPr>
        </p:nvSpPr>
        <p:spPr>
          <a:xfrm>
            <a:off x="1094828" y="2172151"/>
            <a:ext cx="2664372" cy="422073"/>
          </a:xfrm>
        </p:spPr>
        <p:txBody>
          <a:bodyPr>
            <a:normAutofit/>
          </a:bodyPr>
          <a:lstStyle>
            <a:lvl1pPr marL="0" indent="0">
              <a:lnSpc>
                <a:spcPct val="150000"/>
              </a:lnSpc>
              <a:buFontTx/>
              <a:buNone/>
              <a:defRPr sz="14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9" name="Tijdelijke aanduiding voor inhoud 2">
            <a:extLst>
              <a:ext uri="{FF2B5EF4-FFF2-40B4-BE49-F238E27FC236}">
                <a16:creationId xmlns:a16="http://schemas.microsoft.com/office/drawing/2014/main" id="{745E783C-86FB-0447-C432-FEFE58ABAF54}"/>
              </a:ext>
            </a:extLst>
          </p:cNvPr>
          <p:cNvSpPr>
            <a:spLocks noGrp="1"/>
          </p:cNvSpPr>
          <p:nvPr>
            <p:ph idx="27" hasCustomPrompt="1"/>
          </p:nvPr>
        </p:nvSpPr>
        <p:spPr>
          <a:xfrm>
            <a:off x="4763814" y="2172151"/>
            <a:ext cx="2664372" cy="422073"/>
          </a:xfrm>
        </p:spPr>
        <p:txBody>
          <a:bodyPr>
            <a:normAutofit/>
          </a:bodyPr>
          <a:lstStyle>
            <a:lvl1pPr marL="0" indent="0">
              <a:lnSpc>
                <a:spcPct val="150000"/>
              </a:lnSpc>
              <a:buFontTx/>
              <a:buNone/>
              <a:defRPr sz="14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1" name="Tijdelijke aanduiding voor inhoud 2">
            <a:extLst>
              <a:ext uri="{FF2B5EF4-FFF2-40B4-BE49-F238E27FC236}">
                <a16:creationId xmlns:a16="http://schemas.microsoft.com/office/drawing/2014/main" id="{79F48AD0-4B18-4C93-101C-FB62B043D60E}"/>
              </a:ext>
            </a:extLst>
          </p:cNvPr>
          <p:cNvSpPr>
            <a:spLocks noGrp="1"/>
          </p:cNvSpPr>
          <p:nvPr>
            <p:ph idx="29" hasCustomPrompt="1"/>
          </p:nvPr>
        </p:nvSpPr>
        <p:spPr>
          <a:xfrm>
            <a:off x="8432800" y="2172151"/>
            <a:ext cx="2664372" cy="422073"/>
          </a:xfrm>
        </p:spPr>
        <p:txBody>
          <a:bodyPr>
            <a:normAutofit/>
          </a:bodyPr>
          <a:lstStyle>
            <a:lvl1pPr marL="0" indent="0">
              <a:lnSpc>
                <a:spcPct val="150000"/>
              </a:lnSpc>
              <a:buFontTx/>
              <a:buNone/>
              <a:defRPr sz="1400" b="1" i="0">
                <a:solidFill>
                  <a:srgbClr val="286669"/>
                </a:solidFill>
                <a:latin typeface="Quicksand" pitchFamily="2" charset="77"/>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3" name="Tijdelijke aanduiding voor inhoud 2">
            <a:extLst>
              <a:ext uri="{FF2B5EF4-FFF2-40B4-BE49-F238E27FC236}">
                <a16:creationId xmlns:a16="http://schemas.microsoft.com/office/drawing/2014/main" id="{B9597FDA-EFCF-4934-1205-BD639776902C}"/>
              </a:ext>
            </a:extLst>
          </p:cNvPr>
          <p:cNvSpPr>
            <a:spLocks noGrp="1"/>
          </p:cNvSpPr>
          <p:nvPr>
            <p:ph idx="23" hasCustomPrompt="1"/>
          </p:nvPr>
        </p:nvSpPr>
        <p:spPr>
          <a:xfrm>
            <a:off x="1094828" y="2745870"/>
            <a:ext cx="2664372" cy="2969130"/>
          </a:xfrm>
        </p:spPr>
        <p:txBody>
          <a:bodyPr>
            <a:normAutofit/>
          </a:bodyPr>
          <a:lstStyle>
            <a:lvl1pPr marL="228600" indent="-228600">
              <a:lnSpc>
                <a:spcPct val="150000"/>
              </a:lnSpc>
              <a:buFont typeface="Arial" panose="020B0604020202020204" pitchFamily="34" charset="0"/>
              <a:buChar char="•"/>
              <a:defRPr sz="1200" b="0" i="0">
                <a:solidFill>
                  <a:schemeClr val="bg1"/>
                </a:solidFill>
                <a:latin typeface="Segoe UI" panose="020B0502040204020203" pitchFamily="34" charset="0"/>
                <a:cs typeface="Segoe UI" panose="020B0502040204020203" pitchFamily="34" charset="0"/>
              </a:defRPr>
            </a:lvl1pPr>
            <a:lvl2pPr marL="685800" indent="-228600">
              <a:lnSpc>
                <a:spcPct val="150000"/>
              </a:lnSpc>
              <a:buClr>
                <a:schemeClr val="bg1"/>
              </a:buClr>
              <a:buFont typeface="Courier New" panose="02070309020205020404" pitchFamily="49" charset="0"/>
              <a:buChar char="o"/>
              <a:defRPr sz="1200" b="0" i="0">
                <a:solidFill>
                  <a:schemeClr val="bg1"/>
                </a:solidFill>
                <a:latin typeface="Segoe UI" panose="020B0502040204020203" pitchFamily="34" charset="0"/>
                <a:cs typeface="Segoe UI" panose="020B0502040204020203" pitchFamily="34" charset="0"/>
              </a:defRPr>
            </a:lvl2pPr>
            <a:lvl3pPr marL="1143000" indent="-228600">
              <a:lnSpc>
                <a:spcPct val="150000"/>
              </a:lnSpc>
              <a:buClr>
                <a:schemeClr val="bg1"/>
              </a:buClr>
              <a:buFont typeface="Systeemlettertype regulier"/>
              <a:buChar char="—"/>
              <a:defRPr sz="1200" b="0" i="0">
                <a:solidFill>
                  <a:schemeClr val="bg1"/>
                </a:solidFill>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281F392F-5771-9E3E-0014-6B15A7329619}"/>
              </a:ext>
            </a:extLst>
          </p:cNvPr>
          <p:cNvSpPr>
            <a:spLocks noGrp="1"/>
          </p:cNvSpPr>
          <p:nvPr>
            <p:ph idx="30" hasCustomPrompt="1"/>
          </p:nvPr>
        </p:nvSpPr>
        <p:spPr>
          <a:xfrm>
            <a:off x="4763814"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10" name="Tijdelijke aanduiding voor inhoud 2">
            <a:extLst>
              <a:ext uri="{FF2B5EF4-FFF2-40B4-BE49-F238E27FC236}">
                <a16:creationId xmlns:a16="http://schemas.microsoft.com/office/drawing/2014/main" id="{5774137B-4EBF-123D-2F38-55B1E8D49A39}"/>
              </a:ext>
            </a:extLst>
          </p:cNvPr>
          <p:cNvSpPr>
            <a:spLocks noGrp="1"/>
          </p:cNvSpPr>
          <p:nvPr>
            <p:ph idx="31" hasCustomPrompt="1"/>
          </p:nvPr>
        </p:nvSpPr>
        <p:spPr>
          <a:xfrm>
            <a:off x="8432800" y="2690339"/>
            <a:ext cx="2664372" cy="2933626"/>
          </a:xfrm>
        </p:spPr>
        <p:txBody>
          <a:bodyPr>
            <a:normAutofit/>
          </a:bodyPr>
          <a:lstStyle>
            <a:lvl1pPr marL="228600" indent="-228600">
              <a:lnSpc>
                <a:spcPct val="150000"/>
              </a:lnSpc>
              <a:buFontTx/>
              <a:buBlip>
                <a:blip r:embed="rId4"/>
              </a:buBlip>
              <a:defRPr sz="14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4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4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427745960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el en tekst_3 kaders_2">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Afgeronde rechthoek 3">
            <a:extLst>
              <a:ext uri="{FF2B5EF4-FFF2-40B4-BE49-F238E27FC236}">
                <a16:creationId xmlns:a16="http://schemas.microsoft.com/office/drawing/2014/main" id="{414FF8C6-A85F-CD32-EF61-AF462804C73C}"/>
              </a:ext>
            </a:extLst>
          </p:cNvPr>
          <p:cNvSpPr/>
          <p:nvPr/>
        </p:nvSpPr>
        <p:spPr>
          <a:xfrm>
            <a:off x="772439"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 name="Tijdelijke aanduiding voor inhoud 2">
            <a:extLst>
              <a:ext uri="{FF2B5EF4-FFF2-40B4-BE49-F238E27FC236}">
                <a16:creationId xmlns:a16="http://schemas.microsoft.com/office/drawing/2014/main" id="{2BA1E603-AF49-83F4-D100-C026457A3E8B}"/>
              </a:ext>
            </a:extLst>
          </p:cNvPr>
          <p:cNvSpPr>
            <a:spLocks noGrp="1"/>
          </p:cNvSpPr>
          <p:nvPr>
            <p:ph idx="24" hasCustomPrompt="1"/>
          </p:nvPr>
        </p:nvSpPr>
        <p:spPr>
          <a:xfrm>
            <a:off x="1094828" y="2741202"/>
            <a:ext cx="2664372" cy="2973798"/>
          </a:xfrm>
        </p:spPr>
        <p:txBody>
          <a:bodyPr>
            <a:normAutofit/>
          </a:bodyPr>
          <a:lstStyle>
            <a:lvl1pPr marL="228600" indent="-228600">
              <a:lnSpc>
                <a:spcPct val="150000"/>
              </a:lnSpc>
              <a:buFontTx/>
              <a:buBlip>
                <a:blip r:embed="rId4"/>
              </a:buBlip>
              <a:defRPr sz="1200" b="0" i="0">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Afgeronde rechthoek 8">
            <a:extLst>
              <a:ext uri="{FF2B5EF4-FFF2-40B4-BE49-F238E27FC236}">
                <a16:creationId xmlns:a16="http://schemas.microsoft.com/office/drawing/2014/main" id="{CD0C03D8-A71B-381B-8EA9-0440353BB48B}"/>
              </a:ext>
            </a:extLst>
          </p:cNvPr>
          <p:cNvSpPr/>
          <p:nvPr/>
        </p:nvSpPr>
        <p:spPr>
          <a:xfrm>
            <a:off x="4462920" y="1885472"/>
            <a:ext cx="3266161" cy="4108928"/>
          </a:xfrm>
          <a:prstGeom prst="roundRect">
            <a:avLst>
              <a:gd name="adj" fmla="val 1233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Afgeronde rechthoek 15">
            <a:extLst>
              <a:ext uri="{FF2B5EF4-FFF2-40B4-BE49-F238E27FC236}">
                <a16:creationId xmlns:a16="http://schemas.microsoft.com/office/drawing/2014/main" id="{C463001A-8DC9-ADEE-87DA-02382DD8B4EE}"/>
              </a:ext>
            </a:extLst>
          </p:cNvPr>
          <p:cNvSpPr/>
          <p:nvPr/>
        </p:nvSpPr>
        <p:spPr>
          <a:xfrm>
            <a:off x="8153401"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ijdelijke aanduiding voor inhoud 2">
            <a:extLst>
              <a:ext uri="{FF2B5EF4-FFF2-40B4-BE49-F238E27FC236}">
                <a16:creationId xmlns:a16="http://schemas.microsoft.com/office/drawing/2014/main" id="{518A3D95-72F8-659D-4DF4-908B8280B79A}"/>
              </a:ext>
            </a:extLst>
          </p:cNvPr>
          <p:cNvSpPr>
            <a:spLocks noGrp="1"/>
          </p:cNvSpPr>
          <p:nvPr>
            <p:ph idx="25" hasCustomPrompt="1"/>
          </p:nvPr>
        </p:nvSpPr>
        <p:spPr>
          <a:xfrm>
            <a:off x="1094828" y="2172151"/>
            <a:ext cx="2664372" cy="422073"/>
          </a:xfrm>
        </p:spPr>
        <p:txBody>
          <a:bodyPr>
            <a:normAutofit/>
          </a:bodyPr>
          <a:lstStyle>
            <a:lvl1pPr marL="0" indent="0">
              <a:lnSpc>
                <a:spcPct val="150000"/>
              </a:lnSpc>
              <a:buFontTx/>
              <a:buNone/>
              <a:defRPr sz="12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9" name="Tijdelijke aanduiding voor inhoud 2">
            <a:extLst>
              <a:ext uri="{FF2B5EF4-FFF2-40B4-BE49-F238E27FC236}">
                <a16:creationId xmlns:a16="http://schemas.microsoft.com/office/drawing/2014/main" id="{745E783C-86FB-0447-C432-FEFE58ABAF54}"/>
              </a:ext>
            </a:extLst>
          </p:cNvPr>
          <p:cNvSpPr>
            <a:spLocks noGrp="1"/>
          </p:cNvSpPr>
          <p:nvPr>
            <p:ph idx="27" hasCustomPrompt="1"/>
          </p:nvPr>
        </p:nvSpPr>
        <p:spPr>
          <a:xfrm>
            <a:off x="4763814" y="2172151"/>
            <a:ext cx="2664372" cy="422073"/>
          </a:xfrm>
        </p:spPr>
        <p:txBody>
          <a:bodyPr>
            <a:normAutofit/>
          </a:bodyPr>
          <a:lstStyle>
            <a:lvl1pPr marL="0" indent="0">
              <a:lnSpc>
                <a:spcPct val="150000"/>
              </a:lnSpc>
              <a:buFontTx/>
              <a:buNone/>
              <a:defRPr sz="12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0" name="Tijdelijke aanduiding voor inhoud 2">
            <a:extLst>
              <a:ext uri="{FF2B5EF4-FFF2-40B4-BE49-F238E27FC236}">
                <a16:creationId xmlns:a16="http://schemas.microsoft.com/office/drawing/2014/main" id="{E87C5B1D-12C4-6316-1ED0-9BDA27737A17}"/>
              </a:ext>
            </a:extLst>
          </p:cNvPr>
          <p:cNvSpPr>
            <a:spLocks noGrp="1"/>
          </p:cNvSpPr>
          <p:nvPr>
            <p:ph idx="28" hasCustomPrompt="1"/>
          </p:nvPr>
        </p:nvSpPr>
        <p:spPr>
          <a:xfrm>
            <a:off x="8432800" y="2741202"/>
            <a:ext cx="2664372" cy="2973798"/>
          </a:xfrm>
        </p:spPr>
        <p:txBody>
          <a:bodyPr>
            <a:normAutofit/>
          </a:bodyPr>
          <a:lstStyle>
            <a:lvl1pPr marL="228600" indent="-228600">
              <a:lnSpc>
                <a:spcPct val="150000"/>
              </a:lnSpc>
              <a:buFontTx/>
              <a:buBlip>
                <a:blip r:embed="rId4"/>
              </a:buBlip>
              <a:defRPr sz="1200" b="0" i="0">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1" name="Tijdelijke aanduiding voor inhoud 2">
            <a:extLst>
              <a:ext uri="{FF2B5EF4-FFF2-40B4-BE49-F238E27FC236}">
                <a16:creationId xmlns:a16="http://schemas.microsoft.com/office/drawing/2014/main" id="{79F48AD0-4B18-4C93-101C-FB62B043D60E}"/>
              </a:ext>
            </a:extLst>
          </p:cNvPr>
          <p:cNvSpPr>
            <a:spLocks noGrp="1"/>
          </p:cNvSpPr>
          <p:nvPr>
            <p:ph idx="29" hasCustomPrompt="1"/>
          </p:nvPr>
        </p:nvSpPr>
        <p:spPr>
          <a:xfrm>
            <a:off x="8432800" y="2172151"/>
            <a:ext cx="2664372" cy="422073"/>
          </a:xfrm>
        </p:spPr>
        <p:txBody>
          <a:bodyPr>
            <a:normAutofit/>
          </a:bodyPr>
          <a:lstStyle>
            <a:lvl1pPr marL="0" indent="0">
              <a:lnSpc>
                <a:spcPct val="150000"/>
              </a:lnSpc>
              <a:buFontTx/>
              <a:buNone/>
              <a:defRPr sz="12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3" name="Tijdelijke aanduiding voor inhoud 2">
            <a:extLst>
              <a:ext uri="{FF2B5EF4-FFF2-40B4-BE49-F238E27FC236}">
                <a16:creationId xmlns:a16="http://schemas.microsoft.com/office/drawing/2014/main" id="{895174ED-B741-5C7C-D4A4-B8D1F00334B0}"/>
              </a:ext>
            </a:extLst>
          </p:cNvPr>
          <p:cNvSpPr>
            <a:spLocks noGrp="1"/>
          </p:cNvSpPr>
          <p:nvPr>
            <p:ph idx="23" hasCustomPrompt="1"/>
          </p:nvPr>
        </p:nvSpPr>
        <p:spPr>
          <a:xfrm>
            <a:off x="4763814" y="2745870"/>
            <a:ext cx="2664372" cy="2969130"/>
          </a:xfrm>
        </p:spPr>
        <p:txBody>
          <a:bodyPr>
            <a:normAutofit/>
          </a:bodyPr>
          <a:lstStyle>
            <a:lvl1pPr marL="228600" indent="-228600">
              <a:lnSpc>
                <a:spcPct val="150000"/>
              </a:lnSpc>
              <a:buFont typeface="Arial" panose="020B0604020202020204" pitchFamily="34" charset="0"/>
              <a:buChar char="•"/>
              <a:defRPr sz="1200" b="0" i="0">
                <a:solidFill>
                  <a:schemeClr val="bg1"/>
                </a:solidFill>
                <a:latin typeface="Segoe UI" panose="020B0502040204020203" pitchFamily="34" charset="0"/>
                <a:cs typeface="Segoe UI" panose="020B0502040204020203" pitchFamily="34" charset="0"/>
              </a:defRPr>
            </a:lvl1pPr>
            <a:lvl2pPr marL="685800" indent="-228600">
              <a:lnSpc>
                <a:spcPct val="150000"/>
              </a:lnSpc>
              <a:buClr>
                <a:schemeClr val="bg1"/>
              </a:buClr>
              <a:buFont typeface="Courier New" panose="02070309020205020404" pitchFamily="49" charset="0"/>
              <a:buChar char="o"/>
              <a:defRPr sz="1200" b="0" i="0">
                <a:solidFill>
                  <a:schemeClr val="bg1"/>
                </a:solidFill>
                <a:latin typeface="Segoe UI" panose="020B0502040204020203" pitchFamily="34" charset="0"/>
                <a:cs typeface="Segoe UI" panose="020B0502040204020203" pitchFamily="34" charset="0"/>
              </a:defRPr>
            </a:lvl2pPr>
            <a:lvl3pPr marL="1143000" indent="-228600">
              <a:lnSpc>
                <a:spcPct val="150000"/>
              </a:lnSpc>
              <a:buClr>
                <a:schemeClr val="bg1"/>
              </a:buClr>
              <a:buFont typeface="Systeemlettertype regulier"/>
              <a:buChar char="—"/>
              <a:defRPr sz="1200" b="0" i="0">
                <a:solidFill>
                  <a:schemeClr val="bg1"/>
                </a:solidFill>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23031274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el en tekst_3 kaders_3">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Afgeronde rechthoek 3">
            <a:extLst>
              <a:ext uri="{FF2B5EF4-FFF2-40B4-BE49-F238E27FC236}">
                <a16:creationId xmlns:a16="http://schemas.microsoft.com/office/drawing/2014/main" id="{414FF8C6-A85F-CD32-EF61-AF462804C73C}"/>
              </a:ext>
            </a:extLst>
          </p:cNvPr>
          <p:cNvSpPr/>
          <p:nvPr/>
        </p:nvSpPr>
        <p:spPr>
          <a:xfrm>
            <a:off x="772439"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 name="Tijdelijke aanduiding voor inhoud 2">
            <a:extLst>
              <a:ext uri="{FF2B5EF4-FFF2-40B4-BE49-F238E27FC236}">
                <a16:creationId xmlns:a16="http://schemas.microsoft.com/office/drawing/2014/main" id="{2BA1E603-AF49-83F4-D100-C026457A3E8B}"/>
              </a:ext>
            </a:extLst>
          </p:cNvPr>
          <p:cNvSpPr>
            <a:spLocks noGrp="1"/>
          </p:cNvSpPr>
          <p:nvPr>
            <p:ph idx="24" hasCustomPrompt="1"/>
          </p:nvPr>
        </p:nvSpPr>
        <p:spPr>
          <a:xfrm>
            <a:off x="1094828" y="2741202"/>
            <a:ext cx="2664372" cy="2973798"/>
          </a:xfrm>
        </p:spPr>
        <p:txBody>
          <a:bodyPr>
            <a:normAutofit/>
          </a:bodyPr>
          <a:lstStyle>
            <a:lvl1pPr marL="228600" indent="-228600">
              <a:lnSpc>
                <a:spcPct val="150000"/>
              </a:lnSpc>
              <a:buFontTx/>
              <a:buBlip>
                <a:blip r:embed="rId4"/>
              </a:buBlip>
              <a:defRPr sz="1200" b="0" i="0">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Afgeronde rechthoek 8">
            <a:extLst>
              <a:ext uri="{FF2B5EF4-FFF2-40B4-BE49-F238E27FC236}">
                <a16:creationId xmlns:a16="http://schemas.microsoft.com/office/drawing/2014/main" id="{CD0C03D8-A71B-381B-8EA9-0440353BB48B}"/>
              </a:ext>
            </a:extLst>
          </p:cNvPr>
          <p:cNvSpPr/>
          <p:nvPr/>
        </p:nvSpPr>
        <p:spPr>
          <a:xfrm>
            <a:off x="4462920" y="1885472"/>
            <a:ext cx="3266161" cy="4108928"/>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Afgeronde rechthoek 15">
            <a:extLst>
              <a:ext uri="{FF2B5EF4-FFF2-40B4-BE49-F238E27FC236}">
                <a16:creationId xmlns:a16="http://schemas.microsoft.com/office/drawing/2014/main" id="{C463001A-8DC9-ADEE-87DA-02382DD8B4EE}"/>
              </a:ext>
            </a:extLst>
          </p:cNvPr>
          <p:cNvSpPr/>
          <p:nvPr/>
        </p:nvSpPr>
        <p:spPr>
          <a:xfrm>
            <a:off x="8153401" y="1885472"/>
            <a:ext cx="3266161" cy="4108928"/>
          </a:xfrm>
          <a:prstGeom prst="roundRect">
            <a:avLst>
              <a:gd name="adj" fmla="val 1233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ijdelijke aanduiding voor inhoud 2">
            <a:extLst>
              <a:ext uri="{FF2B5EF4-FFF2-40B4-BE49-F238E27FC236}">
                <a16:creationId xmlns:a16="http://schemas.microsoft.com/office/drawing/2014/main" id="{518A3D95-72F8-659D-4DF4-908B8280B79A}"/>
              </a:ext>
            </a:extLst>
          </p:cNvPr>
          <p:cNvSpPr>
            <a:spLocks noGrp="1"/>
          </p:cNvSpPr>
          <p:nvPr>
            <p:ph idx="25" hasCustomPrompt="1"/>
          </p:nvPr>
        </p:nvSpPr>
        <p:spPr>
          <a:xfrm>
            <a:off x="1094828" y="2172151"/>
            <a:ext cx="2664372" cy="422073"/>
          </a:xfrm>
        </p:spPr>
        <p:txBody>
          <a:bodyPr>
            <a:normAutofit/>
          </a:bodyPr>
          <a:lstStyle>
            <a:lvl1pPr marL="0" indent="0">
              <a:lnSpc>
                <a:spcPct val="150000"/>
              </a:lnSpc>
              <a:buFontTx/>
              <a:buNone/>
              <a:defRPr sz="12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8" name="Tijdelijke aanduiding voor inhoud 2">
            <a:extLst>
              <a:ext uri="{FF2B5EF4-FFF2-40B4-BE49-F238E27FC236}">
                <a16:creationId xmlns:a16="http://schemas.microsoft.com/office/drawing/2014/main" id="{3DECB8FD-2062-9F5F-F5D6-DA329CFA16B7}"/>
              </a:ext>
            </a:extLst>
          </p:cNvPr>
          <p:cNvSpPr>
            <a:spLocks noGrp="1"/>
          </p:cNvSpPr>
          <p:nvPr>
            <p:ph idx="26" hasCustomPrompt="1"/>
          </p:nvPr>
        </p:nvSpPr>
        <p:spPr>
          <a:xfrm>
            <a:off x="4763814" y="2741202"/>
            <a:ext cx="2664372" cy="2973798"/>
          </a:xfrm>
        </p:spPr>
        <p:txBody>
          <a:bodyPr>
            <a:normAutofit/>
          </a:bodyPr>
          <a:lstStyle>
            <a:lvl1pPr marL="228600" indent="-228600">
              <a:lnSpc>
                <a:spcPct val="150000"/>
              </a:lnSpc>
              <a:buFontTx/>
              <a:buBlip>
                <a:blip r:embed="rId4"/>
              </a:buBlip>
              <a:defRPr sz="1200" b="0" i="0">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9" name="Tijdelijke aanduiding voor inhoud 2">
            <a:extLst>
              <a:ext uri="{FF2B5EF4-FFF2-40B4-BE49-F238E27FC236}">
                <a16:creationId xmlns:a16="http://schemas.microsoft.com/office/drawing/2014/main" id="{745E783C-86FB-0447-C432-FEFE58ABAF54}"/>
              </a:ext>
            </a:extLst>
          </p:cNvPr>
          <p:cNvSpPr>
            <a:spLocks noGrp="1"/>
          </p:cNvSpPr>
          <p:nvPr>
            <p:ph idx="27" hasCustomPrompt="1"/>
          </p:nvPr>
        </p:nvSpPr>
        <p:spPr>
          <a:xfrm>
            <a:off x="4763814" y="2172151"/>
            <a:ext cx="2664372" cy="422073"/>
          </a:xfrm>
        </p:spPr>
        <p:txBody>
          <a:bodyPr>
            <a:normAutofit/>
          </a:bodyPr>
          <a:lstStyle>
            <a:lvl1pPr marL="0" indent="0">
              <a:lnSpc>
                <a:spcPct val="150000"/>
              </a:lnSpc>
              <a:buFontTx/>
              <a:buNone/>
              <a:defRPr sz="1200" b="1" i="0">
                <a:solidFill>
                  <a:srgbClr val="286669"/>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1" name="Tijdelijke aanduiding voor inhoud 2">
            <a:extLst>
              <a:ext uri="{FF2B5EF4-FFF2-40B4-BE49-F238E27FC236}">
                <a16:creationId xmlns:a16="http://schemas.microsoft.com/office/drawing/2014/main" id="{79F48AD0-4B18-4C93-101C-FB62B043D60E}"/>
              </a:ext>
            </a:extLst>
          </p:cNvPr>
          <p:cNvSpPr>
            <a:spLocks noGrp="1"/>
          </p:cNvSpPr>
          <p:nvPr>
            <p:ph idx="29" hasCustomPrompt="1"/>
          </p:nvPr>
        </p:nvSpPr>
        <p:spPr>
          <a:xfrm>
            <a:off x="8432800" y="2172151"/>
            <a:ext cx="2664372" cy="422073"/>
          </a:xfrm>
        </p:spPr>
        <p:txBody>
          <a:bodyPr>
            <a:normAutofit/>
          </a:bodyPr>
          <a:lstStyle>
            <a:lvl1pPr marL="0" indent="0">
              <a:lnSpc>
                <a:spcPct val="150000"/>
              </a:lnSpc>
              <a:buFontTx/>
              <a:buNone/>
              <a:defRPr sz="12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2" name="Tijdelijke aanduiding voor inhoud 2">
            <a:extLst>
              <a:ext uri="{FF2B5EF4-FFF2-40B4-BE49-F238E27FC236}">
                <a16:creationId xmlns:a16="http://schemas.microsoft.com/office/drawing/2014/main" id="{949152FD-339D-9EBC-E0C1-8A2D9D1AA57E}"/>
              </a:ext>
            </a:extLst>
          </p:cNvPr>
          <p:cNvSpPr>
            <a:spLocks noGrp="1"/>
          </p:cNvSpPr>
          <p:nvPr>
            <p:ph idx="23" hasCustomPrompt="1"/>
          </p:nvPr>
        </p:nvSpPr>
        <p:spPr>
          <a:xfrm>
            <a:off x="8432800" y="2745870"/>
            <a:ext cx="2664372" cy="2969130"/>
          </a:xfrm>
        </p:spPr>
        <p:txBody>
          <a:bodyPr>
            <a:normAutofit/>
          </a:bodyPr>
          <a:lstStyle>
            <a:lvl1pPr marL="228600" indent="-228600">
              <a:lnSpc>
                <a:spcPct val="150000"/>
              </a:lnSpc>
              <a:buFont typeface="Arial" panose="020B0604020202020204" pitchFamily="34" charset="0"/>
              <a:buChar char="•"/>
              <a:defRPr sz="1200" b="0" i="0">
                <a:solidFill>
                  <a:schemeClr val="bg1"/>
                </a:solidFill>
                <a:latin typeface="Segoe UI" panose="020B0502040204020203" pitchFamily="34" charset="0"/>
                <a:cs typeface="Segoe UI" panose="020B0502040204020203" pitchFamily="34" charset="0"/>
              </a:defRPr>
            </a:lvl1pPr>
            <a:lvl2pPr marL="685800" indent="-228600">
              <a:lnSpc>
                <a:spcPct val="150000"/>
              </a:lnSpc>
              <a:buClr>
                <a:schemeClr val="bg1"/>
              </a:buClr>
              <a:buFont typeface="Courier New" panose="02070309020205020404" pitchFamily="49" charset="0"/>
              <a:buChar char="o"/>
              <a:defRPr sz="1200" b="0" i="0">
                <a:solidFill>
                  <a:schemeClr val="bg1"/>
                </a:solidFill>
                <a:latin typeface="Segoe UI" panose="020B0502040204020203" pitchFamily="34" charset="0"/>
                <a:cs typeface="Segoe UI" panose="020B0502040204020203" pitchFamily="34" charset="0"/>
              </a:defRPr>
            </a:lvl2pPr>
            <a:lvl3pPr marL="1143000" indent="-228600">
              <a:lnSpc>
                <a:spcPct val="150000"/>
              </a:lnSpc>
              <a:buClr>
                <a:schemeClr val="bg1"/>
              </a:buClr>
              <a:buFont typeface="Systeemlettertype regulier"/>
              <a:buChar char="—"/>
              <a:defRPr sz="1200" b="0" i="0">
                <a:solidFill>
                  <a:schemeClr val="bg1"/>
                </a:solidFill>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123701490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itel en tekst + kader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4" name="Tekstvak 3">
            <a:extLst>
              <a:ext uri="{FF2B5EF4-FFF2-40B4-BE49-F238E27FC236}">
                <a16:creationId xmlns:a16="http://schemas.microsoft.com/office/drawing/2014/main" id="{08CEBE92-62F3-21AD-0BC0-59F4DF7372F4}"/>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pic>
        <p:nvPicPr>
          <p:cNvPr id="11" name="Afbeelding 10">
            <a:extLst>
              <a:ext uri="{FF2B5EF4-FFF2-40B4-BE49-F238E27FC236}">
                <a16:creationId xmlns:a16="http://schemas.microsoft.com/office/drawing/2014/main" id="{910B21C1-E7D8-11B0-0047-9FCA997FB82D}"/>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15" name="Afbeelding 14">
            <a:extLst>
              <a:ext uri="{FF2B5EF4-FFF2-40B4-BE49-F238E27FC236}">
                <a16:creationId xmlns:a16="http://schemas.microsoft.com/office/drawing/2014/main" id="{ADB7A91F-FB77-E898-CECD-8C99E941F88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5" name="Tijdelijke aanduiding voor inhoud 2">
            <a:extLst>
              <a:ext uri="{FF2B5EF4-FFF2-40B4-BE49-F238E27FC236}">
                <a16:creationId xmlns:a16="http://schemas.microsoft.com/office/drawing/2014/main" id="{DEB6F572-890E-F918-9C85-D92C95DCD28F}"/>
              </a:ext>
            </a:extLst>
          </p:cNvPr>
          <p:cNvSpPr>
            <a:spLocks noGrp="1"/>
          </p:cNvSpPr>
          <p:nvPr>
            <p:ph idx="16" hasCustomPrompt="1"/>
          </p:nvPr>
        </p:nvSpPr>
        <p:spPr>
          <a:xfrm>
            <a:off x="838200" y="1762990"/>
            <a:ext cx="4935583" cy="4378865"/>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Afgeronde rechthoek 5">
            <a:extLst>
              <a:ext uri="{FF2B5EF4-FFF2-40B4-BE49-F238E27FC236}">
                <a16:creationId xmlns:a16="http://schemas.microsoft.com/office/drawing/2014/main" id="{E24E3948-0414-97A3-6BC9-9AAD9C567A35}"/>
              </a:ext>
            </a:extLst>
          </p:cNvPr>
          <p:cNvSpPr/>
          <p:nvPr userDrawn="1"/>
        </p:nvSpPr>
        <p:spPr>
          <a:xfrm>
            <a:off x="6096000"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Afgeronde rechthoek 8">
            <a:extLst>
              <a:ext uri="{FF2B5EF4-FFF2-40B4-BE49-F238E27FC236}">
                <a16:creationId xmlns:a16="http://schemas.microsoft.com/office/drawing/2014/main" id="{8ED865B9-F0A0-110C-C39F-F14CC6AC3EC7}"/>
              </a:ext>
            </a:extLst>
          </p:cNvPr>
          <p:cNvSpPr/>
          <p:nvPr userDrawn="1"/>
        </p:nvSpPr>
        <p:spPr>
          <a:xfrm>
            <a:off x="6096000"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Tijdelijke aanduiding voor inhoud 2">
            <a:extLst>
              <a:ext uri="{FF2B5EF4-FFF2-40B4-BE49-F238E27FC236}">
                <a16:creationId xmlns:a16="http://schemas.microsoft.com/office/drawing/2014/main" id="{8850C964-BE97-467E-8741-3320AF47D3A2}"/>
              </a:ext>
            </a:extLst>
          </p:cNvPr>
          <p:cNvSpPr>
            <a:spLocks noGrp="1"/>
          </p:cNvSpPr>
          <p:nvPr>
            <p:ph idx="23" hasCustomPrompt="1"/>
          </p:nvPr>
        </p:nvSpPr>
        <p:spPr>
          <a:xfrm>
            <a:off x="6621590" y="1844589"/>
            <a:ext cx="3944464" cy="531544"/>
          </a:xfrm>
        </p:spPr>
        <p:txBody>
          <a:bodyPr>
            <a:norm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20" name="Tijdelijke aanduiding voor inhoud 2">
            <a:extLst>
              <a:ext uri="{FF2B5EF4-FFF2-40B4-BE49-F238E27FC236}">
                <a16:creationId xmlns:a16="http://schemas.microsoft.com/office/drawing/2014/main" id="{E50CD7BF-30A7-1C1B-DF12-5DEA412E2187}"/>
              </a:ext>
            </a:extLst>
          </p:cNvPr>
          <p:cNvSpPr>
            <a:spLocks noGrp="1"/>
          </p:cNvSpPr>
          <p:nvPr>
            <p:ph idx="25" hasCustomPrompt="1"/>
          </p:nvPr>
        </p:nvSpPr>
        <p:spPr>
          <a:xfrm>
            <a:off x="6621590" y="3020603"/>
            <a:ext cx="3944464" cy="2716650"/>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407916457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Titel en tekst + kad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Afgeronde rechthoek 9">
            <a:extLst>
              <a:ext uri="{FF2B5EF4-FFF2-40B4-BE49-F238E27FC236}">
                <a16:creationId xmlns:a16="http://schemas.microsoft.com/office/drawing/2014/main" id="{B96DFD37-6372-6412-879D-20DEEA553CB9}"/>
              </a:ext>
            </a:extLst>
          </p:cNvPr>
          <p:cNvSpPr/>
          <p:nvPr/>
        </p:nvSpPr>
        <p:spPr>
          <a:xfrm>
            <a:off x="6096000" y="1762990"/>
            <a:ext cx="4934541" cy="4328541"/>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 name="Tekstvak 3">
            <a:extLst>
              <a:ext uri="{FF2B5EF4-FFF2-40B4-BE49-F238E27FC236}">
                <a16:creationId xmlns:a16="http://schemas.microsoft.com/office/drawing/2014/main" id="{08CEBE92-62F3-21AD-0BC0-59F4DF7372F4}"/>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5" name="Tijdelijke aanduiding voor inhoud 2">
            <a:extLst>
              <a:ext uri="{FF2B5EF4-FFF2-40B4-BE49-F238E27FC236}">
                <a16:creationId xmlns:a16="http://schemas.microsoft.com/office/drawing/2014/main" id="{A7F3294C-036D-296F-0DE2-932658ACDA32}"/>
              </a:ext>
            </a:extLst>
          </p:cNvPr>
          <p:cNvSpPr>
            <a:spLocks noGrp="1"/>
          </p:cNvSpPr>
          <p:nvPr>
            <p:ph idx="15" hasCustomPrompt="1"/>
          </p:nvPr>
        </p:nvSpPr>
        <p:spPr>
          <a:xfrm>
            <a:off x="6418218" y="2042906"/>
            <a:ext cx="4222810" cy="3759084"/>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6" name="Tijdelijke aanduiding voor inhoud 2">
            <a:extLst>
              <a:ext uri="{FF2B5EF4-FFF2-40B4-BE49-F238E27FC236}">
                <a16:creationId xmlns:a16="http://schemas.microsoft.com/office/drawing/2014/main" id="{52E3443B-6903-88E8-A223-AC85E7BD8A8A}"/>
              </a:ext>
            </a:extLst>
          </p:cNvPr>
          <p:cNvSpPr>
            <a:spLocks noGrp="1"/>
          </p:cNvSpPr>
          <p:nvPr>
            <p:ph idx="16" hasCustomPrompt="1"/>
          </p:nvPr>
        </p:nvSpPr>
        <p:spPr>
          <a:xfrm>
            <a:off x="838200" y="1762990"/>
            <a:ext cx="4935583" cy="4378865"/>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6154634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Titel en tekst_2 kolommen met tussen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10" name="Afgeronde rechthoek 9">
            <a:extLst>
              <a:ext uri="{FF2B5EF4-FFF2-40B4-BE49-F238E27FC236}">
                <a16:creationId xmlns:a16="http://schemas.microsoft.com/office/drawing/2014/main" id="{B96DFD37-6372-6412-879D-20DEEA553CB9}"/>
              </a:ext>
            </a:extLst>
          </p:cNvPr>
          <p:cNvSpPr/>
          <p:nvPr/>
        </p:nvSpPr>
        <p:spPr>
          <a:xfrm>
            <a:off x="6096000"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Afgeronde rechthoek 12">
            <a:extLst>
              <a:ext uri="{FF2B5EF4-FFF2-40B4-BE49-F238E27FC236}">
                <a16:creationId xmlns:a16="http://schemas.microsoft.com/office/drawing/2014/main" id="{7F75AEFF-DD1D-AD65-F2DB-DD9824974D25}"/>
              </a:ext>
            </a:extLst>
          </p:cNvPr>
          <p:cNvSpPr/>
          <p:nvPr/>
        </p:nvSpPr>
        <p:spPr>
          <a:xfrm>
            <a:off x="6096000"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inhoud 2">
            <a:extLst>
              <a:ext uri="{FF2B5EF4-FFF2-40B4-BE49-F238E27FC236}">
                <a16:creationId xmlns:a16="http://schemas.microsoft.com/office/drawing/2014/main" id="{77363656-99C0-676F-E234-FCF1091F23F8}"/>
              </a:ext>
            </a:extLst>
          </p:cNvPr>
          <p:cNvSpPr>
            <a:spLocks noGrp="1"/>
          </p:cNvSpPr>
          <p:nvPr>
            <p:ph idx="23" hasCustomPrompt="1"/>
          </p:nvPr>
        </p:nvSpPr>
        <p:spPr>
          <a:xfrm>
            <a:off x="6621590" y="1823560"/>
            <a:ext cx="3944464" cy="422073"/>
          </a:xfrm>
        </p:spPr>
        <p:txBody>
          <a:bodyPr>
            <a:no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4" name="Afgeronde rechthoek 3">
            <a:extLst>
              <a:ext uri="{FF2B5EF4-FFF2-40B4-BE49-F238E27FC236}">
                <a16:creationId xmlns:a16="http://schemas.microsoft.com/office/drawing/2014/main" id="{414FF8C6-A85F-CD32-EF61-AF462804C73C}"/>
              </a:ext>
            </a:extLst>
          </p:cNvPr>
          <p:cNvSpPr/>
          <p:nvPr/>
        </p:nvSpPr>
        <p:spPr>
          <a:xfrm>
            <a:off x="772438"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Afgeronde rechthoek 5">
            <a:extLst>
              <a:ext uri="{FF2B5EF4-FFF2-40B4-BE49-F238E27FC236}">
                <a16:creationId xmlns:a16="http://schemas.microsoft.com/office/drawing/2014/main" id="{0ECF736F-5D11-699F-20C1-D353EF2A0ED0}"/>
              </a:ext>
            </a:extLst>
          </p:cNvPr>
          <p:cNvSpPr/>
          <p:nvPr/>
        </p:nvSpPr>
        <p:spPr>
          <a:xfrm>
            <a:off x="772438"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1" name="Tijdelijke aanduiding voor inhoud 2">
            <a:extLst>
              <a:ext uri="{FF2B5EF4-FFF2-40B4-BE49-F238E27FC236}">
                <a16:creationId xmlns:a16="http://schemas.microsoft.com/office/drawing/2014/main" id="{0EFE99B0-06EA-EAED-EFAA-A25CE5876D9F}"/>
              </a:ext>
            </a:extLst>
          </p:cNvPr>
          <p:cNvSpPr>
            <a:spLocks noGrp="1"/>
          </p:cNvSpPr>
          <p:nvPr>
            <p:ph idx="25" hasCustomPrompt="1"/>
          </p:nvPr>
        </p:nvSpPr>
        <p:spPr>
          <a:xfrm>
            <a:off x="1298028" y="1823560"/>
            <a:ext cx="3944464" cy="422073"/>
          </a:xfrm>
        </p:spPr>
        <p:txBody>
          <a:bodyPr>
            <a:no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15" name="Tekstvak 14">
            <a:extLst>
              <a:ext uri="{FF2B5EF4-FFF2-40B4-BE49-F238E27FC236}">
                <a16:creationId xmlns:a16="http://schemas.microsoft.com/office/drawing/2014/main" id="{847D1F40-B6F8-5186-B6AD-EFC7BDCBAE89}"/>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3" name="Tijdelijke aanduiding voor inhoud 2">
            <a:extLst>
              <a:ext uri="{FF2B5EF4-FFF2-40B4-BE49-F238E27FC236}">
                <a16:creationId xmlns:a16="http://schemas.microsoft.com/office/drawing/2014/main" id="{32D90ED5-D79F-0C10-B65E-BED214D99FF3}"/>
              </a:ext>
            </a:extLst>
          </p:cNvPr>
          <p:cNvSpPr>
            <a:spLocks noGrp="1"/>
          </p:cNvSpPr>
          <p:nvPr>
            <p:ph idx="15" hasCustomPrompt="1"/>
          </p:nvPr>
        </p:nvSpPr>
        <p:spPr>
          <a:xfrm>
            <a:off x="1266955" y="3028696"/>
            <a:ext cx="3945506" cy="2587178"/>
          </a:xfrm>
        </p:spPr>
        <p:txBody>
          <a:bodyPr>
            <a:normAutofit/>
          </a:bodyPr>
          <a:lstStyle>
            <a:lvl1pPr marL="228600" indent="-228600">
              <a:lnSpc>
                <a:spcPct val="150000"/>
              </a:lnSpc>
              <a:buFontTx/>
              <a:buBlip>
                <a:blip r:embed="rId4"/>
              </a:buBlip>
              <a:defRPr sz="18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8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8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9" name="Tijdelijke aanduiding voor inhoud 2">
            <a:extLst>
              <a:ext uri="{FF2B5EF4-FFF2-40B4-BE49-F238E27FC236}">
                <a16:creationId xmlns:a16="http://schemas.microsoft.com/office/drawing/2014/main" id="{6109777F-05D5-DDF5-6833-96C69B99FF55}"/>
              </a:ext>
            </a:extLst>
          </p:cNvPr>
          <p:cNvSpPr>
            <a:spLocks noGrp="1"/>
          </p:cNvSpPr>
          <p:nvPr>
            <p:ph idx="26" hasCustomPrompt="1"/>
          </p:nvPr>
        </p:nvSpPr>
        <p:spPr>
          <a:xfrm>
            <a:off x="6590517" y="3028696"/>
            <a:ext cx="3945506" cy="2587178"/>
          </a:xfrm>
        </p:spPr>
        <p:txBody>
          <a:bodyPr>
            <a:normAutofit/>
          </a:bodyPr>
          <a:lstStyle>
            <a:lvl1pPr marL="228600" indent="-228600">
              <a:lnSpc>
                <a:spcPct val="150000"/>
              </a:lnSpc>
              <a:buFontTx/>
              <a:buBlip>
                <a:blip r:embed="rId4"/>
              </a:buBlip>
              <a:defRPr sz="18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18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18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90145099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Titel en tekst_ronde vorm">
    <p:spTree>
      <p:nvGrpSpPr>
        <p:cNvPr id="1" name=""/>
        <p:cNvGrpSpPr/>
        <p:nvPr/>
      </p:nvGrpSpPr>
      <p:grpSpPr>
        <a:xfrm>
          <a:off x="0" y="0"/>
          <a:ext cx="0" cy="0"/>
          <a:chOff x="0" y="0"/>
          <a:chExt cx="0" cy="0"/>
        </a:xfrm>
      </p:grpSpPr>
      <p:sp>
        <p:nvSpPr>
          <p:cNvPr id="10" name="Vrije vorm 9">
            <a:extLst>
              <a:ext uri="{FF2B5EF4-FFF2-40B4-BE49-F238E27FC236}">
                <a16:creationId xmlns:a16="http://schemas.microsoft.com/office/drawing/2014/main" id="{4153DA24-2842-6DB1-9D0F-210B5C260BBB}"/>
              </a:ext>
            </a:extLst>
          </p:cNvPr>
          <p:cNvSpPr/>
          <p:nvPr/>
        </p:nvSpPr>
        <p:spPr>
          <a:xfrm rot="10800000">
            <a:off x="838199" y="1675258"/>
            <a:ext cx="11874858" cy="4551776"/>
          </a:xfrm>
          <a:custGeom>
            <a:avLst/>
            <a:gdLst>
              <a:gd name="connsiteX0" fmla="*/ 9598970 w 11874858"/>
              <a:gd name="connsiteY0" fmla="*/ 4551776 h 4551776"/>
              <a:gd name="connsiteX1" fmla="*/ 9598950 w 11874858"/>
              <a:gd name="connsiteY1" fmla="*/ 4551775 h 4551776"/>
              <a:gd name="connsiteX2" fmla="*/ 0 w 11874858"/>
              <a:gd name="connsiteY2" fmla="*/ 4551775 h 4551776"/>
              <a:gd name="connsiteX3" fmla="*/ 0 w 11874858"/>
              <a:gd name="connsiteY3" fmla="*/ 0 h 4551776"/>
              <a:gd name="connsiteX4" fmla="*/ 9598970 w 11874858"/>
              <a:gd name="connsiteY4" fmla="*/ 0 h 4551776"/>
              <a:gd name="connsiteX5" fmla="*/ 9598972 w 11874858"/>
              <a:gd name="connsiteY5" fmla="*/ 0 h 4551776"/>
              <a:gd name="connsiteX6" fmla="*/ 9598972 w 11874858"/>
              <a:gd name="connsiteY6" fmla="*/ 0 h 4551776"/>
              <a:gd name="connsiteX7" fmla="*/ 9831666 w 11874858"/>
              <a:gd name="connsiteY7" fmla="*/ 11750 h 4551776"/>
              <a:gd name="connsiteX8" fmla="*/ 11874858 w 11874858"/>
              <a:gd name="connsiteY8" fmla="*/ 2275888 h 4551776"/>
              <a:gd name="connsiteX9" fmla="*/ 9598970 w 11874858"/>
              <a:gd name="connsiteY9" fmla="*/ 4551776 h 4551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74858" h="4551776">
                <a:moveTo>
                  <a:pt x="9598970" y="4551776"/>
                </a:moveTo>
                <a:lnTo>
                  <a:pt x="9598950" y="4551775"/>
                </a:lnTo>
                <a:lnTo>
                  <a:pt x="0" y="4551775"/>
                </a:lnTo>
                <a:lnTo>
                  <a:pt x="0" y="0"/>
                </a:lnTo>
                <a:lnTo>
                  <a:pt x="9598970" y="0"/>
                </a:lnTo>
                <a:lnTo>
                  <a:pt x="9598972" y="0"/>
                </a:lnTo>
                <a:lnTo>
                  <a:pt x="9598972" y="0"/>
                </a:lnTo>
                <a:lnTo>
                  <a:pt x="9831666" y="11750"/>
                </a:lnTo>
                <a:cubicBezTo>
                  <a:pt x="10979296" y="128299"/>
                  <a:pt x="11874858" y="1097509"/>
                  <a:pt x="11874858" y="2275888"/>
                </a:cubicBezTo>
                <a:cubicBezTo>
                  <a:pt x="11874858" y="3532826"/>
                  <a:pt x="10855908" y="4551776"/>
                  <a:pt x="9598970" y="4551776"/>
                </a:cubicBezTo>
                <a:close/>
              </a:path>
            </a:pathLst>
          </a:custGeom>
          <a:solidFill>
            <a:srgbClr val="E3F5F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2" name="Titel 1">
            <a:extLst>
              <a:ext uri="{FF2B5EF4-FFF2-40B4-BE49-F238E27FC236}">
                <a16:creationId xmlns:a16="http://schemas.microsoft.com/office/drawing/2014/main" id="{823748E0-1D29-B338-C42F-8FF4FD7D2DBD}"/>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4" name="Afbeelding 3">
            <a:extLst>
              <a:ext uri="{FF2B5EF4-FFF2-40B4-BE49-F238E27FC236}">
                <a16:creationId xmlns:a16="http://schemas.microsoft.com/office/drawing/2014/main" id="{45ADDE87-5FA0-1DF9-749C-CCBDDBDB33E2}"/>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7" name="Tekstvak 6">
            <a:extLst>
              <a:ext uri="{FF2B5EF4-FFF2-40B4-BE49-F238E27FC236}">
                <a16:creationId xmlns:a16="http://schemas.microsoft.com/office/drawing/2014/main" id="{BE377D0B-3862-FADD-4BB4-FC848A961326}"/>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5" name="Tijdelijke aanduiding voor tekst 10">
            <a:extLst>
              <a:ext uri="{FF2B5EF4-FFF2-40B4-BE49-F238E27FC236}">
                <a16:creationId xmlns:a16="http://schemas.microsoft.com/office/drawing/2014/main" id="{E64B2769-B0B9-6D0B-5CB4-E27A1205730D}"/>
              </a:ext>
            </a:extLst>
          </p:cNvPr>
          <p:cNvSpPr>
            <a:spLocks noGrp="1"/>
          </p:cNvSpPr>
          <p:nvPr>
            <p:ph type="body" sz="quarter" idx="13" hasCustomPrompt="1"/>
          </p:nvPr>
        </p:nvSpPr>
        <p:spPr>
          <a:xfrm>
            <a:off x="2743314" y="2477946"/>
            <a:ext cx="8610486" cy="2946400"/>
          </a:xfrm>
        </p:spPr>
        <p:txBody>
          <a:bodyPr>
            <a:noAutofit/>
          </a:bodyPr>
          <a:lstStyle>
            <a:lvl1pPr marL="342900" indent="-342900">
              <a:lnSpc>
                <a:spcPct val="150000"/>
              </a:lnSpc>
              <a:buFontTx/>
              <a:buBlip>
                <a:blip r:embed="rId3"/>
              </a:buBlip>
              <a:defRPr sz="1800" b="0" i="0">
                <a:solidFill>
                  <a:schemeClr val="tx1"/>
                </a:solidFill>
                <a:latin typeface="+mn-lt"/>
                <a:cs typeface="Segoe UI" panose="020B0502040204020203" pitchFamily="34" charset="0"/>
              </a:defRPr>
            </a:lvl1pPr>
            <a:lvl2pPr marL="685800" indent="-228600">
              <a:buClr>
                <a:srgbClr val="44B9BF"/>
              </a:buClr>
              <a:buFont typeface="Courier New" panose="02070309020205020404" pitchFamily="49" charset="0"/>
              <a:buChar char="o"/>
              <a:defRPr sz="1800">
                <a:solidFill>
                  <a:schemeClr val="tx1"/>
                </a:solidFill>
                <a:latin typeface="+mn-lt"/>
              </a:defRPr>
            </a:lvl2pPr>
            <a:lvl3pPr marL="1143000" indent="-228600">
              <a:buClr>
                <a:srgbClr val="286669"/>
              </a:buClr>
              <a:buFont typeface="Systeemlettertype regulier"/>
              <a:buChar char="—"/>
              <a:defRPr sz="1800">
                <a:solidFill>
                  <a:schemeClr val="tx1"/>
                </a:solidFill>
                <a:latin typeface="+mn-lt"/>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Titel 1</a:t>
            </a:r>
          </a:p>
          <a:p>
            <a:pPr lvl="1"/>
            <a:r>
              <a:rPr lang="nl-NL"/>
              <a:t>Aanvullen</a:t>
            </a:r>
          </a:p>
          <a:p>
            <a:pPr lvl="2"/>
            <a:r>
              <a:rPr lang="nl-NL"/>
              <a:t>Aanvullen</a:t>
            </a:r>
          </a:p>
          <a:p>
            <a:pPr lvl="2"/>
            <a:r>
              <a:rPr lang="nl-NL"/>
              <a:t>Aanvullen</a:t>
            </a:r>
          </a:p>
          <a:p>
            <a:pPr lvl="0"/>
            <a:r>
              <a:rPr lang="nl-NL"/>
              <a:t>Titel 2</a:t>
            </a:r>
          </a:p>
          <a:p>
            <a:pPr lvl="1"/>
            <a:r>
              <a:rPr lang="nl-NL"/>
              <a:t>Aanvullen</a:t>
            </a:r>
          </a:p>
          <a:p>
            <a:pPr lvl="2"/>
            <a:r>
              <a:rPr lang="nl-NL"/>
              <a:t>Aanvullen</a:t>
            </a:r>
          </a:p>
          <a:p>
            <a:pPr lvl="2"/>
            <a:r>
              <a:rPr lang="nl-NL"/>
              <a:t>Aanvullen</a:t>
            </a:r>
          </a:p>
        </p:txBody>
      </p:sp>
    </p:spTree>
    <p:extLst>
      <p:ext uri="{BB962C8B-B14F-4D97-AF65-F5344CB8AC3E}">
        <p14:creationId xmlns:p14="http://schemas.microsoft.com/office/powerpoint/2010/main" val="14601071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Titel en tekst link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3748E0-1D29-B338-C42F-8FF4FD7D2DBD}"/>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4" name="Afbeelding 3">
            <a:extLst>
              <a:ext uri="{FF2B5EF4-FFF2-40B4-BE49-F238E27FC236}">
                <a16:creationId xmlns:a16="http://schemas.microsoft.com/office/drawing/2014/main" id="{45ADDE87-5FA0-1DF9-749C-CCBDDBDB33E2}"/>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7" name="Tekstvak 6">
            <a:extLst>
              <a:ext uri="{FF2B5EF4-FFF2-40B4-BE49-F238E27FC236}">
                <a16:creationId xmlns:a16="http://schemas.microsoft.com/office/drawing/2014/main" id="{BE377D0B-3862-FADD-4BB4-FC848A961326}"/>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pic>
        <p:nvPicPr>
          <p:cNvPr id="3" name="Afbeelding 2">
            <a:extLst>
              <a:ext uri="{FF2B5EF4-FFF2-40B4-BE49-F238E27FC236}">
                <a16:creationId xmlns:a16="http://schemas.microsoft.com/office/drawing/2014/main" id="{2914EA16-3B06-F918-966F-DE5F1047C16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5" name="Tijdelijke aanduiding voor inhoud 2">
            <a:extLst>
              <a:ext uri="{FF2B5EF4-FFF2-40B4-BE49-F238E27FC236}">
                <a16:creationId xmlns:a16="http://schemas.microsoft.com/office/drawing/2014/main" id="{42B49A49-5A59-BB43-1B6D-CA659EE2C0E8}"/>
              </a:ext>
            </a:extLst>
          </p:cNvPr>
          <p:cNvSpPr>
            <a:spLocks noGrp="1"/>
          </p:cNvSpPr>
          <p:nvPr>
            <p:ph idx="15" hasCustomPrompt="1"/>
          </p:nvPr>
        </p:nvSpPr>
        <p:spPr>
          <a:xfrm>
            <a:off x="838200" y="1723604"/>
            <a:ext cx="4935583" cy="4418251"/>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38014407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itel en tekst recht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3748E0-1D29-B338-C42F-8FF4FD7D2DBD}"/>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4" name="Afbeelding 3">
            <a:extLst>
              <a:ext uri="{FF2B5EF4-FFF2-40B4-BE49-F238E27FC236}">
                <a16:creationId xmlns:a16="http://schemas.microsoft.com/office/drawing/2014/main" id="{45ADDE87-5FA0-1DF9-749C-CCBDDBDB33E2}"/>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
        <p:nvSpPr>
          <p:cNvPr id="7" name="Tekstvak 6">
            <a:extLst>
              <a:ext uri="{FF2B5EF4-FFF2-40B4-BE49-F238E27FC236}">
                <a16:creationId xmlns:a16="http://schemas.microsoft.com/office/drawing/2014/main" id="{BE377D0B-3862-FADD-4BB4-FC848A961326}"/>
              </a:ext>
            </a:extLst>
          </p:cNvPr>
          <p:cNvSpPr txBox="1"/>
          <p:nvPr/>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3" name="Tijdelijke aanduiding voor inhoud 2">
            <a:extLst>
              <a:ext uri="{FF2B5EF4-FFF2-40B4-BE49-F238E27FC236}">
                <a16:creationId xmlns:a16="http://schemas.microsoft.com/office/drawing/2014/main" id="{C9C48CFB-FBD4-D5B9-37DF-39D3CDC0D9C1}"/>
              </a:ext>
            </a:extLst>
          </p:cNvPr>
          <p:cNvSpPr>
            <a:spLocks noGrp="1"/>
          </p:cNvSpPr>
          <p:nvPr>
            <p:ph idx="15" hasCustomPrompt="1"/>
          </p:nvPr>
        </p:nvSpPr>
        <p:spPr>
          <a:xfrm>
            <a:off x="6418217" y="1723604"/>
            <a:ext cx="4935583" cy="4418251"/>
          </a:xfrm>
        </p:spPr>
        <p:txBody>
          <a:bodyPr>
            <a:normAutofit/>
          </a:bodyPr>
          <a:lstStyle>
            <a:lvl1pPr marL="228600" indent="-228600">
              <a:lnSpc>
                <a:spcPct val="150000"/>
              </a:lnSpc>
              <a:buFontTx/>
              <a:buBlip>
                <a:blip r:embed="rId3"/>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406096749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Titel en tab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3287-5C07-944D-9B41-9F82D10C971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3" name="Afbeelding 2">
            <a:extLst>
              <a:ext uri="{FF2B5EF4-FFF2-40B4-BE49-F238E27FC236}">
                <a16:creationId xmlns:a16="http://schemas.microsoft.com/office/drawing/2014/main" id="{DDCF30A2-FAAD-EFB7-F770-134858C6B237}"/>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4" name="Afbeelding 3">
            <a:extLst>
              <a:ext uri="{FF2B5EF4-FFF2-40B4-BE49-F238E27FC236}">
                <a16:creationId xmlns:a16="http://schemas.microsoft.com/office/drawing/2014/main" id="{D3683FBA-5C98-156D-C2A8-CC06C602100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extLst>
              <p:ext uri="{D42A27DB-BD31-4B8C-83A1-F6EECF244321}">
                <p14:modId xmlns:p14="http://schemas.microsoft.com/office/powerpoint/2010/main" val="232698624"/>
              </p:ext>
            </p:extLst>
          </p:nvPr>
        </p:nvGraphicFramePr>
        <p:xfrm>
          <a:off x="838199" y="2209800"/>
          <a:ext cx="10515600" cy="2136424"/>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2334029852"/>
                    </a:ext>
                  </a:extLst>
                </a:gridCol>
                <a:gridCol w="2628900">
                  <a:extLst>
                    <a:ext uri="{9D8B030D-6E8A-4147-A177-3AD203B41FA5}">
                      <a16:colId xmlns:a16="http://schemas.microsoft.com/office/drawing/2014/main" val="2338258188"/>
                    </a:ext>
                  </a:extLst>
                </a:gridCol>
                <a:gridCol w="2628900">
                  <a:extLst>
                    <a:ext uri="{9D8B030D-6E8A-4147-A177-3AD203B41FA5}">
                      <a16:colId xmlns:a16="http://schemas.microsoft.com/office/drawing/2014/main" val="2780819639"/>
                    </a:ext>
                  </a:extLst>
                </a:gridCol>
                <a:gridCol w="2628900">
                  <a:extLst>
                    <a:ext uri="{9D8B030D-6E8A-4147-A177-3AD203B41FA5}">
                      <a16:colId xmlns:a16="http://schemas.microsoft.com/office/drawing/2014/main" val="2996155885"/>
                    </a:ext>
                  </a:extLst>
                </a:gridCol>
              </a:tblGrid>
              <a:tr h="534106">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extLst>
                  <a:ext uri="{0D108BD9-81ED-4DB2-BD59-A6C34878D82A}">
                    <a16:rowId xmlns:a16="http://schemas.microsoft.com/office/drawing/2014/main" val="1872609271"/>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2905811574"/>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1560632050"/>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403375020"/>
                  </a:ext>
                </a:extLst>
              </a:tr>
            </a:tbl>
          </a:graphicData>
        </a:graphic>
      </p:graphicFrame>
      <p:sp>
        <p:nvSpPr>
          <p:cNvPr id="5" name="Tekstvak 4">
            <a:extLst>
              <a:ext uri="{FF2B5EF4-FFF2-40B4-BE49-F238E27FC236}">
                <a16:creationId xmlns:a16="http://schemas.microsoft.com/office/drawing/2014/main" id="{5D8ADCDE-BA0A-D9D5-462B-B6A8FED71A79}"/>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5277045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Titel en tekst + tab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3287-5C07-944D-9B41-9F82D10C971F}"/>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3" name="Afbeelding 2">
            <a:extLst>
              <a:ext uri="{FF2B5EF4-FFF2-40B4-BE49-F238E27FC236}">
                <a16:creationId xmlns:a16="http://schemas.microsoft.com/office/drawing/2014/main" id="{DDCF30A2-FAAD-EFB7-F770-134858C6B237}"/>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4" name="Afbeelding 3">
            <a:extLst>
              <a:ext uri="{FF2B5EF4-FFF2-40B4-BE49-F238E27FC236}">
                <a16:creationId xmlns:a16="http://schemas.microsoft.com/office/drawing/2014/main" id="{D3683FBA-5C98-156D-C2A8-CC06C602100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extLst>
              <p:ext uri="{D42A27DB-BD31-4B8C-83A1-F6EECF244321}">
                <p14:modId xmlns:p14="http://schemas.microsoft.com/office/powerpoint/2010/main" val="736147594"/>
              </p:ext>
            </p:extLst>
          </p:nvPr>
        </p:nvGraphicFramePr>
        <p:xfrm>
          <a:off x="838199" y="3568700"/>
          <a:ext cx="10515600" cy="2136424"/>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2334029852"/>
                    </a:ext>
                  </a:extLst>
                </a:gridCol>
                <a:gridCol w="2628900">
                  <a:extLst>
                    <a:ext uri="{9D8B030D-6E8A-4147-A177-3AD203B41FA5}">
                      <a16:colId xmlns:a16="http://schemas.microsoft.com/office/drawing/2014/main" val="2338258188"/>
                    </a:ext>
                  </a:extLst>
                </a:gridCol>
                <a:gridCol w="2628900">
                  <a:extLst>
                    <a:ext uri="{9D8B030D-6E8A-4147-A177-3AD203B41FA5}">
                      <a16:colId xmlns:a16="http://schemas.microsoft.com/office/drawing/2014/main" val="2780819639"/>
                    </a:ext>
                  </a:extLst>
                </a:gridCol>
                <a:gridCol w="2628900">
                  <a:extLst>
                    <a:ext uri="{9D8B030D-6E8A-4147-A177-3AD203B41FA5}">
                      <a16:colId xmlns:a16="http://schemas.microsoft.com/office/drawing/2014/main" val="2996155885"/>
                    </a:ext>
                  </a:extLst>
                </a:gridCol>
              </a:tblGrid>
              <a:tr h="534106">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tc>
                  <a:txBody>
                    <a:bodyPr/>
                    <a:lstStyle/>
                    <a:p>
                      <a:r>
                        <a:rPr lang="nl-BE" sz="1200" b="0" i="0">
                          <a:latin typeface="Segoe UI" panose="020B0502040204020203" pitchFamily="34" charset="0"/>
                          <a:cs typeface="Segoe UI" panose="020B0502040204020203" pitchFamily="34" charset="0"/>
                        </a:rPr>
                        <a:t>Lorem ipsum dolor</a:t>
                      </a:r>
                    </a:p>
                  </a:txBody>
                  <a:tcPr>
                    <a:solidFill>
                      <a:srgbClr val="286669"/>
                    </a:solidFill>
                  </a:tcPr>
                </a:tc>
                <a:extLst>
                  <a:ext uri="{0D108BD9-81ED-4DB2-BD59-A6C34878D82A}">
                    <a16:rowId xmlns:a16="http://schemas.microsoft.com/office/drawing/2014/main" val="1872609271"/>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2905811574"/>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1560632050"/>
                  </a:ext>
                </a:extLst>
              </a:tr>
              <a:tr h="5341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latin typeface="Segoe UI" panose="020B0502040204020203" pitchFamily="34" charset="0"/>
                          <a:cs typeface="Segoe UI" panose="020B0502040204020203" pitchFamily="34" charset="0"/>
                        </a:rPr>
                        <a:t>Lorem ipsum dolor</a:t>
                      </a:r>
                    </a:p>
                  </a:txBody>
                  <a:tcPr>
                    <a:solidFill>
                      <a:srgbClr val="F2F6F6"/>
                    </a:solidFill>
                  </a:tcPr>
                </a:tc>
                <a:extLst>
                  <a:ext uri="{0D108BD9-81ED-4DB2-BD59-A6C34878D82A}">
                    <a16:rowId xmlns:a16="http://schemas.microsoft.com/office/drawing/2014/main" val="403375020"/>
                  </a:ext>
                </a:extLst>
              </a:tr>
            </a:tbl>
          </a:graphicData>
        </a:graphic>
      </p:graphicFrame>
      <p:sp>
        <p:nvSpPr>
          <p:cNvPr id="8" name="Tekstvak 7">
            <a:extLst>
              <a:ext uri="{FF2B5EF4-FFF2-40B4-BE49-F238E27FC236}">
                <a16:creationId xmlns:a16="http://schemas.microsoft.com/office/drawing/2014/main" id="{6440BB79-9FEA-C2C9-5E8E-60546DEE8BBE}"/>
              </a:ext>
            </a:extLst>
          </p:cNvPr>
          <p:cNvSpPr txBox="1"/>
          <p:nvPr userDrawn="1"/>
        </p:nvSpPr>
        <p:spPr>
          <a:xfrm>
            <a:off x="838200" y="6275179"/>
            <a:ext cx="974558" cy="276999"/>
          </a:xfrm>
          <a:prstGeom prst="rect">
            <a:avLst/>
          </a:prstGeom>
          <a:noFill/>
        </p:spPr>
        <p:txBody>
          <a:bodyPr wrap="square" rtlCol="0">
            <a:spAutoFit/>
          </a:bodyPr>
          <a:lstStyle/>
          <a:p>
            <a:pPr algn="l"/>
            <a:fld id="{54282681-787D-2D44-8CAA-D0F89540FB7C}" type="slidenum">
              <a:rPr lang="nl-BE" sz="1200" b="0" i="0" smtClean="0">
                <a:latin typeface="Segoe UI" panose="020B0502040204020203" pitchFamily="34" charset="0"/>
                <a:cs typeface="Segoe UI" panose="020B0502040204020203" pitchFamily="34" charset="0"/>
              </a:rPr>
              <a:pPr algn="l"/>
              <a:t>‹nr.›</a:t>
            </a:fld>
            <a:endParaRPr lang="nl-BE" sz="1200" b="0" i="0">
              <a:latin typeface="Segoe UI" panose="020B0502040204020203" pitchFamily="34" charset="0"/>
              <a:cs typeface="Segoe UI" panose="020B0502040204020203" pitchFamily="34" charset="0"/>
            </a:endParaRPr>
          </a:p>
        </p:txBody>
      </p:sp>
      <p:sp>
        <p:nvSpPr>
          <p:cNvPr id="9" name="Tijdelijke aanduiding voor inhoud 2">
            <a:extLst>
              <a:ext uri="{FF2B5EF4-FFF2-40B4-BE49-F238E27FC236}">
                <a16:creationId xmlns:a16="http://schemas.microsoft.com/office/drawing/2014/main" id="{487EB9E9-237B-8ADC-B9CF-9DCCBE0CBB91}"/>
              </a:ext>
            </a:extLst>
          </p:cNvPr>
          <p:cNvSpPr>
            <a:spLocks noGrp="1"/>
          </p:cNvSpPr>
          <p:nvPr>
            <p:ph idx="15" hasCustomPrompt="1"/>
          </p:nvPr>
        </p:nvSpPr>
        <p:spPr>
          <a:xfrm>
            <a:off x="838200" y="1675051"/>
            <a:ext cx="10515599" cy="1512649"/>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914400" indent="0">
              <a:lnSpc>
                <a:spcPct val="150000"/>
              </a:lnSpc>
              <a:buClr>
                <a:srgbClr val="286669"/>
              </a:buClr>
              <a:buFont typeface="Systeemlettertype regulier"/>
              <a:buNone/>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p:txBody>
      </p:sp>
    </p:spTree>
    <p:extLst>
      <p:ext uri="{BB962C8B-B14F-4D97-AF65-F5344CB8AC3E}">
        <p14:creationId xmlns:p14="http://schemas.microsoft.com/office/powerpoint/2010/main" val="328157309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727602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Slotdia">
    <p:spTree>
      <p:nvGrpSpPr>
        <p:cNvPr id="1" name=""/>
        <p:cNvGrpSpPr/>
        <p:nvPr/>
      </p:nvGrpSpPr>
      <p:grpSpPr>
        <a:xfrm>
          <a:off x="0" y="0"/>
          <a:ext cx="0" cy="0"/>
          <a:chOff x="0" y="0"/>
          <a:chExt cx="0" cy="0"/>
        </a:xfrm>
      </p:grpSpPr>
      <p:sp>
        <p:nvSpPr>
          <p:cNvPr id="2" name="Tijdelijke aanduiding voor tekst 10">
            <a:extLst>
              <a:ext uri="{FF2B5EF4-FFF2-40B4-BE49-F238E27FC236}">
                <a16:creationId xmlns:a16="http://schemas.microsoft.com/office/drawing/2014/main" id="{5B2D1C87-A691-9F13-BACF-34C0709BEB0C}"/>
              </a:ext>
            </a:extLst>
          </p:cNvPr>
          <p:cNvSpPr>
            <a:spLocks noGrp="1"/>
          </p:cNvSpPr>
          <p:nvPr>
            <p:ph type="body" sz="quarter" idx="11" hasCustomPrompt="1"/>
          </p:nvPr>
        </p:nvSpPr>
        <p:spPr>
          <a:xfrm>
            <a:off x="1001714" y="3238212"/>
            <a:ext cx="5487986" cy="1549688"/>
          </a:xfrm>
        </p:spPr>
        <p:txBody>
          <a:bodyPr>
            <a:noAutofit/>
          </a:bodyPr>
          <a:lstStyle>
            <a:lvl1pPr marL="0" indent="0">
              <a:lnSpc>
                <a:spcPct val="150000"/>
              </a:lnSpc>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3" name="Tijdelijke aanduiding voor tekst 10">
            <a:extLst>
              <a:ext uri="{FF2B5EF4-FFF2-40B4-BE49-F238E27FC236}">
                <a16:creationId xmlns:a16="http://schemas.microsoft.com/office/drawing/2014/main" id="{63544B63-A776-CF15-39F6-722F69318988}"/>
              </a:ext>
            </a:extLst>
          </p:cNvPr>
          <p:cNvSpPr>
            <a:spLocks noGrp="1"/>
          </p:cNvSpPr>
          <p:nvPr>
            <p:ph type="body" sz="quarter" idx="12" hasCustomPrompt="1"/>
          </p:nvPr>
        </p:nvSpPr>
        <p:spPr>
          <a:xfrm>
            <a:off x="1001714" y="2768600"/>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Bedankt!</a:t>
            </a:r>
          </a:p>
        </p:txBody>
      </p:sp>
      <p:sp>
        <p:nvSpPr>
          <p:cNvPr id="4" name="Tijdelijke aanduiding voor afbeelding 3">
            <a:extLst>
              <a:ext uri="{FF2B5EF4-FFF2-40B4-BE49-F238E27FC236}">
                <a16:creationId xmlns:a16="http://schemas.microsoft.com/office/drawing/2014/main" id="{BAAD080A-FBA1-8F63-4C8B-34CF43491C0B}"/>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pic>
        <p:nvPicPr>
          <p:cNvPr id="5" name="Afbeelding 4">
            <a:extLst>
              <a:ext uri="{FF2B5EF4-FFF2-40B4-BE49-F238E27FC236}">
                <a16:creationId xmlns:a16="http://schemas.microsoft.com/office/drawing/2014/main" id="{6055E83F-0FBB-DB74-787A-D60DCD5EC56A}"/>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426673163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Slotdia extra contactgegevens">
    <p:spTree>
      <p:nvGrpSpPr>
        <p:cNvPr id="1" name=""/>
        <p:cNvGrpSpPr/>
        <p:nvPr/>
      </p:nvGrpSpPr>
      <p:grpSpPr>
        <a:xfrm>
          <a:off x="0" y="0"/>
          <a:ext cx="0" cy="0"/>
          <a:chOff x="0" y="0"/>
          <a:chExt cx="0" cy="0"/>
        </a:xfrm>
      </p:grpSpPr>
      <p:sp>
        <p:nvSpPr>
          <p:cNvPr id="2" name="Tijdelijke aanduiding voor tekst 10">
            <a:extLst>
              <a:ext uri="{FF2B5EF4-FFF2-40B4-BE49-F238E27FC236}">
                <a16:creationId xmlns:a16="http://schemas.microsoft.com/office/drawing/2014/main" id="{332FF6E4-6A9E-95FE-CA75-8857E3C508E3}"/>
              </a:ext>
            </a:extLst>
          </p:cNvPr>
          <p:cNvSpPr>
            <a:spLocks noGrp="1"/>
          </p:cNvSpPr>
          <p:nvPr>
            <p:ph type="body" sz="quarter" idx="12" hasCustomPrompt="1"/>
          </p:nvPr>
        </p:nvSpPr>
        <p:spPr>
          <a:xfrm>
            <a:off x="1001714" y="2171700"/>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Contact </a:t>
            </a:r>
          </a:p>
        </p:txBody>
      </p:sp>
      <p:sp>
        <p:nvSpPr>
          <p:cNvPr id="3" name="Tijdelijke aanduiding voor afbeelding 3">
            <a:extLst>
              <a:ext uri="{FF2B5EF4-FFF2-40B4-BE49-F238E27FC236}">
                <a16:creationId xmlns:a16="http://schemas.microsoft.com/office/drawing/2014/main" id="{67EBDBD8-3180-1AC3-4701-BD0C93A459E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4" name="Tekstvak 3">
            <a:extLst>
              <a:ext uri="{FF2B5EF4-FFF2-40B4-BE49-F238E27FC236}">
                <a16:creationId xmlns:a16="http://schemas.microsoft.com/office/drawing/2014/main" id="{D2775A6D-B432-5105-A634-7E4CB22A0E9F}"/>
              </a:ext>
            </a:extLst>
          </p:cNvPr>
          <p:cNvSpPr txBox="1"/>
          <p:nvPr/>
        </p:nvSpPr>
        <p:spPr>
          <a:xfrm>
            <a:off x="1001714" y="5666014"/>
            <a:ext cx="5487986" cy="369332"/>
          </a:xfrm>
          <a:prstGeom prst="rect">
            <a:avLst/>
          </a:prstGeom>
          <a:noFill/>
        </p:spPr>
        <p:txBody>
          <a:bodyPr wrap="square" rtlCol="0">
            <a:spAutoFit/>
          </a:bodyPr>
          <a:lstStyle/>
          <a:p>
            <a:r>
              <a:rPr lang="nl-BE" b="0" i="0">
                <a:solidFill>
                  <a:srgbClr val="44B9BF"/>
                </a:solidFill>
                <a:latin typeface="Segoe UI" panose="020B0502040204020203" pitchFamily="34" charset="0"/>
                <a:cs typeface="Segoe UI" panose="020B0502040204020203" pitchFamily="34" charset="0"/>
              </a:rPr>
              <a:t>www.probis.be | info@probis.be </a:t>
            </a:r>
          </a:p>
        </p:txBody>
      </p:sp>
      <p:sp>
        <p:nvSpPr>
          <p:cNvPr id="5" name="Tijdelijke aanduiding voor inhoud 2">
            <a:extLst>
              <a:ext uri="{FF2B5EF4-FFF2-40B4-BE49-F238E27FC236}">
                <a16:creationId xmlns:a16="http://schemas.microsoft.com/office/drawing/2014/main" id="{4D80C4E9-DFF3-BEBF-1843-00439773D5B2}"/>
              </a:ext>
            </a:extLst>
          </p:cNvPr>
          <p:cNvSpPr>
            <a:spLocks noGrp="1"/>
          </p:cNvSpPr>
          <p:nvPr>
            <p:ph idx="1" hasCustomPrompt="1"/>
          </p:nvPr>
        </p:nvSpPr>
        <p:spPr>
          <a:xfrm>
            <a:off x="1001713" y="2683223"/>
            <a:ext cx="5487985" cy="2494952"/>
          </a:xfrm>
        </p:spPr>
        <p:txBody>
          <a:bodyPr>
            <a:normAutofit/>
          </a:bodyPr>
          <a:lstStyle>
            <a:lvl1pPr marL="228600" indent="-228600">
              <a:lnSpc>
                <a:spcPct val="150000"/>
              </a:lnSpc>
              <a:buFontTx/>
              <a:buBlip>
                <a:blip r:embed="rId2"/>
              </a:buBlip>
              <a:defRPr sz="2000" b="0" i="0">
                <a:latin typeface="Segoe UI" panose="020B0502040204020203" pitchFamily="34" charset="0"/>
                <a:cs typeface="Segoe UI" panose="020B0502040204020203" pitchFamily="34" charset="0"/>
              </a:defRPr>
            </a:lvl1pPr>
            <a:lvl2pPr marL="685800" indent="-228600">
              <a:lnSpc>
                <a:spcPct val="150000"/>
              </a:lnSpc>
              <a:buFontTx/>
              <a:buBlip>
                <a:blip r:embed="rId2"/>
              </a:buBlip>
              <a:defRPr sz="1600" b="0" i="0">
                <a:latin typeface="Quicksand" pitchFamily="2" charset="77"/>
              </a:defRPr>
            </a:lvl2pPr>
            <a:lvl3pPr marL="1143000" indent="-228600">
              <a:lnSpc>
                <a:spcPct val="150000"/>
              </a:lnSpc>
              <a:buFontTx/>
              <a:buBlip>
                <a:blip r:embed="rId2"/>
              </a:buBlip>
              <a:defRPr sz="1600" b="0" i="0">
                <a:latin typeface="Quicksand" pitchFamily="2" charset="77"/>
              </a:defRPr>
            </a:lvl3pPr>
            <a:lvl4pPr marL="1600200" indent="-228600">
              <a:lnSpc>
                <a:spcPct val="150000"/>
              </a:lnSpc>
              <a:buFontTx/>
              <a:buBlip>
                <a:blip r:embed="rId2"/>
              </a:buBlip>
              <a:defRPr sz="1600" b="0" i="0">
                <a:latin typeface="Quicksand" pitchFamily="2" charset="77"/>
              </a:defRPr>
            </a:lvl4pPr>
            <a:lvl5pPr marL="2057400" indent="-228600">
              <a:lnSpc>
                <a:spcPct val="150000"/>
              </a:lnSpc>
              <a:buFontTx/>
              <a:buBlip>
                <a:blip r:embed="rId2"/>
              </a:buBlip>
              <a:defRPr sz="1600" b="0" i="0">
                <a:latin typeface="Quicksand" pitchFamily="2" charset="77"/>
              </a:defRPr>
            </a:lvl5pPr>
          </a:lstStyle>
          <a:p>
            <a:pPr lvl="0"/>
            <a:r>
              <a:rPr lang="nl-NL"/>
              <a:t>Persoonlijke contactgegevens</a:t>
            </a:r>
            <a:endParaRPr lang="nl-BE"/>
          </a:p>
        </p:txBody>
      </p:sp>
      <p:pic>
        <p:nvPicPr>
          <p:cNvPr id="6" name="Afbeelding 5">
            <a:extLst>
              <a:ext uri="{FF2B5EF4-FFF2-40B4-BE49-F238E27FC236}">
                <a16:creationId xmlns:a16="http://schemas.microsoft.com/office/drawing/2014/main" id="{93C87EED-F763-B7B5-8A88-08ED0B4EEB8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7" name="Tekstvak 6">
            <a:extLst>
              <a:ext uri="{FF2B5EF4-FFF2-40B4-BE49-F238E27FC236}">
                <a16:creationId xmlns:a16="http://schemas.microsoft.com/office/drawing/2014/main" id="{D2775A6D-B432-5105-A634-7E4CB22A0E9F}"/>
              </a:ext>
            </a:extLst>
          </p:cNvPr>
          <p:cNvSpPr txBox="1"/>
          <p:nvPr userDrawn="1"/>
        </p:nvSpPr>
        <p:spPr>
          <a:xfrm>
            <a:off x="1001714" y="5666014"/>
            <a:ext cx="5487986" cy="369332"/>
          </a:xfrm>
          <a:prstGeom prst="rect">
            <a:avLst/>
          </a:prstGeom>
          <a:noFill/>
        </p:spPr>
        <p:txBody>
          <a:bodyPr wrap="square" rtlCol="0">
            <a:spAutoFit/>
          </a:bodyPr>
          <a:lstStyle/>
          <a:p>
            <a:r>
              <a:rPr lang="nl-BE" b="0" i="0">
                <a:solidFill>
                  <a:srgbClr val="44B9BF"/>
                </a:solidFill>
                <a:latin typeface="Segoe UI" panose="020B0502040204020203" pitchFamily="34" charset="0"/>
                <a:cs typeface="Segoe UI" panose="020B0502040204020203" pitchFamily="34" charset="0"/>
              </a:rPr>
              <a:t>www.probis.be | info@probis.be </a:t>
            </a:r>
          </a:p>
        </p:txBody>
      </p:sp>
      <p:pic>
        <p:nvPicPr>
          <p:cNvPr id="8" name="Afbeelding 7">
            <a:extLst>
              <a:ext uri="{FF2B5EF4-FFF2-40B4-BE49-F238E27FC236}">
                <a16:creationId xmlns:a16="http://schemas.microsoft.com/office/drawing/2014/main" id="{C0A7B7F5-3A5F-E538-A4CE-071126C3F29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33904536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_Titeldia zonder afbeeldin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A27AC9B5-E04D-3F3E-7966-41EF5E354375}"/>
              </a:ext>
            </a:extLst>
          </p:cNvPr>
          <p:cNvPicPr>
            <a:picLocks noChangeAspect="1"/>
          </p:cNvPicPr>
          <p:nvPr userDrawn="1"/>
        </p:nvPicPr>
        <p:blipFill>
          <a:blip r:embed="rId2">
            <a:alphaModFix amt="10000"/>
            <a:extLst>
              <a:ext uri="{96DAC541-7B7A-43D3-8B79-37D633B846F1}">
                <asvg:svgBlip xmlns:asvg="http://schemas.microsoft.com/office/drawing/2016/SVG/main" r:embed="rId3"/>
              </a:ext>
            </a:extLst>
          </a:blip>
          <a:stretch>
            <a:fillRect/>
          </a:stretch>
        </p:blipFill>
        <p:spPr>
          <a:xfrm>
            <a:off x="8174817" y="-516744"/>
            <a:ext cx="8034364" cy="8034364"/>
          </a:xfrm>
          <a:prstGeom prst="rect">
            <a:avLst/>
          </a:prstGeom>
        </p:spPr>
      </p:pic>
      <p:sp>
        <p:nvSpPr>
          <p:cNvPr id="7" name="Tijdelijke aanduiding voor tekst 10">
            <a:extLst>
              <a:ext uri="{FF2B5EF4-FFF2-40B4-BE49-F238E27FC236}">
                <a16:creationId xmlns:a16="http://schemas.microsoft.com/office/drawing/2014/main" id="{EBD3C37F-71C1-6393-DC85-BD1414D9D3F0}"/>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8" name="Tijdelijke aanduiding voor tekst 10">
            <a:extLst>
              <a:ext uri="{FF2B5EF4-FFF2-40B4-BE49-F238E27FC236}">
                <a16:creationId xmlns:a16="http://schemas.microsoft.com/office/drawing/2014/main" id="{D13CAC70-9F23-E532-4E33-1651DBE4CC6B}"/>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9" name="Tijdelijke aanduiding voor tekst 10">
            <a:extLst>
              <a:ext uri="{FF2B5EF4-FFF2-40B4-BE49-F238E27FC236}">
                <a16:creationId xmlns:a16="http://schemas.microsoft.com/office/drawing/2014/main" id="{08459731-0D34-EAE2-18F3-C2923183157F}"/>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pic>
        <p:nvPicPr>
          <p:cNvPr id="2" name="Afbeelding 1">
            <a:extLst>
              <a:ext uri="{FF2B5EF4-FFF2-40B4-BE49-F238E27FC236}">
                <a16:creationId xmlns:a16="http://schemas.microsoft.com/office/drawing/2014/main" id="{F6EA3FAC-7741-FF9A-4F51-4E99AB0C970F}"/>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Tree>
    <p:extLst>
      <p:ext uri="{BB962C8B-B14F-4D97-AF65-F5344CB8AC3E}">
        <p14:creationId xmlns:p14="http://schemas.microsoft.com/office/powerpoint/2010/main" val="31523924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1_Titeldia met afbeelding">
    <p:spTree>
      <p:nvGrpSpPr>
        <p:cNvPr id="1" name=""/>
        <p:cNvGrpSpPr/>
        <p:nvPr/>
      </p:nvGrpSpPr>
      <p:grpSpPr>
        <a:xfrm>
          <a:off x="0" y="0"/>
          <a:ext cx="0" cy="0"/>
          <a:chOff x="0" y="0"/>
          <a:chExt cx="0" cy="0"/>
        </a:xfrm>
      </p:grpSpPr>
      <p:sp>
        <p:nvSpPr>
          <p:cNvPr id="2" name="Tijdelijke aanduiding voor afbeelding 3">
            <a:extLst>
              <a:ext uri="{FF2B5EF4-FFF2-40B4-BE49-F238E27FC236}">
                <a16:creationId xmlns:a16="http://schemas.microsoft.com/office/drawing/2014/main" id="{5A3AD1F6-8207-D8FA-87D8-9F087755307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pic>
        <p:nvPicPr>
          <p:cNvPr id="3" name="Afbeelding 2">
            <a:extLst>
              <a:ext uri="{FF2B5EF4-FFF2-40B4-BE49-F238E27FC236}">
                <a16:creationId xmlns:a16="http://schemas.microsoft.com/office/drawing/2014/main" id="{E4B6A840-33AB-332B-08B0-722DD62C4C4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5" name="Tijdelijke aanduiding voor tekst 10">
            <a:extLst>
              <a:ext uri="{FF2B5EF4-FFF2-40B4-BE49-F238E27FC236}">
                <a16:creationId xmlns:a16="http://schemas.microsoft.com/office/drawing/2014/main" id="{84775FE9-7B94-F2E7-2F54-0BC1757D96B2}"/>
              </a:ext>
            </a:extLst>
          </p:cNvPr>
          <p:cNvSpPr>
            <a:spLocks noGrp="1"/>
          </p:cNvSpPr>
          <p:nvPr>
            <p:ph type="body" sz="quarter" idx="11" hasCustomPrompt="1"/>
          </p:nvPr>
        </p:nvSpPr>
        <p:spPr>
          <a:xfrm>
            <a:off x="1001714" y="2972364"/>
            <a:ext cx="5487986" cy="1549688"/>
          </a:xfrm>
        </p:spPr>
        <p:txBody>
          <a:bodyPr>
            <a:noAutofit/>
          </a:bodyPr>
          <a:lstStyle>
            <a:lvl1pPr marL="0" indent="0">
              <a:buNone/>
              <a:defRPr sz="4000" b="1"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Dit is een titel</a:t>
            </a:r>
          </a:p>
        </p:txBody>
      </p:sp>
      <p:sp>
        <p:nvSpPr>
          <p:cNvPr id="6" name="Tijdelijke aanduiding voor tekst 10">
            <a:extLst>
              <a:ext uri="{FF2B5EF4-FFF2-40B4-BE49-F238E27FC236}">
                <a16:creationId xmlns:a16="http://schemas.microsoft.com/office/drawing/2014/main" id="{38368A02-5A52-EB52-C6FE-6C429C3BEF49}"/>
              </a:ext>
            </a:extLst>
          </p:cNvPr>
          <p:cNvSpPr>
            <a:spLocks noGrp="1"/>
          </p:cNvSpPr>
          <p:nvPr>
            <p:ph type="body" sz="quarter" idx="12" hasCustomPrompt="1"/>
          </p:nvPr>
        </p:nvSpPr>
        <p:spPr>
          <a:xfrm>
            <a:off x="1001714" y="2420058"/>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Datum</a:t>
            </a:r>
          </a:p>
        </p:txBody>
      </p:sp>
      <p:sp>
        <p:nvSpPr>
          <p:cNvPr id="10" name="Tijdelijke aanduiding voor tekst 10">
            <a:extLst>
              <a:ext uri="{FF2B5EF4-FFF2-40B4-BE49-F238E27FC236}">
                <a16:creationId xmlns:a16="http://schemas.microsoft.com/office/drawing/2014/main" id="{D8027BD7-1A37-62B7-3BE1-B0FF8085B836}"/>
              </a:ext>
            </a:extLst>
          </p:cNvPr>
          <p:cNvSpPr>
            <a:spLocks noGrp="1"/>
          </p:cNvSpPr>
          <p:nvPr>
            <p:ph type="body" sz="quarter" idx="13" hasCustomPrompt="1"/>
          </p:nvPr>
        </p:nvSpPr>
        <p:spPr>
          <a:xfrm>
            <a:off x="1001714" y="4731457"/>
            <a:ext cx="5487986" cy="1116189"/>
          </a:xfrm>
        </p:spPr>
        <p:txBody>
          <a:bodyPr>
            <a:noAutofit/>
          </a:bodyPr>
          <a:lstStyle>
            <a:lvl1pPr marL="0" indent="0">
              <a:buNone/>
              <a:defRPr sz="2000" b="0" i="0">
                <a:solidFill>
                  <a:srgbClr val="286669"/>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Ondertitel</a:t>
            </a:r>
          </a:p>
        </p:txBody>
      </p:sp>
    </p:spTree>
    <p:extLst>
      <p:ext uri="{BB962C8B-B14F-4D97-AF65-F5344CB8AC3E}">
        <p14:creationId xmlns:p14="http://schemas.microsoft.com/office/powerpoint/2010/main" val="310443383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1_Titel en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AF3F84-D8B7-332B-2E02-69A71E4711B5}"/>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4" name="Afbeelding 3">
            <a:extLst>
              <a:ext uri="{FF2B5EF4-FFF2-40B4-BE49-F238E27FC236}">
                <a16:creationId xmlns:a16="http://schemas.microsoft.com/office/drawing/2014/main" id="{6D6CA95B-65FF-36FC-5C0C-93E0FDA509B2}"/>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5" name="Afbeelding 4">
            <a:extLst>
              <a:ext uri="{FF2B5EF4-FFF2-40B4-BE49-F238E27FC236}">
                <a16:creationId xmlns:a16="http://schemas.microsoft.com/office/drawing/2014/main" id="{8E414FE6-34C8-31E1-3F8F-1CF4F62E96E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6" name="Tekstvak 5">
            <a:extLst>
              <a:ext uri="{FF2B5EF4-FFF2-40B4-BE49-F238E27FC236}">
                <a16:creationId xmlns:a16="http://schemas.microsoft.com/office/drawing/2014/main" id="{364FAF8F-95DD-E274-FACD-A7DFD22C8860}"/>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
        <p:nvSpPr>
          <p:cNvPr id="7" name="Tijdelijke aanduiding voor inhoud 2">
            <a:extLst>
              <a:ext uri="{FF2B5EF4-FFF2-40B4-BE49-F238E27FC236}">
                <a16:creationId xmlns:a16="http://schemas.microsoft.com/office/drawing/2014/main" id="{7E3860BA-8EBA-5094-D25C-DDF8472E9202}"/>
              </a:ext>
            </a:extLst>
          </p:cNvPr>
          <p:cNvSpPr>
            <a:spLocks noGrp="1"/>
          </p:cNvSpPr>
          <p:nvPr>
            <p:ph idx="23" hasCustomPrompt="1"/>
          </p:nvPr>
        </p:nvSpPr>
        <p:spPr>
          <a:xfrm>
            <a:off x="838199" y="1825625"/>
            <a:ext cx="10515600" cy="4166961"/>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77953912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1_Titel en tekst + kaders">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9AC20-4E9C-E81E-9FD4-3240F46383EB}"/>
              </a:ext>
            </a:extLst>
          </p:cNvPr>
          <p:cNvSpPr>
            <a:spLocks noGrp="1"/>
          </p:cNvSpPr>
          <p:nvPr>
            <p:ph type="title" hasCustomPrompt="1"/>
          </p:nvPr>
        </p:nvSpPr>
        <p:spPr>
          <a:xfrm>
            <a:off x="838200" y="630966"/>
            <a:ext cx="10515600" cy="765530"/>
          </a:xfrm>
        </p:spPr>
        <p:txBody>
          <a:bodyPr>
            <a:normAutofit/>
          </a:bodyPr>
          <a:lstStyle>
            <a:lvl1pPr>
              <a:defRPr sz="3000" b="1" i="0">
                <a:solidFill>
                  <a:srgbClr val="286669"/>
                </a:solidFill>
                <a:latin typeface="Segoe UI" panose="020B0502040204020203" pitchFamily="34" charset="0"/>
                <a:cs typeface="Segoe UI" panose="020B0502040204020203" pitchFamily="34" charset="0"/>
              </a:defRPr>
            </a:lvl1pPr>
          </a:lstStyle>
          <a:p>
            <a:r>
              <a:rPr lang="nl-NL"/>
              <a:t>Dit is een titel</a:t>
            </a:r>
            <a:endParaRPr lang="nl-BE"/>
          </a:p>
        </p:txBody>
      </p:sp>
      <p:pic>
        <p:nvPicPr>
          <p:cNvPr id="7" name="Afbeelding 6">
            <a:extLst>
              <a:ext uri="{FF2B5EF4-FFF2-40B4-BE49-F238E27FC236}">
                <a16:creationId xmlns:a16="http://schemas.microsoft.com/office/drawing/2014/main" id="{910B21C1-E7D8-11B0-0047-9FCA997FB82D}"/>
              </a:ext>
            </a:extLst>
          </p:cNvPr>
          <p:cNvPicPr>
            <a:picLocks noChangeAspect="1"/>
          </p:cNvPicPr>
          <p:nvPr userDrawn="1"/>
        </p:nvPicPr>
        <p:blipFill>
          <a:blip r:embed="rId2"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pic>
        <p:nvPicPr>
          <p:cNvPr id="8" name="Afbeelding 7">
            <a:extLst>
              <a:ext uri="{FF2B5EF4-FFF2-40B4-BE49-F238E27FC236}">
                <a16:creationId xmlns:a16="http://schemas.microsoft.com/office/drawing/2014/main" id="{ADB7A91F-FB77-E898-CECD-8C99E941F88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324783" y="6275179"/>
            <a:ext cx="1029017" cy="279353"/>
          </a:xfrm>
          <a:prstGeom prst="rect">
            <a:avLst/>
          </a:prstGeom>
        </p:spPr>
      </p:pic>
      <p:sp>
        <p:nvSpPr>
          <p:cNvPr id="9" name="Tekstvak 8">
            <a:extLst>
              <a:ext uri="{FF2B5EF4-FFF2-40B4-BE49-F238E27FC236}">
                <a16:creationId xmlns:a16="http://schemas.microsoft.com/office/drawing/2014/main" id="{1980D251-EEC7-9BB5-F064-6A90C861A8F6}"/>
              </a:ext>
            </a:extLst>
          </p:cNvPr>
          <p:cNvSpPr txBox="1"/>
          <p:nvPr userDrawn="1"/>
        </p:nvSpPr>
        <p:spPr>
          <a:xfrm>
            <a:off x="838200" y="6243720"/>
            <a:ext cx="974558" cy="338554"/>
          </a:xfrm>
          <a:prstGeom prst="rect">
            <a:avLst/>
          </a:prstGeom>
          <a:noFill/>
        </p:spPr>
        <p:txBody>
          <a:bodyPr wrap="square" rtlCol="0">
            <a:spAutoFit/>
          </a:bodyPr>
          <a:lstStyle/>
          <a:p>
            <a:pPr algn="l"/>
            <a:fld id="{54282681-787D-2D44-8CAA-D0F89540FB7C}" type="slidenum">
              <a:rPr lang="nl-BE" sz="1600" b="0" i="0" smtClean="0">
                <a:latin typeface="Segoe UI" panose="020B0502040204020203" pitchFamily="34" charset="0"/>
                <a:cs typeface="Segoe UI" panose="020B0502040204020203" pitchFamily="34" charset="0"/>
              </a:rPr>
              <a:pPr algn="l"/>
              <a:t>‹nr.›</a:t>
            </a:fld>
            <a:endParaRPr lang="nl-BE" b="0" i="0">
              <a:latin typeface="Segoe UI" panose="020B0502040204020203" pitchFamily="34" charset="0"/>
              <a:cs typeface="Segoe UI" panose="020B0502040204020203" pitchFamily="34" charset="0"/>
            </a:endParaRPr>
          </a:p>
        </p:txBody>
      </p:sp>
      <p:sp>
        <p:nvSpPr>
          <p:cNvPr id="10" name="Afgeronde rechthoek 9">
            <a:extLst>
              <a:ext uri="{FF2B5EF4-FFF2-40B4-BE49-F238E27FC236}">
                <a16:creationId xmlns:a16="http://schemas.microsoft.com/office/drawing/2014/main" id="{B96DFD37-6372-6412-879D-20DEEA553CB9}"/>
              </a:ext>
            </a:extLst>
          </p:cNvPr>
          <p:cNvSpPr/>
          <p:nvPr userDrawn="1"/>
        </p:nvSpPr>
        <p:spPr>
          <a:xfrm>
            <a:off x="6096000" y="2698594"/>
            <a:ext cx="4934541" cy="3392937"/>
          </a:xfrm>
          <a:prstGeom prst="roundRect">
            <a:avLst>
              <a:gd name="adj" fmla="val 12336"/>
            </a:avLst>
          </a:prstGeom>
          <a:solidFill>
            <a:srgbClr val="44B9B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Afgeronde rechthoek 12">
            <a:extLst>
              <a:ext uri="{FF2B5EF4-FFF2-40B4-BE49-F238E27FC236}">
                <a16:creationId xmlns:a16="http://schemas.microsoft.com/office/drawing/2014/main" id="{7F75AEFF-DD1D-AD65-F2DB-DD9824974D25}"/>
              </a:ext>
            </a:extLst>
          </p:cNvPr>
          <p:cNvSpPr/>
          <p:nvPr userDrawn="1"/>
        </p:nvSpPr>
        <p:spPr>
          <a:xfrm>
            <a:off x="6096000" y="1717365"/>
            <a:ext cx="4934541" cy="785993"/>
          </a:xfrm>
          <a:prstGeom prst="roundRect">
            <a:avLst>
              <a:gd name="adj" fmla="val 29076"/>
            </a:avLst>
          </a:prstGeom>
          <a:solidFill>
            <a:srgbClr val="286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inhoud 2">
            <a:extLst>
              <a:ext uri="{FF2B5EF4-FFF2-40B4-BE49-F238E27FC236}">
                <a16:creationId xmlns:a16="http://schemas.microsoft.com/office/drawing/2014/main" id="{77363656-99C0-676F-E234-FCF1091F23F8}"/>
              </a:ext>
            </a:extLst>
          </p:cNvPr>
          <p:cNvSpPr>
            <a:spLocks noGrp="1"/>
          </p:cNvSpPr>
          <p:nvPr>
            <p:ph idx="23" hasCustomPrompt="1"/>
          </p:nvPr>
        </p:nvSpPr>
        <p:spPr>
          <a:xfrm>
            <a:off x="6621590" y="1844589"/>
            <a:ext cx="3944464" cy="531544"/>
          </a:xfrm>
        </p:spPr>
        <p:txBody>
          <a:bodyPr>
            <a:normAutofit/>
          </a:bodyPr>
          <a:lstStyle>
            <a:lvl1pPr marL="0" indent="0">
              <a:lnSpc>
                <a:spcPct val="150000"/>
              </a:lnSpc>
              <a:buFontTx/>
              <a:buNone/>
              <a:defRPr sz="2000" b="1" i="0">
                <a:solidFill>
                  <a:schemeClr val="bg1"/>
                </a:solidFill>
                <a:latin typeface="Segoe UI" panose="020B0502040204020203" pitchFamily="34" charset="0"/>
                <a:cs typeface="Segoe UI" panose="020B0502040204020203" pitchFamily="34" charset="0"/>
              </a:defRPr>
            </a:lvl1pPr>
            <a:lvl2pPr marL="685800" indent="-228600">
              <a:lnSpc>
                <a:spcPct val="150000"/>
              </a:lnSpc>
              <a:buFontTx/>
              <a:buBlip>
                <a:blip r:embed="rId4"/>
              </a:buBlip>
              <a:defRPr sz="1600" b="0" i="0">
                <a:latin typeface="Quicksand" pitchFamily="2" charset="77"/>
              </a:defRPr>
            </a:lvl2pPr>
            <a:lvl3pPr marL="1143000" indent="-228600">
              <a:lnSpc>
                <a:spcPct val="150000"/>
              </a:lnSpc>
              <a:buFontTx/>
              <a:buBlip>
                <a:blip r:embed="rId4"/>
              </a:buBlip>
              <a:defRPr sz="1600" b="0" i="0">
                <a:latin typeface="Quicksand" pitchFamily="2" charset="77"/>
              </a:defRPr>
            </a:lvl3pPr>
            <a:lvl4pPr marL="1600200" indent="-228600">
              <a:lnSpc>
                <a:spcPct val="150000"/>
              </a:lnSpc>
              <a:buFontTx/>
              <a:buBlip>
                <a:blip r:embed="rId4"/>
              </a:buBlip>
              <a:defRPr sz="1600" b="0" i="0">
                <a:latin typeface="Quicksand" pitchFamily="2" charset="77"/>
              </a:defRPr>
            </a:lvl4pPr>
            <a:lvl5pPr marL="2057400" indent="-228600">
              <a:lnSpc>
                <a:spcPct val="150000"/>
              </a:lnSpc>
              <a:buFontTx/>
              <a:buBlip>
                <a:blip r:embed="rId4"/>
              </a:buBlip>
              <a:defRPr sz="1600" b="0" i="0">
                <a:latin typeface="Quicksand" pitchFamily="2" charset="77"/>
              </a:defRPr>
            </a:lvl5pPr>
          </a:lstStyle>
          <a:p>
            <a:pPr lvl="0"/>
            <a:r>
              <a:rPr lang="nl-NL"/>
              <a:t>Tekst</a:t>
            </a:r>
            <a:endParaRPr lang="nl-BE"/>
          </a:p>
        </p:txBody>
      </p:sp>
      <p:sp>
        <p:nvSpPr>
          <p:cNvPr id="4" name="Tijdelijke aanduiding voor inhoud 2">
            <a:extLst>
              <a:ext uri="{FF2B5EF4-FFF2-40B4-BE49-F238E27FC236}">
                <a16:creationId xmlns:a16="http://schemas.microsoft.com/office/drawing/2014/main" id="{73DEFDED-2B06-CD62-52CA-6A6A0EE7425C}"/>
              </a:ext>
            </a:extLst>
          </p:cNvPr>
          <p:cNvSpPr>
            <a:spLocks noGrp="1"/>
          </p:cNvSpPr>
          <p:nvPr>
            <p:ph idx="24" hasCustomPrompt="1"/>
          </p:nvPr>
        </p:nvSpPr>
        <p:spPr>
          <a:xfrm>
            <a:off x="838200" y="1751334"/>
            <a:ext cx="4583464" cy="4340197"/>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
        <p:nvSpPr>
          <p:cNvPr id="5" name="Tijdelijke aanduiding voor inhoud 2">
            <a:extLst>
              <a:ext uri="{FF2B5EF4-FFF2-40B4-BE49-F238E27FC236}">
                <a16:creationId xmlns:a16="http://schemas.microsoft.com/office/drawing/2014/main" id="{BD568C8F-7AC4-12DA-3B12-8E09D156779F}"/>
              </a:ext>
            </a:extLst>
          </p:cNvPr>
          <p:cNvSpPr>
            <a:spLocks noGrp="1"/>
          </p:cNvSpPr>
          <p:nvPr>
            <p:ph idx="25" hasCustomPrompt="1"/>
          </p:nvPr>
        </p:nvSpPr>
        <p:spPr>
          <a:xfrm>
            <a:off x="6621590" y="3020603"/>
            <a:ext cx="3944464" cy="2716650"/>
          </a:xfrm>
        </p:spPr>
        <p:txBody>
          <a:bodyPr>
            <a:normAutofit/>
          </a:bodyPr>
          <a:lstStyle>
            <a:lvl1pPr marL="228600" indent="-228600">
              <a:lnSpc>
                <a:spcPct val="150000"/>
              </a:lnSpc>
              <a:buFontTx/>
              <a:buBlip>
                <a:blip r:embed="rId4"/>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4"/>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4"/>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111135856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1_Slotdia extra contactgegevens">
    <p:spTree>
      <p:nvGrpSpPr>
        <p:cNvPr id="1" name=""/>
        <p:cNvGrpSpPr/>
        <p:nvPr/>
      </p:nvGrpSpPr>
      <p:grpSpPr>
        <a:xfrm>
          <a:off x="0" y="0"/>
          <a:ext cx="0" cy="0"/>
          <a:chOff x="0" y="0"/>
          <a:chExt cx="0" cy="0"/>
        </a:xfrm>
      </p:grpSpPr>
      <p:sp>
        <p:nvSpPr>
          <p:cNvPr id="2" name="Tijdelijke aanduiding voor tekst 10">
            <a:extLst>
              <a:ext uri="{FF2B5EF4-FFF2-40B4-BE49-F238E27FC236}">
                <a16:creationId xmlns:a16="http://schemas.microsoft.com/office/drawing/2014/main" id="{332FF6E4-6A9E-95FE-CA75-8857E3C508E3}"/>
              </a:ext>
            </a:extLst>
          </p:cNvPr>
          <p:cNvSpPr>
            <a:spLocks noGrp="1"/>
          </p:cNvSpPr>
          <p:nvPr>
            <p:ph type="body" sz="quarter" idx="12" hasCustomPrompt="1"/>
          </p:nvPr>
        </p:nvSpPr>
        <p:spPr>
          <a:xfrm>
            <a:off x="1001714" y="2171700"/>
            <a:ext cx="5487986" cy="342900"/>
          </a:xfrm>
        </p:spPr>
        <p:txBody>
          <a:bodyPr>
            <a:noAutofit/>
          </a:bodyPr>
          <a:lstStyle>
            <a:lvl1pPr marL="0" indent="0">
              <a:buNone/>
              <a:defRPr sz="2000" b="1" i="0">
                <a:solidFill>
                  <a:srgbClr val="44B9BF"/>
                </a:solidFill>
                <a:latin typeface="Segoe UI" panose="020B0502040204020203" pitchFamily="34" charset="0"/>
                <a:cs typeface="Segoe UI" panose="020B0502040204020203" pitchFamily="34" charset="0"/>
              </a:defRPr>
            </a:lvl1pPr>
            <a:lvl2pPr>
              <a:defRPr sz="3500">
                <a:solidFill>
                  <a:schemeClr val="bg1"/>
                </a:solidFill>
                <a:latin typeface="Quicksand" pitchFamily="2" charset="77"/>
              </a:defRPr>
            </a:lvl2pPr>
            <a:lvl3pPr>
              <a:defRPr sz="3500">
                <a:solidFill>
                  <a:schemeClr val="bg1"/>
                </a:solidFill>
                <a:latin typeface="Quicksand" pitchFamily="2" charset="77"/>
              </a:defRPr>
            </a:lvl3pPr>
            <a:lvl4pPr>
              <a:defRPr sz="3500">
                <a:solidFill>
                  <a:schemeClr val="bg1"/>
                </a:solidFill>
                <a:latin typeface="Quicksand" pitchFamily="2" charset="77"/>
              </a:defRPr>
            </a:lvl4pPr>
            <a:lvl5pPr>
              <a:defRPr sz="3500">
                <a:solidFill>
                  <a:schemeClr val="bg1"/>
                </a:solidFill>
                <a:latin typeface="Quicksand" pitchFamily="2" charset="77"/>
              </a:defRPr>
            </a:lvl5pPr>
          </a:lstStyle>
          <a:p>
            <a:pPr lvl="0"/>
            <a:r>
              <a:rPr lang="nl-NL"/>
              <a:t>Contact </a:t>
            </a:r>
          </a:p>
        </p:txBody>
      </p:sp>
      <p:sp>
        <p:nvSpPr>
          <p:cNvPr id="3" name="Tijdelijke aanduiding voor afbeelding 3">
            <a:extLst>
              <a:ext uri="{FF2B5EF4-FFF2-40B4-BE49-F238E27FC236}">
                <a16:creationId xmlns:a16="http://schemas.microsoft.com/office/drawing/2014/main" id="{67EBDBD8-3180-1AC3-4701-BD0C93A459E9}"/>
              </a:ext>
            </a:extLst>
          </p:cNvPr>
          <p:cNvSpPr>
            <a:spLocks noGrp="1"/>
          </p:cNvSpPr>
          <p:nvPr>
            <p:ph type="pic" sz="quarter" idx="14"/>
          </p:nvPr>
        </p:nvSpPr>
        <p:spPr>
          <a:xfrm>
            <a:off x="7644618" y="1069145"/>
            <a:ext cx="6397954" cy="7340529"/>
          </a:xfrm>
          <a:prstGeom prst="roundRect">
            <a:avLst>
              <a:gd name="adj" fmla="val 28249"/>
            </a:avLst>
          </a:prstGeom>
        </p:spPr>
        <p:txBody>
          <a:bodyPr/>
          <a:lstStyle>
            <a:lvl1pPr>
              <a:defRPr b="0" i="0">
                <a:latin typeface="Segoe UI" panose="020B0502040204020203" pitchFamily="34" charset="0"/>
                <a:cs typeface="Segoe UI" panose="020B0502040204020203" pitchFamily="34" charset="0"/>
              </a:defRPr>
            </a:lvl1pPr>
          </a:lstStyle>
          <a:p>
            <a:r>
              <a:rPr lang="nl-NL"/>
              <a:t>Klik op het pictogram als u een afbeelding wilt toevoegen</a:t>
            </a:r>
            <a:endParaRPr lang="nl-BE"/>
          </a:p>
        </p:txBody>
      </p:sp>
      <p:sp>
        <p:nvSpPr>
          <p:cNvPr id="4" name="Tekstvak 3">
            <a:extLst>
              <a:ext uri="{FF2B5EF4-FFF2-40B4-BE49-F238E27FC236}">
                <a16:creationId xmlns:a16="http://schemas.microsoft.com/office/drawing/2014/main" id="{D2775A6D-B432-5105-A634-7E4CB22A0E9F}"/>
              </a:ext>
            </a:extLst>
          </p:cNvPr>
          <p:cNvSpPr txBox="1"/>
          <p:nvPr userDrawn="1"/>
        </p:nvSpPr>
        <p:spPr>
          <a:xfrm>
            <a:off x="1001714" y="5666014"/>
            <a:ext cx="5487986" cy="369332"/>
          </a:xfrm>
          <a:prstGeom prst="rect">
            <a:avLst/>
          </a:prstGeom>
          <a:noFill/>
        </p:spPr>
        <p:txBody>
          <a:bodyPr wrap="square" rtlCol="0">
            <a:spAutoFit/>
          </a:bodyPr>
          <a:lstStyle/>
          <a:p>
            <a:r>
              <a:rPr lang="nl-BE" b="0" i="0">
                <a:solidFill>
                  <a:srgbClr val="44B9BF"/>
                </a:solidFill>
                <a:latin typeface="Segoe UI" panose="020B0502040204020203" pitchFamily="34" charset="0"/>
                <a:cs typeface="Segoe UI" panose="020B0502040204020203" pitchFamily="34" charset="0"/>
              </a:rPr>
              <a:t>www.probis.be | info@probis.be </a:t>
            </a:r>
          </a:p>
        </p:txBody>
      </p:sp>
      <p:pic>
        <p:nvPicPr>
          <p:cNvPr id="6" name="Afbeelding 5">
            <a:extLst>
              <a:ext uri="{FF2B5EF4-FFF2-40B4-BE49-F238E27FC236}">
                <a16:creationId xmlns:a16="http://schemas.microsoft.com/office/drawing/2014/main" id="{C0A7B7F5-3A5F-E538-A4CE-071126C3F29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987372" y="833572"/>
            <a:ext cx="2514204" cy="682545"/>
          </a:xfrm>
          <a:prstGeom prst="rect">
            <a:avLst/>
          </a:prstGeom>
        </p:spPr>
      </p:pic>
      <p:sp>
        <p:nvSpPr>
          <p:cNvPr id="7" name="Tijdelijke aanduiding voor inhoud 2">
            <a:extLst>
              <a:ext uri="{FF2B5EF4-FFF2-40B4-BE49-F238E27FC236}">
                <a16:creationId xmlns:a16="http://schemas.microsoft.com/office/drawing/2014/main" id="{AECD8231-B807-75E8-A9ED-68920C2BBCE8}"/>
              </a:ext>
            </a:extLst>
          </p:cNvPr>
          <p:cNvSpPr>
            <a:spLocks noGrp="1"/>
          </p:cNvSpPr>
          <p:nvPr>
            <p:ph idx="23" hasCustomPrompt="1"/>
          </p:nvPr>
        </p:nvSpPr>
        <p:spPr>
          <a:xfrm>
            <a:off x="987372" y="2683132"/>
            <a:ext cx="5487986" cy="2665703"/>
          </a:xfrm>
        </p:spPr>
        <p:txBody>
          <a:bodyPr>
            <a:normAutofit/>
          </a:bodyPr>
          <a:lstStyle>
            <a:lvl1pPr marL="228600" indent="-228600">
              <a:lnSpc>
                <a:spcPct val="150000"/>
              </a:lnSpc>
              <a:buFontTx/>
              <a:buBlip>
                <a:blip r:embed="rId3"/>
              </a:buBlip>
              <a:defRPr sz="2000" b="0" i="0">
                <a:latin typeface="Segoe UI" panose="020B0502040204020203" pitchFamily="34" charset="0"/>
                <a:cs typeface="Segoe UI" panose="020B0502040204020203" pitchFamily="34" charset="0"/>
              </a:defRPr>
            </a:lvl1pPr>
            <a:lvl2pPr marL="685800" indent="-228600">
              <a:lnSpc>
                <a:spcPct val="150000"/>
              </a:lnSpc>
              <a:buClr>
                <a:srgbClr val="44B9BF"/>
              </a:buClr>
              <a:buFont typeface="Courier New" panose="02070309020205020404" pitchFamily="49" charset="0"/>
              <a:buChar char="o"/>
              <a:defRPr sz="2000" b="0" i="0">
                <a:latin typeface="Segoe UI" panose="020B0502040204020203" pitchFamily="34" charset="0"/>
                <a:cs typeface="Segoe UI" panose="020B0502040204020203" pitchFamily="34" charset="0"/>
              </a:defRPr>
            </a:lvl2pPr>
            <a:lvl3pPr marL="1143000" indent="-228600">
              <a:lnSpc>
                <a:spcPct val="150000"/>
              </a:lnSpc>
              <a:buClr>
                <a:srgbClr val="286669"/>
              </a:buClr>
              <a:buFont typeface="Systeemlettertype regulier"/>
              <a:buChar char="—"/>
              <a:defRPr sz="2000" b="0" i="0">
                <a:latin typeface="Segoe UI" panose="020B0502040204020203" pitchFamily="34" charset="0"/>
                <a:cs typeface="Segoe UI" panose="020B0502040204020203" pitchFamily="34" charset="0"/>
              </a:defRPr>
            </a:lvl3pPr>
            <a:lvl4pPr marL="1600200" indent="-228600">
              <a:lnSpc>
                <a:spcPct val="150000"/>
              </a:lnSpc>
              <a:buFontTx/>
              <a:buBlip>
                <a:blip r:embed="rId3"/>
              </a:buBlip>
              <a:defRPr sz="1800" b="0" i="0">
                <a:latin typeface="Segoe UI" panose="020B0502040204020203" pitchFamily="34" charset="0"/>
                <a:cs typeface="Segoe UI" panose="020B0502040204020203" pitchFamily="34" charset="0"/>
              </a:defRPr>
            </a:lvl4pPr>
            <a:lvl5pPr marL="2057400" indent="-228600">
              <a:lnSpc>
                <a:spcPct val="150000"/>
              </a:lnSpc>
              <a:buFontTx/>
              <a:buBlip>
                <a:blip r:embed="rId3"/>
              </a:buBlip>
              <a:defRPr sz="1800" b="0" i="0">
                <a:latin typeface="Segoe UI" panose="020B0502040204020203" pitchFamily="34" charset="0"/>
                <a:cs typeface="Segoe UI" panose="020B0502040204020203" pitchFamily="34" charset="0"/>
              </a:defRPr>
            </a:lvl5pPr>
          </a:lstStyle>
          <a:p>
            <a:pPr lvl="0"/>
            <a:r>
              <a:rPr lang="nl-NL"/>
              <a:t>Tekststijl van het model bewerken</a:t>
            </a:r>
          </a:p>
          <a:p>
            <a:pPr lvl="1"/>
            <a:r>
              <a:rPr lang="nl-NL"/>
              <a:t>Tweede niveau</a:t>
            </a:r>
          </a:p>
          <a:p>
            <a:pPr lvl="2"/>
            <a:r>
              <a:rPr lang="nl-NL"/>
              <a:t>Derde niveau</a:t>
            </a:r>
          </a:p>
        </p:txBody>
      </p:sp>
    </p:spTree>
    <p:extLst>
      <p:ext uri="{BB962C8B-B14F-4D97-AF65-F5344CB8AC3E}">
        <p14:creationId xmlns:p14="http://schemas.microsoft.com/office/powerpoint/2010/main" val="19820458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p:cSld name="citaat 2">
    <p:spTree>
      <p:nvGrpSpPr>
        <p:cNvPr id="1" name=""/>
        <p:cNvGrpSpPr/>
        <p:nvPr/>
      </p:nvGrpSpPr>
      <p:grpSpPr>
        <a:xfrm>
          <a:off x="0" y="0"/>
          <a:ext cx="0" cy="0"/>
          <a:chOff x="0" y="0"/>
          <a:chExt cx="0" cy="0"/>
        </a:xfrm>
      </p:grpSpPr>
      <p:sp>
        <p:nvSpPr>
          <p:cNvPr id="21" name="Tijdelijke aanduiding voor dianummer 5">
            <a:extLst>
              <a:ext uri="{FF2B5EF4-FFF2-40B4-BE49-F238E27FC236}">
                <a16:creationId xmlns:a16="http://schemas.microsoft.com/office/drawing/2014/main" id="{FFD94265-8613-D147-8FC2-DFB6F6EC0435}"/>
              </a:ext>
            </a:extLst>
          </p:cNvPr>
          <p:cNvSpPr txBox="1">
            <a:spLocks/>
          </p:cNvSpPr>
          <p:nvPr/>
        </p:nvSpPr>
        <p:spPr>
          <a:xfrm>
            <a:off x="10574019" y="6356355"/>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1E1E1E">
                    <a:tint val="75000"/>
                  </a:srgbClr>
                </a:solidFill>
                <a:effectLst/>
                <a:uLnTx/>
                <a:uFillTx/>
                <a:latin typeface="Verdana"/>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1E1E1E">
                  <a:tint val="75000"/>
                </a:srgbClr>
              </a:solidFill>
              <a:effectLst/>
              <a:uLnTx/>
              <a:uFillTx/>
              <a:latin typeface="Verdana"/>
              <a:ea typeface="+mn-ea"/>
              <a:cs typeface="+mn-cs"/>
            </a:endParaRPr>
          </a:p>
        </p:txBody>
      </p:sp>
      <p:sp>
        <p:nvSpPr>
          <p:cNvPr id="14" name="Tijdelijke aanduiding voor tekst 3">
            <a:extLst>
              <a:ext uri="{FF2B5EF4-FFF2-40B4-BE49-F238E27FC236}">
                <a16:creationId xmlns:a16="http://schemas.microsoft.com/office/drawing/2014/main" id="{C01A5BEB-4A5A-3540-80EC-E056DD531A29}"/>
              </a:ext>
            </a:extLst>
          </p:cNvPr>
          <p:cNvSpPr>
            <a:spLocks noGrp="1"/>
          </p:cNvSpPr>
          <p:nvPr>
            <p:ph type="body" sz="quarter" idx="13" hasCustomPrompt="1"/>
          </p:nvPr>
        </p:nvSpPr>
        <p:spPr>
          <a:xfrm>
            <a:off x="733694" y="2425173"/>
            <a:ext cx="10724604" cy="1603089"/>
          </a:xfrm>
        </p:spPr>
        <p:txBody>
          <a:bodyPr anchor="ctr">
            <a:normAutofit/>
          </a:bodyPr>
          <a:lstStyle>
            <a:lvl1pPr marL="0" indent="0" algn="ctr">
              <a:buFontTx/>
              <a:buNone/>
              <a:defRPr sz="4000">
                <a:solidFill>
                  <a:srgbClr val="007A4D"/>
                </a:solidFill>
              </a:defRPr>
            </a:lvl1pPr>
            <a:lvl2pPr marL="457178" indent="0">
              <a:buFontTx/>
              <a:buNone/>
              <a:defRPr/>
            </a:lvl2pPr>
            <a:lvl3pPr marL="914354" indent="0">
              <a:buFontTx/>
              <a:buNone/>
              <a:defRPr/>
            </a:lvl3pPr>
            <a:lvl4pPr marL="1371532" indent="0">
              <a:buFontTx/>
              <a:buNone/>
              <a:defRPr/>
            </a:lvl4pPr>
            <a:lvl5pPr marL="1828709" indent="0">
              <a:buFontTx/>
              <a:buNone/>
              <a:defRPr/>
            </a:lvl5pPr>
          </a:lstStyle>
          <a:p>
            <a:pPr lvl="0"/>
            <a:r>
              <a:rPr lang="nl-NL"/>
              <a:t>Hier komt een citaat of quote</a:t>
            </a:r>
            <a:endParaRPr lang="nl-BE"/>
          </a:p>
        </p:txBody>
      </p:sp>
      <p:sp>
        <p:nvSpPr>
          <p:cNvPr id="10" name="Tijdelijke aanduiding voor dianummer 5">
            <a:extLst>
              <a:ext uri="{FF2B5EF4-FFF2-40B4-BE49-F238E27FC236}">
                <a16:creationId xmlns:a16="http://schemas.microsoft.com/office/drawing/2014/main" id="{FFD94265-8613-D147-8FC2-DFB6F6EC0435}"/>
              </a:ext>
            </a:extLst>
          </p:cNvPr>
          <p:cNvSpPr txBox="1">
            <a:spLocks/>
          </p:cNvSpPr>
          <p:nvPr userDrawn="1"/>
        </p:nvSpPr>
        <p:spPr>
          <a:xfrm>
            <a:off x="10574026" y="6356359"/>
            <a:ext cx="897108"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200" b="0" i="0" u="none" strike="noStrike" kern="1200" cap="none" spc="0" normalizeH="0" baseline="0" noProof="0" smtClean="0">
                <a:ln>
                  <a:noFill/>
                </a:ln>
                <a:solidFill>
                  <a:srgbClr val="1E1E1E">
                    <a:tint val="75000"/>
                  </a:srgbClr>
                </a:solidFill>
                <a:effectLst/>
                <a:uLnTx/>
                <a:uFillTx/>
                <a:latin typeface="Verdana"/>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‹nr.›</a:t>
            </a:fld>
            <a:endParaRPr kumimoji="0" lang="nl-BE" sz="1200" b="0" i="0" u="none" strike="noStrike" kern="1200" cap="none" spc="0" normalizeH="0" baseline="0" noProof="0">
              <a:ln>
                <a:noFill/>
              </a:ln>
              <a:solidFill>
                <a:srgbClr val="1E1E1E">
                  <a:tint val="75000"/>
                </a:srgbClr>
              </a:solidFill>
              <a:effectLst/>
              <a:uLnTx/>
              <a:uFillTx/>
              <a:latin typeface="Verdana"/>
              <a:ea typeface="+mn-ea"/>
              <a:cs typeface="+mn-cs"/>
            </a:endParaRPr>
          </a:p>
        </p:txBody>
      </p:sp>
      <p:pic>
        <p:nvPicPr>
          <p:cNvPr id="13" name="Afbeelding 12" descr="Afbeelding met paperclip&#10;&#10;Automatisch gegenereerde beschrijving">
            <a:extLst>
              <a:ext uri="{FF2B5EF4-FFF2-40B4-BE49-F238E27FC236}">
                <a16:creationId xmlns:a16="http://schemas.microsoft.com/office/drawing/2014/main" id="{FABEA9B2-4656-3646-8E68-91B9405D2289}"/>
              </a:ext>
            </a:extLst>
          </p:cNvPr>
          <p:cNvPicPr>
            <a:picLocks noChangeAspect="1"/>
          </p:cNvPicPr>
          <p:nvPr userDrawn="1"/>
        </p:nvPicPr>
        <p:blipFill rotWithShape="1">
          <a:blip r:embed="rId2">
            <a:alphaModFix amt="50000"/>
          </a:blip>
          <a:srcRect l="14894" b="24325"/>
          <a:stretch/>
        </p:blipFill>
        <p:spPr>
          <a:xfrm>
            <a:off x="2" y="5888735"/>
            <a:ext cx="1049696" cy="969265"/>
          </a:xfrm>
          <a:prstGeom prst="rect">
            <a:avLst/>
          </a:prstGeom>
        </p:spPr>
      </p:pic>
      <p:pic>
        <p:nvPicPr>
          <p:cNvPr id="16" name="Afbeelding 15">
            <a:extLst>
              <a:ext uri="{FF2B5EF4-FFF2-40B4-BE49-F238E27FC236}">
                <a16:creationId xmlns:a16="http://schemas.microsoft.com/office/drawing/2014/main" id="{21268D8A-12D3-6841-A7B6-AFA394A6BE55}"/>
              </a:ext>
            </a:extLst>
          </p:cNvPr>
          <p:cNvPicPr>
            <a:picLocks noChangeAspect="1"/>
          </p:cNvPicPr>
          <p:nvPr userDrawn="1"/>
        </p:nvPicPr>
        <p:blipFill>
          <a:blip r:embed="rId3"/>
          <a:stretch>
            <a:fillRect/>
          </a:stretch>
        </p:blipFill>
        <p:spPr>
          <a:xfrm>
            <a:off x="11414194" y="6373367"/>
            <a:ext cx="535277" cy="376199"/>
          </a:xfrm>
          <a:prstGeom prst="rect">
            <a:avLst/>
          </a:prstGeom>
        </p:spPr>
      </p:pic>
      <p:sp>
        <p:nvSpPr>
          <p:cNvPr id="17" name="Freeform 13">
            <a:extLst>
              <a:ext uri="{FF2B5EF4-FFF2-40B4-BE49-F238E27FC236}">
                <a16:creationId xmlns:a16="http://schemas.microsoft.com/office/drawing/2014/main" id="{CBAB4FF0-A572-5A4C-8AFA-87E7D5BDEAF0}"/>
              </a:ext>
            </a:extLst>
          </p:cNvPr>
          <p:cNvSpPr/>
          <p:nvPr userDrawn="1"/>
        </p:nvSpPr>
        <p:spPr>
          <a:xfrm rot="5400000">
            <a:off x="5908603" y="-611692"/>
            <a:ext cx="374811" cy="1223383"/>
          </a:xfrm>
          <a:custGeom>
            <a:avLst/>
            <a:gdLst>
              <a:gd name="connsiteX0" fmla="*/ 81280 w 162560"/>
              <a:gd name="connsiteY0" fmla="*/ 0 h 530597"/>
              <a:gd name="connsiteX1" fmla="*/ 162560 w 162560"/>
              <a:gd name="connsiteY1" fmla="*/ 81280 h 530597"/>
              <a:gd name="connsiteX2" fmla="*/ 162482 w 162560"/>
              <a:gd name="connsiteY2" fmla="*/ 81667 h 530597"/>
              <a:gd name="connsiteX3" fmla="*/ 162560 w 162560"/>
              <a:gd name="connsiteY3" fmla="*/ 81667 h 530597"/>
              <a:gd name="connsiteX4" fmla="*/ 162560 w 162560"/>
              <a:gd name="connsiteY4" fmla="*/ 449317 h 530597"/>
              <a:gd name="connsiteX5" fmla="*/ 162560 w 162560"/>
              <a:gd name="connsiteY5" fmla="*/ 449967 h 530597"/>
              <a:gd name="connsiteX6" fmla="*/ 162429 w 162560"/>
              <a:gd name="connsiteY6" fmla="*/ 449967 h 530597"/>
              <a:gd name="connsiteX7" fmla="*/ 156173 w 162560"/>
              <a:gd name="connsiteY7" fmla="*/ 480955 h 530597"/>
              <a:gd name="connsiteX8" fmla="*/ 81280 w 162560"/>
              <a:gd name="connsiteY8" fmla="*/ 530597 h 530597"/>
              <a:gd name="connsiteX9" fmla="*/ 6387 w 162560"/>
              <a:gd name="connsiteY9" fmla="*/ 480955 h 530597"/>
              <a:gd name="connsiteX10" fmla="*/ 131 w 162560"/>
              <a:gd name="connsiteY10" fmla="*/ 449967 h 530597"/>
              <a:gd name="connsiteX11" fmla="*/ 0 w 162560"/>
              <a:gd name="connsiteY11" fmla="*/ 449967 h 530597"/>
              <a:gd name="connsiteX12" fmla="*/ 0 w 162560"/>
              <a:gd name="connsiteY12" fmla="*/ 449317 h 530597"/>
              <a:gd name="connsiteX13" fmla="*/ 0 w 162560"/>
              <a:gd name="connsiteY13" fmla="*/ 81667 h 530597"/>
              <a:gd name="connsiteX14" fmla="*/ 78 w 162560"/>
              <a:gd name="connsiteY14" fmla="*/ 81667 h 530597"/>
              <a:gd name="connsiteX15" fmla="*/ 0 w 162560"/>
              <a:gd name="connsiteY15" fmla="*/ 81280 h 530597"/>
              <a:gd name="connsiteX16" fmla="*/ 81280 w 162560"/>
              <a:gd name="connsiteY16" fmla="*/ 0 h 53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2560" h="530597">
                <a:moveTo>
                  <a:pt x="81280" y="0"/>
                </a:moveTo>
                <a:cubicBezTo>
                  <a:pt x="126170" y="0"/>
                  <a:pt x="162560" y="36390"/>
                  <a:pt x="162560" y="81280"/>
                </a:cubicBezTo>
                <a:lnTo>
                  <a:pt x="162482" y="81667"/>
                </a:lnTo>
                <a:lnTo>
                  <a:pt x="162560" y="81667"/>
                </a:lnTo>
                <a:lnTo>
                  <a:pt x="162560" y="449317"/>
                </a:lnTo>
                <a:lnTo>
                  <a:pt x="162560" y="449967"/>
                </a:lnTo>
                <a:lnTo>
                  <a:pt x="162429" y="449967"/>
                </a:lnTo>
                <a:lnTo>
                  <a:pt x="156173" y="480955"/>
                </a:lnTo>
                <a:cubicBezTo>
                  <a:pt x="143834" y="510128"/>
                  <a:pt x="114948" y="530597"/>
                  <a:pt x="81280" y="530597"/>
                </a:cubicBezTo>
                <a:cubicBezTo>
                  <a:pt x="47613" y="530597"/>
                  <a:pt x="18726" y="510128"/>
                  <a:pt x="6387" y="480955"/>
                </a:cubicBezTo>
                <a:lnTo>
                  <a:pt x="131" y="449967"/>
                </a:lnTo>
                <a:lnTo>
                  <a:pt x="0" y="449967"/>
                </a:lnTo>
                <a:lnTo>
                  <a:pt x="0" y="449317"/>
                </a:lnTo>
                <a:lnTo>
                  <a:pt x="0" y="81667"/>
                </a:lnTo>
                <a:lnTo>
                  <a:pt x="78" y="81667"/>
                </a:lnTo>
                <a:lnTo>
                  <a:pt x="0" y="81280"/>
                </a:lnTo>
                <a:cubicBezTo>
                  <a:pt x="0" y="36390"/>
                  <a:pt x="36390" y="0"/>
                  <a:pt x="81280" y="0"/>
                </a:cubicBezTo>
                <a:close/>
              </a:path>
            </a:pathLst>
          </a:custGeom>
          <a:solidFill>
            <a:srgbClr val="007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Verdana"/>
              <a:ea typeface="+mn-ea"/>
              <a:cs typeface="+mn-cs"/>
            </a:endParaRPr>
          </a:p>
        </p:txBody>
      </p:sp>
    </p:spTree>
    <p:extLst>
      <p:ext uri="{BB962C8B-B14F-4D97-AF65-F5344CB8AC3E}">
        <p14:creationId xmlns:p14="http://schemas.microsoft.com/office/powerpoint/2010/main" val="17710546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cSld name="Titel + opsomming">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082CA811-82CA-E24D-AE99-984EBD0EA62B}"/>
              </a:ext>
            </a:extLst>
          </p:cNvPr>
          <p:cNvSpPr>
            <a:spLocks noGrp="1"/>
          </p:cNvSpPr>
          <p:nvPr>
            <p:ph type="title" hasCustomPrompt="1"/>
          </p:nvPr>
        </p:nvSpPr>
        <p:spPr>
          <a:xfrm>
            <a:off x="1066768" y="365129"/>
            <a:ext cx="10034741" cy="1325563"/>
          </a:xfrm>
        </p:spPr>
        <p:txBody>
          <a:bodyPr>
            <a:normAutofit/>
          </a:bodyPr>
          <a:lstStyle>
            <a:lvl1pPr>
              <a:defRPr sz="2800"/>
            </a:lvl1pPr>
          </a:lstStyle>
          <a:p>
            <a:r>
              <a:rPr lang="nl-NL"/>
              <a:t>Titel</a:t>
            </a:r>
            <a:endParaRPr lang="nl-BE"/>
          </a:p>
        </p:txBody>
      </p:sp>
      <p:sp>
        <p:nvSpPr>
          <p:cNvPr id="8" name="Tijdelijke aanduiding voor tekst 6">
            <a:extLst>
              <a:ext uri="{FF2B5EF4-FFF2-40B4-BE49-F238E27FC236}">
                <a16:creationId xmlns:a16="http://schemas.microsoft.com/office/drawing/2014/main" id="{57E3FDD9-8D7F-A846-B6FF-3B28F34C1D8B}"/>
              </a:ext>
            </a:extLst>
          </p:cNvPr>
          <p:cNvSpPr>
            <a:spLocks noGrp="1"/>
          </p:cNvSpPr>
          <p:nvPr>
            <p:ph type="body" sz="quarter" idx="13" hasCustomPrompt="1"/>
          </p:nvPr>
        </p:nvSpPr>
        <p:spPr>
          <a:xfrm>
            <a:off x="1066736" y="1884363"/>
            <a:ext cx="10035780" cy="4094162"/>
          </a:xfrm>
        </p:spPr>
        <p:txBody>
          <a:bodyPr/>
          <a:lstStyle>
            <a:lvl1pPr>
              <a:lnSpc>
                <a:spcPct val="150000"/>
              </a:lnSpc>
              <a:spcBef>
                <a:spcPts val="120"/>
              </a:spcBef>
              <a:defRPr sz="1800"/>
            </a:lvl1pPr>
            <a:lvl2pPr>
              <a:lnSpc>
                <a:spcPct val="150000"/>
              </a:lnSpc>
              <a:spcBef>
                <a:spcPts val="120"/>
              </a:spcBef>
              <a:defRPr sz="1600"/>
            </a:lvl2pPr>
            <a:lvl3pPr>
              <a:lnSpc>
                <a:spcPct val="150000"/>
              </a:lnSpc>
              <a:spcBef>
                <a:spcPts val="120"/>
              </a:spcBef>
              <a:defRPr sz="1400"/>
            </a:lvl3pPr>
            <a:lvl4pPr>
              <a:lnSpc>
                <a:spcPct val="150000"/>
              </a:lnSpc>
              <a:spcBef>
                <a:spcPts val="120"/>
              </a:spcBef>
              <a:defRPr sz="1200"/>
            </a:lvl4pPr>
            <a:lvl5pPr>
              <a:lnSpc>
                <a:spcPct val="150000"/>
              </a:lnSpc>
              <a:spcBef>
                <a:spcPts val="120"/>
              </a:spcBef>
              <a:defRPr sz="1200"/>
            </a:lvl5pPr>
          </a:lstStyle>
          <a:p>
            <a:pPr lvl="0"/>
            <a:r>
              <a:rPr lang="nl-NL"/>
              <a:t>Eerste niveau</a:t>
            </a:r>
          </a:p>
          <a:p>
            <a:pPr lvl="1"/>
            <a:r>
              <a:rPr lang="nl-NL"/>
              <a:t>Tweede niveau</a:t>
            </a:r>
          </a:p>
          <a:p>
            <a:pPr lvl="2"/>
            <a:r>
              <a:rPr lang="nl-NL"/>
              <a:t>Derde niveau</a:t>
            </a:r>
          </a:p>
          <a:p>
            <a:pPr lvl="3"/>
            <a:r>
              <a:rPr lang="nl-NL"/>
              <a:t>Vierde niveau</a:t>
            </a:r>
          </a:p>
          <a:p>
            <a:pPr lvl="4"/>
            <a:r>
              <a:rPr lang="nl-NL"/>
              <a:t>Vijfde niveau</a:t>
            </a:r>
            <a:endParaRPr lang="nl-BE"/>
          </a:p>
        </p:txBody>
      </p:sp>
      <p:sp>
        <p:nvSpPr>
          <p:cNvPr id="14" name="Tijdelijke aanduiding voor dianummer 5">
            <a:extLst>
              <a:ext uri="{FF2B5EF4-FFF2-40B4-BE49-F238E27FC236}">
                <a16:creationId xmlns:a16="http://schemas.microsoft.com/office/drawing/2014/main" id="{185E4194-3D56-8642-AE6C-193400E5F862}"/>
              </a:ext>
            </a:extLst>
          </p:cNvPr>
          <p:cNvSpPr>
            <a:spLocks noGrp="1"/>
          </p:cNvSpPr>
          <p:nvPr>
            <p:ph type="sldNum" sz="quarter" idx="4"/>
          </p:nvPr>
        </p:nvSpPr>
        <p:spPr>
          <a:xfrm>
            <a:off x="10574019" y="6356355"/>
            <a:ext cx="897108" cy="365125"/>
          </a:xfrm>
          <a:prstGeom prst="rect">
            <a:avLst/>
          </a:prstGeom>
        </p:spPr>
        <p:txBody>
          <a:bodyPr vert="horz" lIns="91440" tIns="45720" rIns="91440" bIns="45720" rtlCol="0" anchor="ctr"/>
          <a:lstStyle>
            <a:lvl1pPr algn="l">
              <a:defRPr sz="1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stStyle>
          <a:p>
            <a:fld id="{63B60197-8732-DD47-BE86-DC2A13CABE98}" type="slidenum">
              <a:rPr lang="nl-BE" smtClean="0"/>
              <a:pPr/>
              <a:t>‹nr.›</a:t>
            </a:fld>
            <a:endParaRPr lang="nl-BE"/>
          </a:p>
        </p:txBody>
      </p:sp>
    </p:spTree>
    <p:extLst>
      <p:ext uri="{BB962C8B-B14F-4D97-AF65-F5344CB8AC3E}">
        <p14:creationId xmlns:p14="http://schemas.microsoft.com/office/powerpoint/2010/main" val="27242277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514943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26" Type="http://schemas.openxmlformats.org/officeDocument/2006/relationships/image" Target="../media/image6.png"/><Relationship Id="rId3" Type="http://schemas.openxmlformats.org/officeDocument/2006/relationships/slideLayout" Target="../slideLayouts/slideLayout41.xml"/><Relationship Id="rId21" Type="http://schemas.openxmlformats.org/officeDocument/2006/relationships/slideLayout" Target="../slideLayouts/slideLayout59.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5" Type="http://schemas.openxmlformats.org/officeDocument/2006/relationships/theme" Target="../theme/theme2.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slideLayout" Target="../slideLayouts/slideLayout58.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24" Type="http://schemas.openxmlformats.org/officeDocument/2006/relationships/slideLayout" Target="../slideLayouts/slideLayout62.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23" Type="http://schemas.openxmlformats.org/officeDocument/2006/relationships/slideLayout" Target="../slideLayouts/slideLayout61.xml"/><Relationship Id="rId28" Type="http://schemas.openxmlformats.org/officeDocument/2006/relationships/image" Target="../media/image9.png"/><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 Id="rId22" Type="http://schemas.openxmlformats.org/officeDocument/2006/relationships/slideLayout" Target="../slideLayouts/slideLayout60.xml"/><Relationship Id="rId27"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slideLayout" Target="../slideLayouts/slideLayout80.xml"/><Relationship Id="rId3" Type="http://schemas.openxmlformats.org/officeDocument/2006/relationships/slideLayout" Target="../slideLayouts/slideLayout65.xml"/><Relationship Id="rId21" Type="http://schemas.openxmlformats.org/officeDocument/2006/relationships/theme" Target="../theme/theme3.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20" Type="http://schemas.openxmlformats.org/officeDocument/2006/relationships/slideLayout" Target="../slideLayouts/slideLayout82.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19" Type="http://schemas.openxmlformats.org/officeDocument/2006/relationships/slideLayout" Target="../slideLayouts/slideLayout81.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95.xml"/><Relationship Id="rId18" Type="http://schemas.openxmlformats.org/officeDocument/2006/relationships/slideLayout" Target="../slideLayouts/slideLayout100.xml"/><Relationship Id="rId26" Type="http://schemas.openxmlformats.org/officeDocument/2006/relationships/slideLayout" Target="../slideLayouts/slideLayout108.xml"/><Relationship Id="rId39" Type="http://schemas.openxmlformats.org/officeDocument/2006/relationships/image" Target="../media/image1.png"/><Relationship Id="rId21" Type="http://schemas.openxmlformats.org/officeDocument/2006/relationships/slideLayout" Target="../slideLayouts/slideLayout103.xml"/><Relationship Id="rId34" Type="http://schemas.openxmlformats.org/officeDocument/2006/relationships/slideLayout" Target="../slideLayouts/slideLayout116.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17" Type="http://schemas.openxmlformats.org/officeDocument/2006/relationships/slideLayout" Target="../slideLayouts/slideLayout99.xml"/><Relationship Id="rId25" Type="http://schemas.openxmlformats.org/officeDocument/2006/relationships/slideLayout" Target="../slideLayouts/slideLayout107.xml"/><Relationship Id="rId33" Type="http://schemas.openxmlformats.org/officeDocument/2006/relationships/slideLayout" Target="../slideLayouts/slideLayout115.xml"/><Relationship Id="rId38" Type="http://schemas.openxmlformats.org/officeDocument/2006/relationships/theme" Target="../theme/theme4.xml"/><Relationship Id="rId2" Type="http://schemas.openxmlformats.org/officeDocument/2006/relationships/slideLayout" Target="../slideLayouts/slideLayout84.xml"/><Relationship Id="rId16" Type="http://schemas.openxmlformats.org/officeDocument/2006/relationships/slideLayout" Target="../slideLayouts/slideLayout98.xml"/><Relationship Id="rId20" Type="http://schemas.openxmlformats.org/officeDocument/2006/relationships/slideLayout" Target="../slideLayouts/slideLayout102.xml"/><Relationship Id="rId29" Type="http://schemas.openxmlformats.org/officeDocument/2006/relationships/slideLayout" Target="../slideLayouts/slideLayout111.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24" Type="http://schemas.openxmlformats.org/officeDocument/2006/relationships/slideLayout" Target="../slideLayouts/slideLayout106.xml"/><Relationship Id="rId32" Type="http://schemas.openxmlformats.org/officeDocument/2006/relationships/slideLayout" Target="../slideLayouts/slideLayout114.xml"/><Relationship Id="rId37" Type="http://schemas.openxmlformats.org/officeDocument/2006/relationships/slideLayout" Target="../slideLayouts/slideLayout119.xml"/><Relationship Id="rId5" Type="http://schemas.openxmlformats.org/officeDocument/2006/relationships/slideLayout" Target="../slideLayouts/slideLayout87.xml"/><Relationship Id="rId15" Type="http://schemas.openxmlformats.org/officeDocument/2006/relationships/slideLayout" Target="../slideLayouts/slideLayout97.xml"/><Relationship Id="rId23" Type="http://schemas.openxmlformats.org/officeDocument/2006/relationships/slideLayout" Target="../slideLayouts/slideLayout105.xml"/><Relationship Id="rId28" Type="http://schemas.openxmlformats.org/officeDocument/2006/relationships/slideLayout" Target="../slideLayouts/slideLayout110.xml"/><Relationship Id="rId36" Type="http://schemas.openxmlformats.org/officeDocument/2006/relationships/slideLayout" Target="../slideLayouts/slideLayout118.xml"/><Relationship Id="rId10" Type="http://schemas.openxmlformats.org/officeDocument/2006/relationships/slideLayout" Target="../slideLayouts/slideLayout92.xml"/><Relationship Id="rId19" Type="http://schemas.openxmlformats.org/officeDocument/2006/relationships/slideLayout" Target="../slideLayouts/slideLayout101.xml"/><Relationship Id="rId31" Type="http://schemas.openxmlformats.org/officeDocument/2006/relationships/slideLayout" Target="../slideLayouts/slideLayout113.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 Id="rId22" Type="http://schemas.openxmlformats.org/officeDocument/2006/relationships/slideLayout" Target="../slideLayouts/slideLayout104.xml"/><Relationship Id="rId27" Type="http://schemas.openxmlformats.org/officeDocument/2006/relationships/slideLayout" Target="../slideLayouts/slideLayout109.xml"/><Relationship Id="rId30" Type="http://schemas.openxmlformats.org/officeDocument/2006/relationships/slideLayout" Target="../slideLayouts/slideLayout112.xml"/><Relationship Id="rId35" Type="http://schemas.openxmlformats.org/officeDocument/2006/relationships/slideLayout" Target="../slideLayouts/slideLayout117.xml"/><Relationship Id="rId8" Type="http://schemas.openxmlformats.org/officeDocument/2006/relationships/slideLayout" Target="../slideLayouts/slideLayout90.xml"/><Relationship Id="rId3" Type="http://schemas.openxmlformats.org/officeDocument/2006/relationships/slideLayout" Target="../slideLayouts/slideLayout8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B3D7A0DD-49B6-F9BB-E66A-E043A76888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95B42190-D326-6CFE-D4BE-92D8EE8EB9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marL="228600" lvl="0" indent="-228600" algn="l" defTabSz="914400" rtl="0" eaLnBrk="1" latinLnBrk="0" hangingPunct="1">
              <a:lnSpc>
                <a:spcPct val="150000"/>
              </a:lnSpc>
              <a:spcBef>
                <a:spcPts val="1000"/>
              </a:spcBef>
              <a:buFontTx/>
              <a:buBlip>
                <a:blip r:embed="rId40"/>
              </a:buBlip>
            </a:pPr>
            <a:r>
              <a:rPr lang="nl-NL"/>
              <a:t>Klikken om de tekststijl van het model te bewerken</a:t>
            </a:r>
          </a:p>
          <a:p>
            <a:pPr marL="685800" lvl="1" indent="-228600" algn="l" defTabSz="914400" rtl="0" eaLnBrk="1" latinLnBrk="0" hangingPunct="1">
              <a:lnSpc>
                <a:spcPct val="150000"/>
              </a:lnSpc>
              <a:spcBef>
                <a:spcPts val="500"/>
              </a:spcBef>
              <a:buFontTx/>
              <a:buBlip>
                <a:blip r:embed="rId40"/>
              </a:buBlip>
            </a:pPr>
            <a:r>
              <a:rPr lang="nl-NL"/>
              <a:t>Tweede niveau</a:t>
            </a:r>
          </a:p>
          <a:p>
            <a:pPr marL="1143000" lvl="2" indent="-228600" algn="l" defTabSz="914400" rtl="0" eaLnBrk="1" latinLnBrk="0" hangingPunct="1">
              <a:lnSpc>
                <a:spcPct val="150000"/>
              </a:lnSpc>
              <a:spcBef>
                <a:spcPts val="500"/>
              </a:spcBef>
              <a:buFontTx/>
              <a:buBlip>
                <a:blip r:embed="rId40"/>
              </a:buBlip>
            </a:pPr>
            <a:r>
              <a:rPr lang="nl-NL"/>
              <a:t>Derde niveau</a:t>
            </a:r>
          </a:p>
          <a:p>
            <a:pPr marL="1600200" lvl="3" indent="-228600" algn="l" defTabSz="914400" rtl="0" eaLnBrk="1" latinLnBrk="0" hangingPunct="1">
              <a:lnSpc>
                <a:spcPct val="150000"/>
              </a:lnSpc>
              <a:spcBef>
                <a:spcPts val="500"/>
              </a:spcBef>
              <a:buFontTx/>
              <a:buBlip>
                <a:blip r:embed="rId40"/>
              </a:buBlip>
            </a:pPr>
            <a:r>
              <a:rPr lang="nl-NL"/>
              <a:t>Vierde niveau</a:t>
            </a:r>
          </a:p>
          <a:p>
            <a:pPr marL="2057400" lvl="4" indent="-228600" algn="l" defTabSz="914400" rtl="0" eaLnBrk="1" latinLnBrk="0" hangingPunct="1">
              <a:lnSpc>
                <a:spcPct val="150000"/>
              </a:lnSpc>
              <a:spcBef>
                <a:spcPts val="500"/>
              </a:spcBef>
              <a:buFontTx/>
              <a:buBlip>
                <a:blip r:embed="rId40"/>
              </a:buBlip>
            </a:pPr>
            <a:r>
              <a:rPr lang="nl-NL"/>
              <a:t>Vijfde niveau</a:t>
            </a:r>
            <a:endParaRPr lang="nl-BE"/>
          </a:p>
        </p:txBody>
      </p:sp>
      <p:sp>
        <p:nvSpPr>
          <p:cNvPr id="4" name="Tijdelijke aanduiding voor datum 3">
            <a:extLst>
              <a:ext uri="{FF2B5EF4-FFF2-40B4-BE49-F238E27FC236}">
                <a16:creationId xmlns:a16="http://schemas.microsoft.com/office/drawing/2014/main" id="{55915443-05FB-EE42-5E08-3D8B8B9158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D773C8-1D70-3F43-AEF3-25C507B5A9DC}" type="datetimeFigureOut">
              <a:rPr lang="nl-BE" smtClean="0"/>
              <a:t>2/12/2025</a:t>
            </a:fld>
            <a:endParaRPr lang="nl-BE"/>
          </a:p>
        </p:txBody>
      </p:sp>
      <p:sp>
        <p:nvSpPr>
          <p:cNvPr id="5" name="Tijdelijke aanduiding voor voettekst 4">
            <a:extLst>
              <a:ext uri="{FF2B5EF4-FFF2-40B4-BE49-F238E27FC236}">
                <a16:creationId xmlns:a16="http://schemas.microsoft.com/office/drawing/2014/main" id="{F1FBFB45-5606-1AEA-91E3-B963CFA342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7624A2DF-7817-7BC7-DFA4-8A64B3CE53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A16158-1F81-2942-ACAE-3CE47BF9B25D}" type="slidenum">
              <a:rPr lang="nl-BE" smtClean="0"/>
              <a:t>‹nr.›</a:t>
            </a:fld>
            <a:endParaRPr lang="nl-BE"/>
          </a:p>
        </p:txBody>
      </p:sp>
    </p:spTree>
    <p:extLst>
      <p:ext uri="{BB962C8B-B14F-4D97-AF65-F5344CB8AC3E}">
        <p14:creationId xmlns:p14="http://schemas.microsoft.com/office/powerpoint/2010/main" val="286371644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 id="2147483692" r:id="rId23"/>
    <p:sldLayoutId id="2147483693" r:id="rId24"/>
    <p:sldLayoutId id="2147483694" r:id="rId25"/>
    <p:sldLayoutId id="2147483695" r:id="rId26"/>
    <p:sldLayoutId id="2147483696" r:id="rId27"/>
    <p:sldLayoutId id="2147483697" r:id="rId28"/>
    <p:sldLayoutId id="2147483698" r:id="rId29"/>
    <p:sldLayoutId id="2147483650" r:id="rId30"/>
    <p:sldLayoutId id="2147483651" r:id="rId31"/>
    <p:sldLayoutId id="2147483654" r:id="rId32"/>
    <p:sldLayoutId id="2147483667" r:id="rId33"/>
    <p:sldLayoutId id="2147483665" r:id="rId34"/>
    <p:sldLayoutId id="2147483699" r:id="rId35"/>
    <p:sldLayoutId id="2147483700" r:id="rId36"/>
    <p:sldLayoutId id="2147483910" r:id="rId37"/>
    <p:sldLayoutId id="2147483911" r:id="rId38"/>
  </p:sldLayoutIdLst>
  <p:txStyles>
    <p:titleStyle>
      <a:lvl1pPr algn="l" defTabSz="914400" rtl="0" eaLnBrk="1" latinLnBrk="0" hangingPunct="1">
        <a:lnSpc>
          <a:spcPct val="90000"/>
        </a:lnSpc>
        <a:spcBef>
          <a:spcPct val="0"/>
        </a:spcBef>
        <a:buNone/>
        <a:defRPr lang="nl-BE" sz="3000" b="1" i="0" kern="1200" dirty="0">
          <a:solidFill>
            <a:srgbClr val="286669"/>
          </a:solidFill>
          <a:latin typeface="Segoe UI" panose="020B0502040204020203" pitchFamily="34" charset="0"/>
          <a:ea typeface="+mj-ea"/>
          <a:cs typeface="Segoe UI" panose="020B050204020402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nl-NL" sz="1200" b="0" i="0" kern="1200" dirty="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nl-NL" sz="1200" b="0" i="0" kern="1200" dirty="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nl-NL" sz="1200" b="0" i="0" kern="1200" dirty="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nl-NL" sz="1200" b="0" i="0" kern="1200" dirty="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nl-BE" sz="1200" b="0" i="0" kern="1200" dirty="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ijdelijke aanduiding voor titel 1">
            <a:extLst>
              <a:ext uri="{FF2B5EF4-FFF2-40B4-BE49-F238E27FC236}">
                <a16:creationId xmlns:a16="http://schemas.microsoft.com/office/drawing/2014/main" id="{BC8F45EE-E6BD-5F43-9675-7493A8C1AD62}"/>
              </a:ext>
            </a:extLst>
          </p:cNvPr>
          <p:cNvSpPr>
            <a:spLocks noGrp="1"/>
          </p:cNvSpPr>
          <p:nvPr>
            <p:ph type="title"/>
          </p:nvPr>
        </p:nvSpPr>
        <p:spPr>
          <a:xfrm>
            <a:off x="1049698" y="365129"/>
            <a:ext cx="10058571" cy="1325563"/>
          </a:xfrm>
          <a:prstGeom prst="rect">
            <a:avLst/>
          </a:prstGeom>
        </p:spPr>
        <p:txBody>
          <a:bodyPr vert="horz" lIns="91440" tIns="45720" rIns="91440" bIns="45720" rtlCol="0" anchor="ctr">
            <a:normAutofit/>
          </a:bodyPr>
          <a:lstStyle/>
          <a:p>
            <a:r>
              <a:rPr lang="nl-NL"/>
              <a:t>Titel</a:t>
            </a:r>
            <a:endParaRPr lang="nl-BE"/>
          </a:p>
        </p:txBody>
      </p:sp>
      <p:sp>
        <p:nvSpPr>
          <p:cNvPr id="8" name="Tijdelijke aanduiding voor tekst 2">
            <a:extLst>
              <a:ext uri="{FF2B5EF4-FFF2-40B4-BE49-F238E27FC236}">
                <a16:creationId xmlns:a16="http://schemas.microsoft.com/office/drawing/2014/main" id="{CF71C18B-F87B-3349-90A3-F8B40339327E}"/>
              </a:ext>
            </a:extLst>
          </p:cNvPr>
          <p:cNvSpPr>
            <a:spLocks noGrp="1"/>
          </p:cNvSpPr>
          <p:nvPr>
            <p:ph type="body" idx="1"/>
          </p:nvPr>
        </p:nvSpPr>
        <p:spPr>
          <a:xfrm>
            <a:off x="1049698" y="1825625"/>
            <a:ext cx="10058571" cy="4351338"/>
          </a:xfrm>
          <a:prstGeom prst="rect">
            <a:avLst/>
          </a:prstGeom>
        </p:spPr>
        <p:txBody>
          <a:bodyPr vert="horz" lIns="91440" tIns="45720" rIns="91440" bIns="45720" rtlCol="0">
            <a:normAutofit/>
          </a:bodyPr>
          <a:lstStyle/>
          <a:p>
            <a:pPr lvl="0"/>
            <a:r>
              <a:rPr lang="nl-NL"/>
              <a:t>Eerste niveau</a:t>
            </a:r>
          </a:p>
          <a:p>
            <a:pPr lvl="1"/>
            <a:r>
              <a:rPr lang="nl-NL"/>
              <a:t>Tweede niveau</a:t>
            </a:r>
          </a:p>
          <a:p>
            <a:pPr lvl="2"/>
            <a:r>
              <a:rPr lang="nl-NL"/>
              <a:t>Derde niveau</a:t>
            </a:r>
          </a:p>
          <a:p>
            <a:pPr lvl="3"/>
            <a:r>
              <a:rPr lang="nl-NL"/>
              <a:t>Vierde niveau</a:t>
            </a:r>
          </a:p>
          <a:p>
            <a:pPr lvl="4"/>
            <a:r>
              <a:rPr lang="nl-NL"/>
              <a:t>Vijfde niveau</a:t>
            </a:r>
            <a:endParaRPr lang="nl-BE"/>
          </a:p>
        </p:txBody>
      </p:sp>
      <p:sp>
        <p:nvSpPr>
          <p:cNvPr id="9" name="Tijdelijke aanduiding voor voettekst 4">
            <a:extLst>
              <a:ext uri="{FF2B5EF4-FFF2-40B4-BE49-F238E27FC236}">
                <a16:creationId xmlns:a16="http://schemas.microsoft.com/office/drawing/2014/main" id="{9D0473FC-F8C7-6B4E-B4EB-62547DA8FC4E}"/>
              </a:ext>
            </a:extLst>
          </p:cNvPr>
          <p:cNvSpPr>
            <a:spLocks noGrp="1"/>
          </p:cNvSpPr>
          <p:nvPr>
            <p:ph type="ftr" sz="quarter" idx="3"/>
          </p:nvPr>
        </p:nvSpPr>
        <p:spPr>
          <a:xfrm>
            <a:off x="7020179" y="6379999"/>
            <a:ext cx="327065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nl-BE" sz="1200" b="0" i="0" u="none" strike="noStrike" kern="1200" cap="none" spc="0" normalizeH="0" baseline="0" noProof="0">
              <a:ln>
                <a:noFill/>
              </a:ln>
              <a:solidFill>
                <a:srgbClr val="286669">
                  <a:tint val="75000"/>
                </a:srgbClr>
              </a:solidFill>
              <a:effectLst/>
              <a:uLnTx/>
              <a:uFillTx/>
              <a:latin typeface="Segoe UI"/>
              <a:ea typeface="+mn-ea"/>
              <a:cs typeface="+mn-cs"/>
            </a:endParaRPr>
          </a:p>
        </p:txBody>
      </p:sp>
      <p:sp>
        <p:nvSpPr>
          <p:cNvPr id="10" name="Tijdelijke aanduiding voor dianummer 5">
            <a:extLst>
              <a:ext uri="{FF2B5EF4-FFF2-40B4-BE49-F238E27FC236}">
                <a16:creationId xmlns:a16="http://schemas.microsoft.com/office/drawing/2014/main" id="{C761EBFE-0607-8545-B9F4-D6BEB500EE6E}"/>
              </a:ext>
            </a:extLst>
          </p:cNvPr>
          <p:cNvSpPr>
            <a:spLocks noGrp="1"/>
          </p:cNvSpPr>
          <p:nvPr>
            <p:ph type="sldNum" sz="quarter" idx="4"/>
          </p:nvPr>
        </p:nvSpPr>
        <p:spPr>
          <a:xfrm>
            <a:off x="573741" y="6356355"/>
            <a:ext cx="897108"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3B60197-8732-DD47-BE86-DC2A13CABE98}" type="slidenum">
              <a:rPr kumimoji="0" lang="nl-BE" sz="1600" b="0" i="0" u="none" strike="noStrike" kern="1200" cap="none" spc="0" normalizeH="0" baseline="0" noProof="0" smtClean="0">
                <a:ln>
                  <a:noFill/>
                </a:ln>
                <a:solidFill>
                  <a:srgbClr val="286669">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‹nr.›</a:t>
            </a:fld>
            <a:endParaRPr kumimoji="0" lang="nl-BE" sz="1600" b="0" i="0" u="none" strike="noStrike" kern="1200" cap="none" spc="0" normalizeH="0" baseline="0" noProof="0">
              <a:ln>
                <a:noFill/>
              </a:ln>
              <a:solidFill>
                <a:srgbClr val="286669">
                  <a:tint val="75000"/>
                </a:srgbClr>
              </a:solidFill>
              <a:effectLst/>
              <a:uLnTx/>
              <a:uFillTx/>
              <a:latin typeface="Segoe UI"/>
              <a:ea typeface="+mn-ea"/>
              <a:cs typeface="+mn-cs"/>
            </a:endParaRPr>
          </a:p>
        </p:txBody>
      </p:sp>
      <p:pic>
        <p:nvPicPr>
          <p:cNvPr id="11" name="Afbeelding 10">
            <a:extLst>
              <a:ext uri="{FF2B5EF4-FFF2-40B4-BE49-F238E27FC236}">
                <a16:creationId xmlns:a16="http://schemas.microsoft.com/office/drawing/2014/main" id="{8E414FE6-34C8-31E1-3F8F-1CF4F62E96EE}"/>
              </a:ext>
            </a:extLst>
          </p:cNvPr>
          <p:cNvPicPr>
            <a:picLocks noChangeAspect="1"/>
          </p:cNvPicPr>
          <p:nvPr userDrawn="1"/>
        </p:nvPicPr>
        <p:blipFill>
          <a:blip r:embed="rId26" cstate="screen">
            <a:extLst>
              <a:ext uri="{28A0092B-C50C-407E-A947-70E740481C1C}">
                <a14:useLocalDpi xmlns:a14="http://schemas.microsoft.com/office/drawing/2010/main"/>
              </a:ext>
            </a:extLst>
          </a:blip>
          <a:srcRect/>
          <a:stretch/>
        </p:blipFill>
        <p:spPr>
          <a:xfrm>
            <a:off x="10725294" y="6399240"/>
            <a:ext cx="1029017" cy="279353"/>
          </a:xfrm>
          <a:prstGeom prst="rect">
            <a:avLst/>
          </a:prstGeom>
        </p:spPr>
      </p:pic>
      <p:pic>
        <p:nvPicPr>
          <p:cNvPr id="12" name="Afbeelding 11">
            <a:extLst>
              <a:ext uri="{FF2B5EF4-FFF2-40B4-BE49-F238E27FC236}">
                <a16:creationId xmlns:a16="http://schemas.microsoft.com/office/drawing/2014/main" id="{6D6CA95B-65FF-36FC-5C0C-93E0FDA509B2}"/>
              </a:ext>
            </a:extLst>
          </p:cNvPr>
          <p:cNvPicPr>
            <a:picLocks noChangeAspect="1"/>
          </p:cNvPicPr>
          <p:nvPr userDrawn="1"/>
        </p:nvPicPr>
        <p:blipFill>
          <a:blip r:embed="rId27" cstate="screen">
            <a:alphaModFix amt="20000"/>
            <a:extLst>
              <a:ext uri="{28A0092B-C50C-407E-A947-70E740481C1C}">
                <a14:useLocalDpi xmlns:a14="http://schemas.microsoft.com/office/drawing/2010/main"/>
              </a:ext>
            </a:extLst>
          </a:blip>
          <a:stretch>
            <a:fillRect/>
          </a:stretch>
        </p:blipFill>
        <p:spPr>
          <a:xfrm>
            <a:off x="-172351" y="432626"/>
            <a:ext cx="746092" cy="1162210"/>
          </a:xfrm>
          <a:prstGeom prst="rect">
            <a:avLst/>
          </a:prstGeom>
        </p:spPr>
      </p:pic>
    </p:spTree>
    <p:extLst>
      <p:ext uri="{BB962C8B-B14F-4D97-AF65-F5344CB8AC3E}">
        <p14:creationId xmlns:p14="http://schemas.microsoft.com/office/powerpoint/2010/main" val="176991362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 id="2147483719" r:id="rId18"/>
    <p:sldLayoutId id="2147483720" r:id="rId19"/>
    <p:sldLayoutId id="2147483721" r:id="rId20"/>
    <p:sldLayoutId id="2147483722" r:id="rId21"/>
    <p:sldLayoutId id="2147483723" r:id="rId22"/>
    <p:sldLayoutId id="2147483724" r:id="rId23"/>
    <p:sldLayoutId id="2147483909" r:id="rId24"/>
  </p:sldLayoutIdLst>
  <p:hf hdr="0" ftr="0" dt="0"/>
  <p:txStyles>
    <p:titleStyle>
      <a:lvl1pPr algn="l" defTabSz="914400" rtl="0" eaLnBrk="1" latinLnBrk="0" hangingPunct="1">
        <a:lnSpc>
          <a:spcPct val="90000"/>
        </a:lnSpc>
        <a:spcBef>
          <a:spcPct val="0"/>
        </a:spcBef>
        <a:buNone/>
        <a:defRPr sz="3600" b="1" i="0" kern="1200">
          <a:solidFill>
            <a:srgbClr val="286669"/>
          </a:solidFill>
          <a:latin typeface="Segoe UI" panose="020B0502040204020203" pitchFamily="34" charset="0"/>
          <a:ea typeface="Verdana" panose="020B0604030504040204" pitchFamily="34" charset="0"/>
          <a:cs typeface="Segoe UI" panose="020B0502040204020203" pitchFamily="34" charset="0"/>
        </a:defRPr>
      </a:lvl1pPr>
    </p:titleStyle>
    <p:bodyStyle>
      <a:lvl1pPr marL="228600" indent="-228600" algn="l" defTabSz="914400" rtl="0" eaLnBrk="1" latinLnBrk="0" hangingPunct="1">
        <a:lnSpc>
          <a:spcPct val="150000"/>
        </a:lnSpc>
        <a:spcBef>
          <a:spcPts val="1000"/>
        </a:spcBef>
        <a:buSzPct val="70000"/>
        <a:buFontTx/>
        <a:buBlip>
          <a:blip r:embed="rId28"/>
        </a:buBlip>
        <a:defRPr sz="1800" kern="1200">
          <a:solidFill>
            <a:schemeClr val="tx1"/>
          </a:solidFill>
          <a:latin typeface="Segoe UI" panose="020B0502040204020203" pitchFamily="34" charset="0"/>
          <a:ea typeface="Verdana" panose="020B0604030504040204" pitchFamily="34" charset="0"/>
          <a:cs typeface="Segoe UI" panose="020B0502040204020203" pitchFamily="34" charset="0"/>
        </a:defRPr>
      </a:lvl1pPr>
      <a:lvl2pPr marL="685800" indent="-228600" algn="l" defTabSz="914400" rtl="0" eaLnBrk="1" latinLnBrk="0" hangingPunct="1">
        <a:lnSpc>
          <a:spcPct val="150000"/>
        </a:lnSpc>
        <a:spcBef>
          <a:spcPts val="500"/>
        </a:spcBef>
        <a:buSzPct val="70000"/>
        <a:buFontTx/>
        <a:buBlip>
          <a:blip r:embed="rId28"/>
        </a:buBlip>
        <a:defRPr sz="1600" kern="1200">
          <a:solidFill>
            <a:schemeClr val="tx1"/>
          </a:solidFill>
          <a:latin typeface="Segoe UI" panose="020B0502040204020203" pitchFamily="34" charset="0"/>
          <a:ea typeface="Verdana" panose="020B0604030504040204" pitchFamily="34" charset="0"/>
          <a:cs typeface="Segoe UI" panose="020B0502040204020203" pitchFamily="34" charset="0"/>
        </a:defRPr>
      </a:lvl2pPr>
      <a:lvl3pPr marL="1143000" indent="-228600" algn="l" defTabSz="914400" rtl="0" eaLnBrk="1" latinLnBrk="0" hangingPunct="1">
        <a:lnSpc>
          <a:spcPct val="150000"/>
        </a:lnSpc>
        <a:spcBef>
          <a:spcPts val="500"/>
        </a:spcBef>
        <a:buSzPct val="70000"/>
        <a:buFontTx/>
        <a:buBlip>
          <a:blip r:embed="rId28"/>
        </a:buBlip>
        <a:defRPr sz="1400" b="0" i="0" kern="1200">
          <a:solidFill>
            <a:schemeClr val="tx1"/>
          </a:solidFill>
          <a:latin typeface="Segoe UI" panose="020B0502040204020203" pitchFamily="34" charset="0"/>
          <a:ea typeface="Verdana" panose="020B0604030504040204" pitchFamily="34" charset="0"/>
          <a:cs typeface="Segoe UI" panose="020B0502040204020203" pitchFamily="34" charset="0"/>
        </a:defRPr>
      </a:lvl3pPr>
      <a:lvl4pPr marL="1600200" indent="-228600" algn="l" defTabSz="914400" rtl="0" eaLnBrk="1" latinLnBrk="0" hangingPunct="1">
        <a:lnSpc>
          <a:spcPct val="150000"/>
        </a:lnSpc>
        <a:spcBef>
          <a:spcPts val="500"/>
        </a:spcBef>
        <a:buSzPct val="70000"/>
        <a:buFontTx/>
        <a:buBlip>
          <a:blip r:embed="rId28"/>
        </a:buBlip>
        <a:defRPr sz="1200" kern="1200">
          <a:solidFill>
            <a:schemeClr val="tx1"/>
          </a:solidFill>
          <a:latin typeface="Segoe UI" panose="020B0502040204020203" pitchFamily="34" charset="0"/>
          <a:ea typeface="Verdana" panose="020B0604030504040204" pitchFamily="34" charset="0"/>
          <a:cs typeface="Segoe UI" panose="020B0502040204020203" pitchFamily="34" charset="0"/>
        </a:defRPr>
      </a:lvl4pPr>
      <a:lvl5pPr marL="2057400" indent="-228600" algn="l" defTabSz="914400" rtl="0" eaLnBrk="1" latinLnBrk="0" hangingPunct="1">
        <a:lnSpc>
          <a:spcPct val="150000"/>
        </a:lnSpc>
        <a:spcBef>
          <a:spcPts val="500"/>
        </a:spcBef>
        <a:buSzPct val="70000"/>
        <a:buFontTx/>
        <a:buBlip>
          <a:blip r:embed="rId28"/>
        </a:buBlip>
        <a:defRPr sz="1200" kern="1200">
          <a:solidFill>
            <a:schemeClr val="tx1"/>
          </a:solidFill>
          <a:latin typeface="Segoe UI" panose="020B0502040204020203" pitchFamily="34" charset="0"/>
          <a:ea typeface="Verdana" panose="020B0604030504040204"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B3D7A0DD-49B6-F9BB-E66A-E043A76888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95B42190-D326-6CFE-D4BE-92D8EE8EB9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55915443-05FB-EE42-5E08-3D8B8B9158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D773C8-1D70-3F43-AEF3-25C507B5A9DC}" type="datetimeFigureOut">
              <a:rPr lang="nl-BE" smtClean="0"/>
              <a:t>2/12/2025</a:t>
            </a:fld>
            <a:endParaRPr lang="nl-BE"/>
          </a:p>
        </p:txBody>
      </p:sp>
      <p:sp>
        <p:nvSpPr>
          <p:cNvPr id="5" name="Tijdelijke aanduiding voor voettekst 4">
            <a:extLst>
              <a:ext uri="{FF2B5EF4-FFF2-40B4-BE49-F238E27FC236}">
                <a16:creationId xmlns:a16="http://schemas.microsoft.com/office/drawing/2014/main" id="{F1FBFB45-5606-1AEA-91E3-B963CFA342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7624A2DF-7817-7BC7-DFA4-8A64B3CE53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A16158-1F81-2942-ACAE-3CE47BF9B25D}" type="slidenum">
              <a:rPr lang="nl-BE" smtClean="0"/>
              <a:t>‹nr.›</a:t>
            </a:fld>
            <a:endParaRPr lang="nl-BE"/>
          </a:p>
        </p:txBody>
      </p:sp>
    </p:spTree>
    <p:extLst>
      <p:ext uri="{BB962C8B-B14F-4D97-AF65-F5344CB8AC3E}">
        <p14:creationId xmlns:p14="http://schemas.microsoft.com/office/powerpoint/2010/main" val="379867183"/>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 id="2147483743" r:id="rId18"/>
    <p:sldLayoutId id="2147483744" r:id="rId19"/>
    <p:sldLayoutId id="2147483745"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B3D7A0DD-49B6-F9BB-E66A-E043A76888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95B42190-D326-6CFE-D4BE-92D8EE8EB9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marL="228600" lvl="0" indent="-228600" algn="l" defTabSz="914400" rtl="0" eaLnBrk="1" latinLnBrk="0" hangingPunct="1">
              <a:lnSpc>
                <a:spcPct val="150000"/>
              </a:lnSpc>
              <a:spcBef>
                <a:spcPts val="1000"/>
              </a:spcBef>
              <a:buFontTx/>
              <a:buBlip>
                <a:blip r:embed="rId39"/>
              </a:buBlip>
            </a:pPr>
            <a:r>
              <a:rPr lang="nl-NL"/>
              <a:t>Klikken om de tekststijl van het model te bewerken</a:t>
            </a:r>
          </a:p>
          <a:p>
            <a:pPr marL="685800" lvl="1" indent="-228600" algn="l" defTabSz="914400" rtl="0" eaLnBrk="1" latinLnBrk="0" hangingPunct="1">
              <a:lnSpc>
                <a:spcPct val="150000"/>
              </a:lnSpc>
              <a:spcBef>
                <a:spcPts val="500"/>
              </a:spcBef>
              <a:buFontTx/>
              <a:buBlip>
                <a:blip r:embed="rId39"/>
              </a:buBlip>
            </a:pPr>
            <a:r>
              <a:rPr lang="nl-NL"/>
              <a:t>Tweede niveau</a:t>
            </a:r>
          </a:p>
          <a:p>
            <a:pPr marL="1143000" lvl="2" indent="-228600" algn="l" defTabSz="914400" rtl="0" eaLnBrk="1" latinLnBrk="0" hangingPunct="1">
              <a:lnSpc>
                <a:spcPct val="150000"/>
              </a:lnSpc>
              <a:spcBef>
                <a:spcPts val="500"/>
              </a:spcBef>
              <a:buFontTx/>
              <a:buBlip>
                <a:blip r:embed="rId39"/>
              </a:buBlip>
            </a:pPr>
            <a:r>
              <a:rPr lang="nl-NL"/>
              <a:t>Derde niveau</a:t>
            </a:r>
          </a:p>
          <a:p>
            <a:pPr marL="1600200" lvl="3" indent="-228600" algn="l" defTabSz="914400" rtl="0" eaLnBrk="1" latinLnBrk="0" hangingPunct="1">
              <a:lnSpc>
                <a:spcPct val="150000"/>
              </a:lnSpc>
              <a:spcBef>
                <a:spcPts val="500"/>
              </a:spcBef>
              <a:buFontTx/>
              <a:buBlip>
                <a:blip r:embed="rId39"/>
              </a:buBlip>
            </a:pPr>
            <a:r>
              <a:rPr lang="nl-NL"/>
              <a:t>Vierde niveau</a:t>
            </a:r>
          </a:p>
          <a:p>
            <a:pPr marL="2057400" lvl="4" indent="-228600" algn="l" defTabSz="914400" rtl="0" eaLnBrk="1" latinLnBrk="0" hangingPunct="1">
              <a:lnSpc>
                <a:spcPct val="150000"/>
              </a:lnSpc>
              <a:spcBef>
                <a:spcPts val="500"/>
              </a:spcBef>
              <a:buFontTx/>
              <a:buBlip>
                <a:blip r:embed="rId39"/>
              </a:buBlip>
            </a:pPr>
            <a:r>
              <a:rPr lang="nl-NL"/>
              <a:t>Vijfde niveau</a:t>
            </a:r>
            <a:endParaRPr lang="nl-BE"/>
          </a:p>
        </p:txBody>
      </p:sp>
      <p:sp>
        <p:nvSpPr>
          <p:cNvPr id="4" name="Tijdelijke aanduiding voor datum 3">
            <a:extLst>
              <a:ext uri="{FF2B5EF4-FFF2-40B4-BE49-F238E27FC236}">
                <a16:creationId xmlns:a16="http://schemas.microsoft.com/office/drawing/2014/main" id="{55915443-05FB-EE42-5E08-3D8B8B9158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D773C8-1D70-3F43-AEF3-25C507B5A9DC}" type="datetimeFigureOut">
              <a:rPr lang="nl-BE" smtClean="0"/>
              <a:t>2/12/2025</a:t>
            </a:fld>
            <a:endParaRPr lang="nl-BE"/>
          </a:p>
        </p:txBody>
      </p:sp>
      <p:sp>
        <p:nvSpPr>
          <p:cNvPr id="5" name="Tijdelijke aanduiding voor voettekst 4">
            <a:extLst>
              <a:ext uri="{FF2B5EF4-FFF2-40B4-BE49-F238E27FC236}">
                <a16:creationId xmlns:a16="http://schemas.microsoft.com/office/drawing/2014/main" id="{F1FBFB45-5606-1AEA-91E3-B963CFA342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7624A2DF-7817-7BC7-DFA4-8A64B3CE53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A16158-1F81-2942-ACAE-3CE47BF9B25D}" type="slidenum">
              <a:rPr lang="nl-BE" smtClean="0"/>
              <a:t>‹nr.›</a:t>
            </a:fld>
            <a:endParaRPr lang="nl-BE"/>
          </a:p>
        </p:txBody>
      </p:sp>
    </p:spTree>
    <p:extLst>
      <p:ext uri="{BB962C8B-B14F-4D97-AF65-F5344CB8AC3E}">
        <p14:creationId xmlns:p14="http://schemas.microsoft.com/office/powerpoint/2010/main" val="2130022483"/>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 id="2147483882" r:id="rId12"/>
    <p:sldLayoutId id="2147483883" r:id="rId13"/>
    <p:sldLayoutId id="2147483884" r:id="rId14"/>
    <p:sldLayoutId id="2147483885" r:id="rId15"/>
    <p:sldLayoutId id="2147483886" r:id="rId16"/>
    <p:sldLayoutId id="2147483887" r:id="rId17"/>
    <p:sldLayoutId id="2147483888" r:id="rId18"/>
    <p:sldLayoutId id="2147483889" r:id="rId19"/>
    <p:sldLayoutId id="2147483890" r:id="rId20"/>
    <p:sldLayoutId id="2147483891" r:id="rId21"/>
    <p:sldLayoutId id="2147483892" r:id="rId22"/>
    <p:sldLayoutId id="2147483893" r:id="rId23"/>
    <p:sldLayoutId id="2147483894" r:id="rId24"/>
    <p:sldLayoutId id="2147483895" r:id="rId25"/>
    <p:sldLayoutId id="2147483896" r:id="rId26"/>
    <p:sldLayoutId id="2147483897" r:id="rId27"/>
    <p:sldLayoutId id="2147483898" r:id="rId28"/>
    <p:sldLayoutId id="2147483899" r:id="rId29"/>
    <p:sldLayoutId id="2147483900" r:id="rId30"/>
    <p:sldLayoutId id="2147483901" r:id="rId31"/>
    <p:sldLayoutId id="2147483902" r:id="rId32"/>
    <p:sldLayoutId id="2147483903" r:id="rId33"/>
    <p:sldLayoutId id="2147483904" r:id="rId34"/>
    <p:sldLayoutId id="2147483905" r:id="rId35"/>
    <p:sldLayoutId id="2147483906" r:id="rId36"/>
    <p:sldLayoutId id="2147483907" r:id="rId37"/>
  </p:sldLayoutIdLst>
  <p:txStyles>
    <p:titleStyle>
      <a:lvl1pPr algn="l" defTabSz="914400" rtl="0" eaLnBrk="1" latinLnBrk="0" hangingPunct="1">
        <a:lnSpc>
          <a:spcPct val="90000"/>
        </a:lnSpc>
        <a:spcBef>
          <a:spcPct val="0"/>
        </a:spcBef>
        <a:buNone/>
        <a:defRPr lang="nl-BE" sz="3000" b="1" i="0" kern="1200" dirty="0">
          <a:solidFill>
            <a:srgbClr val="286669"/>
          </a:solidFill>
          <a:latin typeface="Segoe UI" panose="020B0502040204020203" pitchFamily="34" charset="0"/>
          <a:ea typeface="+mj-ea"/>
          <a:cs typeface="Segoe UI" panose="020B050204020402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nl-NL" sz="1200" b="0" i="0" kern="1200" dirty="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nl-NL" sz="1200" b="0" i="0" kern="1200" dirty="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nl-NL" sz="1200" b="0" i="0" kern="1200" dirty="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nl-NL" sz="1200" b="0" i="0" kern="1200" dirty="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nl-BE" sz="1200" b="0" i="0" kern="1200" dirty="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3.xml"/></Relationships>
</file>

<file path=ppt/slides/_rels/slide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87.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87.xml"/></Relationships>
</file>

<file path=ppt/slides/_rels/slide40.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6.xml"/><Relationship Id="rId1" Type="http://schemas.openxmlformats.org/officeDocument/2006/relationships/slideLayout" Target="../slideLayouts/slideLayout8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4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8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7.xml"/></Relationships>
</file>

<file path=ppt/slides/_rels/slide4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9.xml"/><Relationship Id="rId1" Type="http://schemas.openxmlformats.org/officeDocument/2006/relationships/slideLayout" Target="../slideLayouts/slideLayout87.xml"/><Relationship Id="rId4" Type="http://schemas.openxmlformats.org/officeDocument/2006/relationships/image" Target="../media/image52.png"/></Relationships>
</file>

<file path=ppt/slides/_rels/slide4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0.xml"/><Relationship Id="rId1" Type="http://schemas.openxmlformats.org/officeDocument/2006/relationships/slideLayout" Target="../slideLayouts/slideLayout8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7.xml"/></Relationships>
</file>

<file path=ppt/slides/_rels/slide4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2.xml"/><Relationship Id="rId1" Type="http://schemas.openxmlformats.org/officeDocument/2006/relationships/slideLayout" Target="../slideLayouts/slideLayout87.xml"/></Relationships>
</file>

<file path=ppt/slides/_rels/slide4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3.xml"/><Relationship Id="rId1" Type="http://schemas.openxmlformats.org/officeDocument/2006/relationships/slideLayout" Target="../slideLayouts/slideLayout87.xml"/><Relationship Id="rId4" Type="http://schemas.openxmlformats.org/officeDocument/2006/relationships/image" Target="../media/image59.png"/></Relationships>
</file>

<file path=ppt/slides/_rels/slide5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4.xml"/><Relationship Id="rId1" Type="http://schemas.openxmlformats.org/officeDocument/2006/relationships/slideLayout" Target="../slideLayouts/slideLayout87.xml"/><Relationship Id="rId4" Type="http://schemas.openxmlformats.org/officeDocument/2006/relationships/image" Target="../media/image61.png"/></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5.xml"/><Relationship Id="rId1" Type="http://schemas.openxmlformats.org/officeDocument/2006/relationships/slideLayout" Target="../slideLayouts/slideLayout8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8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87.xml"/></Relationships>
</file>

<file path=ppt/slides/_rels/slide5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5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9.xml"/><Relationship Id="rId1" Type="http://schemas.openxmlformats.org/officeDocument/2006/relationships/slideLayout" Target="../slideLayouts/slideLayout5.xml"/><Relationship Id="rId4" Type="http://schemas.openxmlformats.org/officeDocument/2006/relationships/image" Target="../media/image64.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5.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5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5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37.xml"/><Relationship Id="rId5" Type="http://schemas.openxmlformats.org/officeDocument/2006/relationships/image" Target="../media/image71.png"/><Relationship Id="rId4" Type="http://schemas.openxmlformats.org/officeDocument/2006/relationships/image" Target="../media/image70.jp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7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37.xml"/></Relationships>
</file>

<file path=ppt/slides/_rels/slide7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image" Target="../media/image74.png"/><Relationship Id="rId1" Type="http://schemas.openxmlformats.org/officeDocument/2006/relationships/slideLayout" Target="../slideLayouts/slideLayout37.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79.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72.png"/><Relationship Id="rId7" Type="http://schemas.openxmlformats.org/officeDocument/2006/relationships/image" Target="../media/image87.png"/><Relationship Id="rId2" Type="http://schemas.openxmlformats.org/officeDocument/2006/relationships/notesSlide" Target="../notesSlides/notesSlide46.xml"/><Relationship Id="rId1" Type="http://schemas.openxmlformats.org/officeDocument/2006/relationships/slideLayout" Target="../slideLayouts/slideLayout37.xml"/><Relationship Id="rId6" Type="http://schemas.openxmlformats.org/officeDocument/2006/relationships/image" Target="../media/image86.png"/><Relationship Id="rId11" Type="http://schemas.openxmlformats.org/officeDocument/2006/relationships/image" Target="../media/image91.png"/><Relationship Id="rId5" Type="http://schemas.openxmlformats.org/officeDocument/2006/relationships/image" Target="../media/image85.png"/><Relationship Id="rId10" Type="http://schemas.openxmlformats.org/officeDocument/2006/relationships/image" Target="../media/image90.png"/><Relationship Id="rId4" Type="http://schemas.openxmlformats.org/officeDocument/2006/relationships/image" Target="../media/image84.png"/><Relationship Id="rId9" Type="http://schemas.openxmlformats.org/officeDocument/2006/relationships/image" Target="../media/image89.png"/></Relationships>
</file>

<file path=ppt/slides/_rels/slide8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7.xml"/><Relationship Id="rId1" Type="http://schemas.openxmlformats.org/officeDocument/2006/relationships/slideLayout" Target="../slideLayouts/slideLayout37.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8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8.xml"/><Relationship Id="rId1" Type="http://schemas.openxmlformats.org/officeDocument/2006/relationships/slideLayout" Target="../slideLayouts/slideLayout37.xml"/><Relationship Id="rId4" Type="http://schemas.openxmlformats.org/officeDocument/2006/relationships/image" Target="../media/image95.png"/></Relationships>
</file>

<file path=ppt/slides/_rels/slide8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9.xml"/><Relationship Id="rId1" Type="http://schemas.openxmlformats.org/officeDocument/2006/relationships/slideLayout" Target="../slideLayouts/slideLayout37.xml"/><Relationship Id="rId5" Type="http://schemas.openxmlformats.org/officeDocument/2006/relationships/image" Target="../media/image97.png"/><Relationship Id="rId4" Type="http://schemas.openxmlformats.org/officeDocument/2006/relationships/image" Target="../media/image96.png"/></Relationships>
</file>

<file path=ppt/slides/_rels/slide8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72.png"/><Relationship Id="rId1" Type="http://schemas.openxmlformats.org/officeDocument/2006/relationships/slideLayout" Target="../slideLayouts/slideLayout37.xml"/><Relationship Id="rId4" Type="http://schemas.openxmlformats.org/officeDocument/2006/relationships/image" Target="../media/image99.png"/></Relationships>
</file>

<file path=ppt/slides/_rels/slide8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72.png"/><Relationship Id="rId1" Type="http://schemas.openxmlformats.org/officeDocument/2006/relationships/slideLayout" Target="../slideLayouts/slideLayout37.xml"/><Relationship Id="rId5" Type="http://schemas.openxmlformats.org/officeDocument/2006/relationships/image" Target="../media/image102.png"/><Relationship Id="rId4" Type="http://schemas.openxmlformats.org/officeDocument/2006/relationships/image" Target="../media/image101.png"/></Relationships>
</file>

<file path=ppt/slides/_rels/slide85.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72.png"/><Relationship Id="rId1" Type="http://schemas.openxmlformats.org/officeDocument/2006/relationships/slideLayout" Target="../slideLayouts/slideLayout37.xml"/><Relationship Id="rId5" Type="http://schemas.openxmlformats.org/officeDocument/2006/relationships/image" Target="../media/image105.png"/><Relationship Id="rId4" Type="http://schemas.openxmlformats.org/officeDocument/2006/relationships/image" Target="../media/image104.png"/></Relationships>
</file>

<file path=ppt/slides/_rels/slide86.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72.png"/><Relationship Id="rId1" Type="http://schemas.openxmlformats.org/officeDocument/2006/relationships/slideLayout" Target="../slideLayouts/slideLayout37.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p:cNvSpPr>
            <a:spLocks noGrp="1"/>
          </p:cNvSpPr>
          <p:nvPr>
            <p:ph type="body" sz="quarter" idx="11"/>
          </p:nvPr>
        </p:nvSpPr>
        <p:spPr>
          <a:xfrm>
            <a:off x="1001713" y="2972364"/>
            <a:ext cx="7589627" cy="1549688"/>
          </a:xfrm>
        </p:spPr>
        <p:txBody>
          <a:bodyPr/>
          <a:lstStyle/>
          <a:p>
            <a:r>
              <a:rPr lang="nl-BE" dirty="0"/>
              <a:t>Omgevingsanalyse </a:t>
            </a:r>
          </a:p>
          <a:p>
            <a:r>
              <a:rPr lang="nl-BE" sz="3200" dirty="0"/>
              <a:t>Lokaal bestuur Dentergem</a:t>
            </a:r>
          </a:p>
        </p:txBody>
      </p:sp>
      <p:sp>
        <p:nvSpPr>
          <p:cNvPr id="6" name="Tijdelijke aanduiding voor tekst 5"/>
          <p:cNvSpPr>
            <a:spLocks noGrp="1"/>
          </p:cNvSpPr>
          <p:nvPr>
            <p:ph type="body" sz="quarter" idx="12"/>
          </p:nvPr>
        </p:nvSpPr>
        <p:spPr>
          <a:xfrm>
            <a:off x="1091800" y="2414269"/>
            <a:ext cx="5487986" cy="1116189"/>
          </a:xfrm>
        </p:spPr>
        <p:txBody>
          <a:bodyPr vert="horz" lIns="91440" tIns="45720" rIns="91440" bIns="45720" rtlCol="0" anchor="t">
            <a:noAutofit/>
          </a:bodyPr>
          <a:lstStyle/>
          <a:p>
            <a:r>
              <a:rPr lang="nl-BE" b="1" dirty="0">
                <a:latin typeface="Segoe UI"/>
                <a:cs typeface="Segoe UI"/>
              </a:rPr>
              <a:t>24 april 2025</a:t>
            </a:r>
          </a:p>
        </p:txBody>
      </p:sp>
      <p:pic>
        <p:nvPicPr>
          <p:cNvPr id="15" name="Picture 14">
            <a:extLst>
              <a:ext uri="{FF2B5EF4-FFF2-40B4-BE49-F238E27FC236}">
                <a16:creationId xmlns:a16="http://schemas.microsoft.com/office/drawing/2014/main" id="{D0C7AFA8-0FB8-E93B-28F3-7E700A5936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3451" y="501014"/>
            <a:ext cx="2819794" cy="1286054"/>
          </a:xfrm>
          <a:prstGeom prst="rect">
            <a:avLst/>
          </a:prstGeom>
        </p:spPr>
      </p:pic>
      <p:pic>
        <p:nvPicPr>
          <p:cNvPr id="1026" name="Picture 2" descr="Startpagina - Gemeente Dentergem">
            <a:extLst>
              <a:ext uri="{FF2B5EF4-FFF2-40B4-BE49-F238E27FC236}">
                <a16:creationId xmlns:a16="http://schemas.microsoft.com/office/drawing/2014/main" id="{799A9B9B-A10F-C3DF-4C5F-C6EB901B5D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6696" y="306676"/>
            <a:ext cx="2819794" cy="1480392"/>
          </a:xfrm>
          <a:prstGeom prst="rect">
            <a:avLst/>
          </a:prstGeom>
          <a:noFill/>
          <a:extLst>
            <a:ext uri="{909E8E84-426E-40DD-AFC4-6F175D3DCCD1}">
              <a14:hiddenFill xmlns:a14="http://schemas.microsoft.com/office/drawing/2010/main">
                <a:solidFill>
                  <a:srgbClr val="FFFFFF"/>
                </a:solidFill>
              </a14:hiddenFill>
            </a:ext>
          </a:extLst>
        </p:spPr>
      </p:pic>
      <p:sp>
        <p:nvSpPr>
          <p:cNvPr id="2" name="Tijdelijke aanduiding voor tekst 5">
            <a:extLst>
              <a:ext uri="{FF2B5EF4-FFF2-40B4-BE49-F238E27FC236}">
                <a16:creationId xmlns:a16="http://schemas.microsoft.com/office/drawing/2014/main" id="{93238E6F-3A02-9138-0736-55849FFB8F6A}"/>
              </a:ext>
            </a:extLst>
          </p:cNvPr>
          <p:cNvSpPr txBox="1">
            <a:spLocks/>
          </p:cNvSpPr>
          <p:nvPr/>
        </p:nvSpPr>
        <p:spPr>
          <a:xfrm>
            <a:off x="1001713" y="4522052"/>
            <a:ext cx="5487986" cy="111618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b="0" i="0" kern="1200">
                <a:solidFill>
                  <a:srgbClr val="286669"/>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3500" kern="1200">
                <a:solidFill>
                  <a:schemeClr val="bg1"/>
                </a:solidFill>
                <a:latin typeface="Quicksand"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3500" kern="1200">
                <a:solidFill>
                  <a:schemeClr val="bg1"/>
                </a:solidFill>
                <a:latin typeface="Quicksand"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3500" kern="1200">
                <a:solidFill>
                  <a:schemeClr val="bg1"/>
                </a:solidFill>
                <a:latin typeface="Quicksand"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3500" kern="1200">
                <a:solidFill>
                  <a:schemeClr val="bg1"/>
                </a:solidFill>
                <a:latin typeface="Quicksand"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39574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C1A4B-D4DB-23F7-EDE0-7F2BCCB34412}"/>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1B301AAA-B162-B20E-A964-E66CF15247FA}"/>
              </a:ext>
            </a:extLst>
          </p:cNvPr>
          <p:cNvSpPr>
            <a:spLocks noGrp="1"/>
          </p:cNvSpPr>
          <p:nvPr>
            <p:ph type="body" sz="quarter" idx="11"/>
          </p:nvPr>
        </p:nvSpPr>
        <p:spPr>
          <a:xfrm>
            <a:off x="1001713" y="2972364"/>
            <a:ext cx="7589627" cy="1549688"/>
          </a:xfrm>
        </p:spPr>
        <p:txBody>
          <a:bodyPr/>
          <a:lstStyle/>
          <a:p>
            <a:r>
              <a:rPr lang="nl-BE" dirty="0"/>
              <a:t>Omgevingsanalyse </a:t>
            </a:r>
          </a:p>
          <a:p>
            <a:r>
              <a:rPr lang="nl-BE" sz="3200" dirty="0"/>
              <a:t>Lokaal bestuur Dentergem</a:t>
            </a:r>
          </a:p>
        </p:txBody>
      </p:sp>
      <p:sp>
        <p:nvSpPr>
          <p:cNvPr id="6" name="Tijdelijke aanduiding voor tekst 5">
            <a:extLst>
              <a:ext uri="{FF2B5EF4-FFF2-40B4-BE49-F238E27FC236}">
                <a16:creationId xmlns:a16="http://schemas.microsoft.com/office/drawing/2014/main" id="{49E7AA20-AE92-1F09-930A-0FBEDFA5994E}"/>
              </a:ext>
            </a:extLst>
          </p:cNvPr>
          <p:cNvSpPr>
            <a:spLocks noGrp="1"/>
          </p:cNvSpPr>
          <p:nvPr>
            <p:ph type="body" sz="quarter" idx="12"/>
          </p:nvPr>
        </p:nvSpPr>
        <p:spPr>
          <a:xfrm>
            <a:off x="1091800" y="2414269"/>
            <a:ext cx="5487986" cy="1116189"/>
          </a:xfrm>
        </p:spPr>
        <p:txBody>
          <a:bodyPr vert="horz" lIns="91440" tIns="45720" rIns="91440" bIns="45720" rtlCol="0" anchor="t">
            <a:noAutofit/>
          </a:bodyPr>
          <a:lstStyle/>
          <a:p>
            <a:r>
              <a:rPr lang="nl-BE" b="1" dirty="0">
                <a:latin typeface="Segoe UI"/>
                <a:cs typeface="Segoe UI"/>
              </a:rPr>
              <a:t>24 april 2025</a:t>
            </a:r>
          </a:p>
        </p:txBody>
      </p:sp>
      <p:pic>
        <p:nvPicPr>
          <p:cNvPr id="15" name="Picture 14">
            <a:extLst>
              <a:ext uri="{FF2B5EF4-FFF2-40B4-BE49-F238E27FC236}">
                <a16:creationId xmlns:a16="http://schemas.microsoft.com/office/drawing/2014/main" id="{1113CC5B-880B-1633-2C50-345C60A60DC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3451" y="501014"/>
            <a:ext cx="2819794" cy="1286054"/>
          </a:xfrm>
          <a:prstGeom prst="rect">
            <a:avLst/>
          </a:prstGeom>
        </p:spPr>
      </p:pic>
      <p:pic>
        <p:nvPicPr>
          <p:cNvPr id="1026" name="Picture 2" descr="Startpagina - Gemeente Dentergem">
            <a:extLst>
              <a:ext uri="{FF2B5EF4-FFF2-40B4-BE49-F238E27FC236}">
                <a16:creationId xmlns:a16="http://schemas.microsoft.com/office/drawing/2014/main" id="{EB1DA67B-D477-C7E0-569B-45D9E06CA9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6696" y="306676"/>
            <a:ext cx="2819794" cy="1480392"/>
          </a:xfrm>
          <a:prstGeom prst="rect">
            <a:avLst/>
          </a:prstGeom>
          <a:noFill/>
          <a:extLst>
            <a:ext uri="{909E8E84-426E-40DD-AFC4-6F175D3DCCD1}">
              <a14:hiddenFill xmlns:a14="http://schemas.microsoft.com/office/drawing/2010/main">
                <a:solidFill>
                  <a:srgbClr val="FFFFFF"/>
                </a:solidFill>
              </a14:hiddenFill>
            </a:ext>
          </a:extLst>
        </p:spPr>
      </p:pic>
      <p:sp>
        <p:nvSpPr>
          <p:cNvPr id="2" name="Tijdelijke aanduiding voor tekst 5">
            <a:extLst>
              <a:ext uri="{FF2B5EF4-FFF2-40B4-BE49-F238E27FC236}">
                <a16:creationId xmlns:a16="http://schemas.microsoft.com/office/drawing/2014/main" id="{85D17AFC-0092-33A4-52BB-23E7D36FC26D}"/>
              </a:ext>
            </a:extLst>
          </p:cNvPr>
          <p:cNvSpPr txBox="1">
            <a:spLocks/>
          </p:cNvSpPr>
          <p:nvPr/>
        </p:nvSpPr>
        <p:spPr>
          <a:xfrm>
            <a:off x="1001713" y="4522052"/>
            <a:ext cx="5487986" cy="111618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b="0" i="0" kern="1200">
                <a:solidFill>
                  <a:srgbClr val="286669"/>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3500" kern="1200">
                <a:solidFill>
                  <a:schemeClr val="bg1"/>
                </a:solidFill>
                <a:latin typeface="Quicksand"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3500" kern="1200">
                <a:solidFill>
                  <a:schemeClr val="bg1"/>
                </a:solidFill>
                <a:latin typeface="Quicksand"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3500" kern="1200">
                <a:solidFill>
                  <a:schemeClr val="bg1"/>
                </a:solidFill>
                <a:latin typeface="Quicksand"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3500" kern="1200">
                <a:solidFill>
                  <a:schemeClr val="bg1"/>
                </a:solidFill>
                <a:latin typeface="Quicksand"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BE" dirty="0"/>
              <a:t>Rapportering omgevingsanalyse</a:t>
            </a:r>
          </a:p>
          <a:p>
            <a:r>
              <a:rPr lang="nl-BE" b="1" dirty="0"/>
              <a:t>Externe analyse &amp; maatschappelijke tendensen</a:t>
            </a:r>
          </a:p>
        </p:txBody>
      </p:sp>
    </p:spTree>
    <p:extLst>
      <p:ext uri="{BB962C8B-B14F-4D97-AF65-F5344CB8AC3E}">
        <p14:creationId xmlns:p14="http://schemas.microsoft.com/office/powerpoint/2010/main" val="3756934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22E606-D95C-E901-3196-7A385D4934D5}"/>
              </a:ext>
            </a:extLst>
          </p:cNvPr>
          <p:cNvSpPr>
            <a:spLocks noGrp="1"/>
          </p:cNvSpPr>
          <p:nvPr>
            <p:ph type="title"/>
          </p:nvPr>
        </p:nvSpPr>
        <p:spPr/>
        <p:txBody>
          <a:bodyPr>
            <a:normAutofit/>
          </a:bodyPr>
          <a:lstStyle/>
          <a:p>
            <a:r>
              <a:rPr lang="nl-NL" dirty="0" err="1"/>
              <a:t>Omgevingsgerelateerde</a:t>
            </a:r>
            <a:r>
              <a:rPr lang="nl-NL" dirty="0"/>
              <a:t> ontwikkelingen</a:t>
            </a:r>
            <a:endParaRPr lang="nl-BE" dirty="0"/>
          </a:p>
        </p:txBody>
      </p:sp>
      <p:sp>
        <p:nvSpPr>
          <p:cNvPr id="4" name="Tijdelijke aanduiding voor inhoud 4">
            <a:extLst>
              <a:ext uri="{FF2B5EF4-FFF2-40B4-BE49-F238E27FC236}">
                <a16:creationId xmlns:a16="http://schemas.microsoft.com/office/drawing/2014/main" id="{7214A060-28C0-7B1E-71E1-81CEEF077ADD}"/>
              </a:ext>
            </a:extLst>
          </p:cNvPr>
          <p:cNvSpPr>
            <a:spLocks noGrp="1"/>
          </p:cNvSpPr>
          <p:nvPr>
            <p:ph idx="1"/>
          </p:nvPr>
        </p:nvSpPr>
        <p:spPr>
          <a:xfrm>
            <a:off x="838200" y="1825626"/>
            <a:ext cx="8978462" cy="4018994"/>
          </a:xfrm>
        </p:spPr>
        <p:txBody>
          <a:bodyPr>
            <a:normAutofit/>
          </a:bodyPr>
          <a:lstStyle/>
          <a:p>
            <a:r>
              <a:rPr lang="nl-NL" sz="1800" dirty="0"/>
              <a:t>Dit rapport is opgebouwd op basis van </a:t>
            </a:r>
            <a:r>
              <a:rPr lang="nl-NL" b="1" dirty="0">
                <a:solidFill>
                  <a:srgbClr val="286669"/>
                </a:solidFill>
              </a:rPr>
              <a:t>zes thema’s </a:t>
            </a:r>
            <a:r>
              <a:rPr lang="nl-NL" sz="1800" dirty="0"/>
              <a:t>die de </a:t>
            </a:r>
            <a:r>
              <a:rPr lang="nl-NL" b="1" dirty="0" err="1">
                <a:solidFill>
                  <a:srgbClr val="286669"/>
                </a:solidFill>
              </a:rPr>
              <a:t>omgevingsgerelateerde</a:t>
            </a:r>
            <a:r>
              <a:rPr lang="nl-NL" b="1" dirty="0">
                <a:solidFill>
                  <a:srgbClr val="286669"/>
                </a:solidFill>
              </a:rPr>
              <a:t> ontwikkelingen </a:t>
            </a:r>
            <a:r>
              <a:rPr lang="nl-NL" sz="1800" dirty="0"/>
              <a:t>in het lokaal bestuur in kaart brengen. </a:t>
            </a:r>
          </a:p>
          <a:p>
            <a:r>
              <a:rPr lang="nl-NL" sz="1800" dirty="0"/>
              <a:t>De data in dit rapport is hoofdzakelijk afkomstig uit de Gemeente- en Stadsmonitor (2024) en Provincie in Cijfers, maar wordt gericht aangevuld door andere relevante brongegevens.</a:t>
            </a:r>
          </a:p>
          <a:p>
            <a:pPr marL="0" indent="0">
              <a:buNone/>
            </a:pPr>
            <a:endParaRPr lang="nl-BE" sz="1800" dirty="0"/>
          </a:p>
        </p:txBody>
      </p:sp>
    </p:spTree>
    <p:extLst>
      <p:ext uri="{BB962C8B-B14F-4D97-AF65-F5344CB8AC3E}">
        <p14:creationId xmlns:p14="http://schemas.microsoft.com/office/powerpoint/2010/main" val="784064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109728" y="4429931"/>
            <a:ext cx="4554728" cy="2603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45" name="Rectangle 44"/>
          <p:cNvSpPr/>
          <p:nvPr/>
        </p:nvSpPr>
        <p:spPr>
          <a:xfrm>
            <a:off x="7910197" y="2186287"/>
            <a:ext cx="4479923" cy="26035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13" name="TextBox 12"/>
          <p:cNvSpPr txBox="1"/>
          <p:nvPr/>
        </p:nvSpPr>
        <p:spPr>
          <a:xfrm>
            <a:off x="7972361" y="3617821"/>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rPr>
              <a:t>Cultuur en vrije tijd</a:t>
            </a:r>
            <a:endParaRPr kumimoji="0" lang="nl-BE" sz="1100" b="0" i="0" u="none" strike="noStrike" kern="1200" cap="none" spc="0" normalizeH="0" baseline="0" noProof="0">
              <a:ln>
                <a:noFill/>
              </a:ln>
              <a:solidFill>
                <a:srgbClr val="286669">
                  <a:lumMod val="75000"/>
                </a:srgbClr>
              </a:solidFill>
              <a:effectLst/>
              <a:uLnTx/>
              <a:uFillTx/>
              <a:latin typeface="Segoe UI"/>
            </a:endParaRPr>
          </a:p>
        </p:txBody>
      </p:sp>
      <p:sp>
        <p:nvSpPr>
          <p:cNvPr id="65" name="Rounded Rectangle 64"/>
          <p:cNvSpPr/>
          <p:nvPr/>
        </p:nvSpPr>
        <p:spPr>
          <a:xfrm>
            <a:off x="4439922" y="3743779"/>
            <a:ext cx="717526" cy="1632303"/>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01</a:t>
            </a:r>
          </a:p>
        </p:txBody>
      </p:sp>
      <p:sp>
        <p:nvSpPr>
          <p:cNvPr id="66" name="Rounded Rectangle 65"/>
          <p:cNvSpPr/>
          <p:nvPr/>
        </p:nvSpPr>
        <p:spPr>
          <a:xfrm>
            <a:off x="5823599" y="2807330"/>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03</a:t>
            </a:r>
          </a:p>
        </p:txBody>
      </p:sp>
      <p:sp>
        <p:nvSpPr>
          <p:cNvPr id="67" name="Rounded Rectangle 66"/>
          <p:cNvSpPr/>
          <p:nvPr/>
        </p:nvSpPr>
        <p:spPr>
          <a:xfrm>
            <a:off x="7207275" y="1870882"/>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05</a:t>
            </a:r>
          </a:p>
        </p:txBody>
      </p:sp>
      <p:sp>
        <p:nvSpPr>
          <p:cNvPr id="68" name="Rounded Rectangle 67"/>
          <p:cNvSpPr/>
          <p:nvPr/>
        </p:nvSpPr>
        <p:spPr>
          <a:xfrm>
            <a:off x="6515436" y="2339105"/>
            <a:ext cx="717526" cy="1632303"/>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04</a:t>
            </a:r>
          </a:p>
        </p:txBody>
      </p:sp>
      <p:sp>
        <p:nvSpPr>
          <p:cNvPr id="69" name="Rounded Rectangle 68"/>
          <p:cNvSpPr/>
          <p:nvPr/>
        </p:nvSpPr>
        <p:spPr>
          <a:xfrm>
            <a:off x="5131761" y="3275555"/>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02</a:t>
            </a:r>
          </a:p>
        </p:txBody>
      </p:sp>
      <p:sp>
        <p:nvSpPr>
          <p:cNvPr id="70" name="TextBox 69"/>
          <p:cNvSpPr txBox="1"/>
          <p:nvPr/>
        </p:nvSpPr>
        <p:spPr>
          <a:xfrm>
            <a:off x="7183117" y="4137267"/>
            <a:ext cx="2997205"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sz="1600">
                <a:solidFill>
                  <a:srgbClr val="286669"/>
                </a:solidFill>
                <a:latin typeface="Segoe UI"/>
              </a:rPr>
              <a:t>Demografie</a:t>
            </a:r>
            <a:endParaRPr kumimoji="0" lang="nl-BE" sz="1200" b="0" i="0" u="none" strike="noStrike" kern="1200" cap="none" spc="0" normalizeH="0" baseline="0" noProof="0">
              <a:ln>
                <a:noFill/>
              </a:ln>
              <a:solidFill>
                <a:srgbClr val="286669">
                  <a:lumMod val="75000"/>
                </a:srgbClr>
              </a:solidFill>
              <a:effectLst/>
              <a:uLnTx/>
              <a:uFillTx/>
              <a:latin typeface="Segoe UI"/>
            </a:endParaRPr>
          </a:p>
        </p:txBody>
      </p:sp>
      <p:sp>
        <p:nvSpPr>
          <p:cNvPr id="71" name="TextBox 70"/>
          <p:cNvSpPr txBox="1"/>
          <p:nvPr/>
        </p:nvSpPr>
        <p:spPr>
          <a:xfrm>
            <a:off x="6451600" y="4661971"/>
            <a:ext cx="3032033"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Economie, werk en onderwijs</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2" name="TextBox 71"/>
          <p:cNvSpPr txBox="1"/>
          <p:nvPr/>
        </p:nvSpPr>
        <p:spPr>
          <a:xfrm>
            <a:off x="5796279" y="5186675"/>
            <a:ext cx="2176081"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600">
                <a:solidFill>
                  <a:srgbClr val="286669"/>
                </a:solidFill>
                <a:latin typeface="Segoe UI"/>
              </a:rPr>
              <a:t>L</a:t>
            </a:r>
            <a:r>
              <a:rPr lang="nl-BE" sz="1600">
                <a:solidFill>
                  <a:srgbClr val="286669"/>
                </a:solidFill>
                <a:latin typeface="Segoe UI"/>
              </a:rPr>
              <a:t>even en samenleven</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3" name="TextBox 72"/>
          <p:cNvSpPr txBox="1"/>
          <p:nvPr/>
        </p:nvSpPr>
        <p:spPr>
          <a:xfrm>
            <a:off x="5100320" y="5711380"/>
            <a:ext cx="3082146"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Ruimte, wonen en mobiliteit</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75" name="Elbow Connector 74"/>
          <p:cNvCxnSpPr>
            <a:stCxn id="66" idx="2"/>
            <a:endCxn id="71" idx="1"/>
          </p:cNvCxnSpPr>
          <p:nvPr/>
        </p:nvCxnSpPr>
        <p:spPr>
          <a:xfrm rot="16200000" flipH="1">
            <a:off x="6121174" y="4500821"/>
            <a:ext cx="391615" cy="269238"/>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6" name="Elbow Connector 75"/>
          <p:cNvCxnSpPr>
            <a:cxnSpLocks/>
            <a:stCxn id="69" idx="2"/>
            <a:endCxn id="72" idx="1"/>
          </p:cNvCxnSpPr>
          <p:nvPr/>
        </p:nvCxnSpPr>
        <p:spPr>
          <a:xfrm rot="16200000" flipH="1">
            <a:off x="5419354" y="4979027"/>
            <a:ext cx="448094" cy="30575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7" name="Elbow Connector 76"/>
          <p:cNvCxnSpPr>
            <a:stCxn id="65" idx="2"/>
            <a:endCxn id="73" idx="1"/>
          </p:cNvCxnSpPr>
          <p:nvPr/>
        </p:nvCxnSpPr>
        <p:spPr>
          <a:xfrm rot="16200000" flipH="1">
            <a:off x="4651049" y="5523718"/>
            <a:ext cx="596909" cy="30163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49" name="Rounded Rectangle 66"/>
          <p:cNvSpPr/>
          <p:nvPr/>
        </p:nvSpPr>
        <p:spPr>
          <a:xfrm>
            <a:off x="7874013" y="1414224"/>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06</a:t>
            </a:r>
          </a:p>
        </p:txBody>
      </p:sp>
      <p:cxnSp>
        <p:nvCxnSpPr>
          <p:cNvPr id="51" name="Elbow Connector 73"/>
          <p:cNvCxnSpPr/>
          <p:nvPr/>
        </p:nvCxnSpPr>
        <p:spPr>
          <a:xfrm rot="16200000" flipH="1">
            <a:off x="7665471" y="3462236"/>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2" name="TextBox 12"/>
          <p:cNvSpPr txBox="1"/>
          <p:nvPr/>
        </p:nvSpPr>
        <p:spPr>
          <a:xfrm>
            <a:off x="8616640" y="3098375"/>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Zorg, welzijn en armoede</a:t>
            </a:r>
            <a:endParaRPr kumimoji="0" lang="nl-BE" sz="11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53" name="Elbow Connector 73"/>
          <p:cNvCxnSpPr/>
          <p:nvPr/>
        </p:nvCxnSpPr>
        <p:spPr>
          <a:xfrm rot="16200000" flipH="1">
            <a:off x="8287984" y="3031635"/>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7" name="Freeform 26"/>
          <p:cNvSpPr>
            <a:spLocks noEditPoints="1"/>
          </p:cNvSpPr>
          <p:nvPr/>
        </p:nvSpPr>
        <p:spPr bwMode="auto">
          <a:xfrm>
            <a:off x="5909102" y="3717368"/>
            <a:ext cx="560439" cy="558800"/>
          </a:xfrm>
          <a:custGeom>
            <a:avLst/>
            <a:gdLst>
              <a:gd name="T0" fmla="*/ 716 w 724"/>
              <a:gd name="T1" fmla="*/ 722 h 722"/>
              <a:gd name="T2" fmla="*/ 701 w 724"/>
              <a:gd name="T3" fmla="*/ 472 h 722"/>
              <a:gd name="T4" fmla="*/ 402 w 724"/>
              <a:gd name="T5" fmla="*/ 714 h 722"/>
              <a:gd name="T6" fmla="*/ 401 w 724"/>
              <a:gd name="T7" fmla="*/ 715 h 722"/>
              <a:gd name="T8" fmla="*/ 400 w 724"/>
              <a:gd name="T9" fmla="*/ 716 h 722"/>
              <a:gd name="T10" fmla="*/ 399 w 724"/>
              <a:gd name="T11" fmla="*/ 717 h 722"/>
              <a:gd name="T12" fmla="*/ 399 w 724"/>
              <a:gd name="T13" fmla="*/ 717 h 722"/>
              <a:gd name="T14" fmla="*/ 397 w 724"/>
              <a:gd name="T15" fmla="*/ 718 h 722"/>
              <a:gd name="T16" fmla="*/ 396 w 724"/>
              <a:gd name="T17" fmla="*/ 718 h 722"/>
              <a:gd name="T18" fmla="*/ 395 w 724"/>
              <a:gd name="T19" fmla="*/ 718 h 722"/>
              <a:gd name="T20" fmla="*/ 393 w 724"/>
              <a:gd name="T21" fmla="*/ 718 h 722"/>
              <a:gd name="T22" fmla="*/ 392 w 724"/>
              <a:gd name="T23" fmla="*/ 717 h 722"/>
              <a:gd name="T24" fmla="*/ 391 w 724"/>
              <a:gd name="T25" fmla="*/ 717 h 722"/>
              <a:gd name="T26" fmla="*/ 390 w 724"/>
              <a:gd name="T27" fmla="*/ 716 h 722"/>
              <a:gd name="T28" fmla="*/ 390 w 724"/>
              <a:gd name="T29" fmla="*/ 715 h 722"/>
              <a:gd name="T30" fmla="*/ 57 w 724"/>
              <a:gd name="T31" fmla="*/ 399 h 722"/>
              <a:gd name="T32" fmla="*/ 7 w 724"/>
              <a:gd name="T33" fmla="*/ 719 h 722"/>
              <a:gd name="T34" fmla="*/ 2 w 724"/>
              <a:gd name="T35" fmla="*/ 708 h 722"/>
              <a:gd name="T36" fmla="*/ 43 w 724"/>
              <a:gd name="T37" fmla="*/ 388 h 722"/>
              <a:gd name="T38" fmla="*/ 356 w 724"/>
              <a:gd name="T39" fmla="*/ 385 h 722"/>
              <a:gd name="T40" fmla="*/ 363 w 724"/>
              <a:gd name="T41" fmla="*/ 394 h 722"/>
              <a:gd name="T42" fmla="*/ 403 w 724"/>
              <a:gd name="T43" fmla="*/ 467 h 722"/>
              <a:gd name="T44" fmla="*/ 410 w 724"/>
              <a:gd name="T45" fmla="*/ 458 h 722"/>
              <a:gd name="T46" fmla="*/ 715 w 724"/>
              <a:gd name="T47" fmla="*/ 461 h 722"/>
              <a:gd name="T48" fmla="*/ 723 w 724"/>
              <a:gd name="T49" fmla="*/ 713 h 722"/>
              <a:gd name="T50" fmla="*/ 97 w 724"/>
              <a:gd name="T51" fmla="*/ 354 h 722"/>
              <a:gd name="T52" fmla="*/ 197 w 724"/>
              <a:gd name="T53" fmla="*/ 239 h 722"/>
              <a:gd name="T54" fmla="*/ 204 w 724"/>
              <a:gd name="T55" fmla="*/ 230 h 722"/>
              <a:gd name="T56" fmla="*/ 294 w 724"/>
              <a:gd name="T57" fmla="*/ 113 h 722"/>
              <a:gd name="T58" fmla="*/ 467 w 724"/>
              <a:gd name="T59" fmla="*/ 36 h 722"/>
              <a:gd name="T60" fmla="*/ 558 w 724"/>
              <a:gd name="T61" fmla="*/ 213 h 722"/>
              <a:gd name="T62" fmla="*/ 374 w 724"/>
              <a:gd name="T63" fmla="*/ 302 h 722"/>
              <a:gd name="T64" fmla="*/ 338 w 724"/>
              <a:gd name="T65" fmla="*/ 340 h 722"/>
              <a:gd name="T66" fmla="*/ 338 w 724"/>
              <a:gd name="T67" fmla="*/ 354 h 722"/>
              <a:gd name="T68" fmla="*/ 572 w 724"/>
              <a:gd name="T69" fmla="*/ 217 h 722"/>
              <a:gd name="T70" fmla="*/ 472 w 724"/>
              <a:gd name="T71" fmla="*/ 22 h 722"/>
              <a:gd name="T72" fmla="*/ 186 w 724"/>
              <a:gd name="T73" fmla="*/ 207 h 722"/>
              <a:gd name="T74" fmla="*/ 90 w 724"/>
              <a:gd name="T75" fmla="*/ 347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4" h="722">
                <a:moveTo>
                  <a:pt x="718" y="722"/>
                </a:moveTo>
                <a:cubicBezTo>
                  <a:pt x="717" y="722"/>
                  <a:pt x="717" y="722"/>
                  <a:pt x="716" y="722"/>
                </a:cubicBezTo>
                <a:cubicBezTo>
                  <a:pt x="713" y="722"/>
                  <a:pt x="710" y="721"/>
                  <a:pt x="709" y="718"/>
                </a:cubicBezTo>
                <a:cubicBezTo>
                  <a:pt x="686" y="648"/>
                  <a:pt x="683" y="559"/>
                  <a:pt x="701" y="472"/>
                </a:cubicBezTo>
                <a:cubicBezTo>
                  <a:pt x="419" y="472"/>
                  <a:pt x="419" y="472"/>
                  <a:pt x="419" y="472"/>
                </a:cubicBezTo>
                <a:cubicBezTo>
                  <a:pt x="440" y="555"/>
                  <a:pt x="434" y="642"/>
                  <a:pt x="402" y="714"/>
                </a:cubicBezTo>
                <a:cubicBezTo>
                  <a:pt x="402" y="714"/>
                  <a:pt x="402" y="714"/>
                  <a:pt x="401" y="714"/>
                </a:cubicBezTo>
                <a:cubicBezTo>
                  <a:pt x="401" y="714"/>
                  <a:pt x="401" y="715"/>
                  <a:pt x="401" y="715"/>
                </a:cubicBezTo>
                <a:cubicBezTo>
                  <a:pt x="401" y="715"/>
                  <a:pt x="401" y="715"/>
                  <a:pt x="401" y="715"/>
                </a:cubicBezTo>
                <a:cubicBezTo>
                  <a:pt x="401" y="715"/>
                  <a:pt x="400" y="716"/>
                  <a:pt x="400" y="716"/>
                </a:cubicBezTo>
                <a:cubicBezTo>
                  <a:pt x="400" y="716"/>
                  <a:pt x="400" y="716"/>
                  <a:pt x="400" y="716"/>
                </a:cubicBezTo>
                <a:cubicBezTo>
                  <a:pt x="400" y="716"/>
                  <a:pt x="399" y="717"/>
                  <a:pt x="399" y="717"/>
                </a:cubicBezTo>
                <a:cubicBezTo>
                  <a:pt x="399" y="717"/>
                  <a:pt x="399" y="717"/>
                  <a:pt x="399" y="717"/>
                </a:cubicBezTo>
                <a:cubicBezTo>
                  <a:pt x="399" y="717"/>
                  <a:pt x="399" y="717"/>
                  <a:pt x="399" y="717"/>
                </a:cubicBezTo>
                <a:cubicBezTo>
                  <a:pt x="398" y="717"/>
                  <a:pt x="398" y="717"/>
                  <a:pt x="398" y="717"/>
                </a:cubicBezTo>
                <a:cubicBezTo>
                  <a:pt x="398" y="717"/>
                  <a:pt x="398" y="717"/>
                  <a:pt x="397" y="718"/>
                </a:cubicBezTo>
                <a:cubicBezTo>
                  <a:pt x="397" y="718"/>
                  <a:pt x="397" y="718"/>
                  <a:pt x="397" y="718"/>
                </a:cubicBezTo>
                <a:cubicBezTo>
                  <a:pt x="396" y="718"/>
                  <a:pt x="396" y="718"/>
                  <a:pt x="396" y="718"/>
                </a:cubicBezTo>
                <a:cubicBezTo>
                  <a:pt x="396" y="718"/>
                  <a:pt x="396" y="718"/>
                  <a:pt x="395" y="718"/>
                </a:cubicBezTo>
                <a:cubicBezTo>
                  <a:pt x="395" y="718"/>
                  <a:pt x="395" y="718"/>
                  <a:pt x="395" y="718"/>
                </a:cubicBezTo>
                <a:cubicBezTo>
                  <a:pt x="394" y="718"/>
                  <a:pt x="394" y="718"/>
                  <a:pt x="394" y="718"/>
                </a:cubicBezTo>
                <a:cubicBezTo>
                  <a:pt x="394" y="718"/>
                  <a:pt x="394" y="718"/>
                  <a:pt x="393" y="718"/>
                </a:cubicBezTo>
                <a:cubicBezTo>
                  <a:pt x="393" y="718"/>
                  <a:pt x="393" y="717"/>
                  <a:pt x="393" y="717"/>
                </a:cubicBezTo>
                <a:cubicBezTo>
                  <a:pt x="393" y="717"/>
                  <a:pt x="393" y="717"/>
                  <a:pt x="392" y="717"/>
                </a:cubicBezTo>
                <a:cubicBezTo>
                  <a:pt x="392" y="717"/>
                  <a:pt x="392" y="717"/>
                  <a:pt x="392" y="717"/>
                </a:cubicBezTo>
                <a:cubicBezTo>
                  <a:pt x="392" y="717"/>
                  <a:pt x="392" y="717"/>
                  <a:pt x="391" y="717"/>
                </a:cubicBezTo>
                <a:cubicBezTo>
                  <a:pt x="391" y="717"/>
                  <a:pt x="391" y="716"/>
                  <a:pt x="391" y="716"/>
                </a:cubicBezTo>
                <a:cubicBezTo>
                  <a:pt x="391" y="716"/>
                  <a:pt x="391" y="716"/>
                  <a:pt x="390" y="716"/>
                </a:cubicBezTo>
                <a:cubicBezTo>
                  <a:pt x="390" y="716"/>
                  <a:pt x="390" y="715"/>
                  <a:pt x="390" y="715"/>
                </a:cubicBezTo>
                <a:cubicBezTo>
                  <a:pt x="390" y="715"/>
                  <a:pt x="390" y="715"/>
                  <a:pt x="390" y="715"/>
                </a:cubicBezTo>
                <a:cubicBezTo>
                  <a:pt x="337" y="641"/>
                  <a:pt x="321" y="523"/>
                  <a:pt x="347" y="399"/>
                </a:cubicBezTo>
                <a:cubicBezTo>
                  <a:pt x="57" y="399"/>
                  <a:pt x="57" y="399"/>
                  <a:pt x="57" y="399"/>
                </a:cubicBezTo>
                <a:cubicBezTo>
                  <a:pt x="82" y="522"/>
                  <a:pt x="66" y="643"/>
                  <a:pt x="13" y="716"/>
                </a:cubicBezTo>
                <a:cubicBezTo>
                  <a:pt x="12" y="718"/>
                  <a:pt x="10" y="719"/>
                  <a:pt x="7" y="719"/>
                </a:cubicBezTo>
                <a:cubicBezTo>
                  <a:pt x="6" y="719"/>
                  <a:pt x="5" y="719"/>
                  <a:pt x="3" y="718"/>
                </a:cubicBezTo>
                <a:cubicBezTo>
                  <a:pt x="0" y="716"/>
                  <a:pt x="0" y="711"/>
                  <a:pt x="2" y="708"/>
                </a:cubicBezTo>
                <a:cubicBezTo>
                  <a:pt x="53" y="636"/>
                  <a:pt x="68" y="515"/>
                  <a:pt x="41" y="394"/>
                </a:cubicBezTo>
                <a:cubicBezTo>
                  <a:pt x="41" y="392"/>
                  <a:pt x="41" y="390"/>
                  <a:pt x="43" y="388"/>
                </a:cubicBezTo>
                <a:cubicBezTo>
                  <a:pt x="44" y="386"/>
                  <a:pt x="46" y="385"/>
                  <a:pt x="48" y="385"/>
                </a:cubicBezTo>
                <a:cubicBezTo>
                  <a:pt x="356" y="385"/>
                  <a:pt x="356" y="385"/>
                  <a:pt x="356" y="385"/>
                </a:cubicBezTo>
                <a:cubicBezTo>
                  <a:pt x="358" y="385"/>
                  <a:pt x="360" y="386"/>
                  <a:pt x="361" y="388"/>
                </a:cubicBezTo>
                <a:cubicBezTo>
                  <a:pt x="363" y="390"/>
                  <a:pt x="363" y="392"/>
                  <a:pt x="363" y="394"/>
                </a:cubicBezTo>
                <a:cubicBezTo>
                  <a:pt x="336" y="511"/>
                  <a:pt x="348" y="623"/>
                  <a:pt x="394" y="696"/>
                </a:cubicBezTo>
                <a:cubicBezTo>
                  <a:pt x="421" y="627"/>
                  <a:pt x="424" y="544"/>
                  <a:pt x="403" y="467"/>
                </a:cubicBezTo>
                <a:cubicBezTo>
                  <a:pt x="402" y="465"/>
                  <a:pt x="403" y="463"/>
                  <a:pt x="404" y="461"/>
                </a:cubicBezTo>
                <a:cubicBezTo>
                  <a:pt x="405" y="459"/>
                  <a:pt x="407" y="458"/>
                  <a:pt x="410" y="458"/>
                </a:cubicBezTo>
                <a:cubicBezTo>
                  <a:pt x="710" y="458"/>
                  <a:pt x="710" y="458"/>
                  <a:pt x="710" y="458"/>
                </a:cubicBezTo>
                <a:cubicBezTo>
                  <a:pt x="712" y="458"/>
                  <a:pt x="714" y="459"/>
                  <a:pt x="715" y="461"/>
                </a:cubicBezTo>
                <a:cubicBezTo>
                  <a:pt x="717" y="462"/>
                  <a:pt x="717" y="464"/>
                  <a:pt x="717" y="467"/>
                </a:cubicBezTo>
                <a:cubicBezTo>
                  <a:pt x="697" y="554"/>
                  <a:pt x="699" y="644"/>
                  <a:pt x="723" y="713"/>
                </a:cubicBezTo>
                <a:cubicBezTo>
                  <a:pt x="724" y="717"/>
                  <a:pt x="722" y="721"/>
                  <a:pt x="718" y="722"/>
                </a:cubicBezTo>
                <a:close/>
                <a:moveTo>
                  <a:pt x="97" y="354"/>
                </a:moveTo>
                <a:cubicBezTo>
                  <a:pt x="100" y="354"/>
                  <a:pt x="104" y="351"/>
                  <a:pt x="104" y="347"/>
                </a:cubicBezTo>
                <a:cubicBezTo>
                  <a:pt x="104" y="280"/>
                  <a:pt x="140" y="239"/>
                  <a:pt x="197" y="239"/>
                </a:cubicBezTo>
                <a:cubicBezTo>
                  <a:pt x="200" y="239"/>
                  <a:pt x="202" y="238"/>
                  <a:pt x="203" y="236"/>
                </a:cubicBezTo>
                <a:cubicBezTo>
                  <a:pt x="204" y="234"/>
                  <a:pt x="205" y="232"/>
                  <a:pt x="204" y="230"/>
                </a:cubicBezTo>
                <a:cubicBezTo>
                  <a:pt x="202" y="222"/>
                  <a:pt x="200" y="214"/>
                  <a:pt x="200" y="207"/>
                </a:cubicBezTo>
                <a:cubicBezTo>
                  <a:pt x="200" y="155"/>
                  <a:pt x="242" y="113"/>
                  <a:pt x="294" y="113"/>
                </a:cubicBezTo>
                <a:cubicBezTo>
                  <a:pt x="297" y="113"/>
                  <a:pt x="300" y="111"/>
                  <a:pt x="301" y="108"/>
                </a:cubicBezTo>
                <a:cubicBezTo>
                  <a:pt x="327" y="34"/>
                  <a:pt x="404" y="15"/>
                  <a:pt x="467" y="36"/>
                </a:cubicBezTo>
                <a:cubicBezTo>
                  <a:pt x="485" y="41"/>
                  <a:pt x="501" y="50"/>
                  <a:pt x="515" y="62"/>
                </a:cubicBezTo>
                <a:cubicBezTo>
                  <a:pt x="559" y="99"/>
                  <a:pt x="576" y="158"/>
                  <a:pt x="558" y="213"/>
                </a:cubicBezTo>
                <a:cubicBezTo>
                  <a:pt x="535" y="286"/>
                  <a:pt x="455" y="325"/>
                  <a:pt x="380" y="301"/>
                </a:cubicBezTo>
                <a:cubicBezTo>
                  <a:pt x="378" y="300"/>
                  <a:pt x="375" y="301"/>
                  <a:pt x="374" y="302"/>
                </a:cubicBezTo>
                <a:cubicBezTo>
                  <a:pt x="372" y="303"/>
                  <a:pt x="371" y="306"/>
                  <a:pt x="371" y="308"/>
                </a:cubicBezTo>
                <a:cubicBezTo>
                  <a:pt x="371" y="326"/>
                  <a:pt x="357" y="340"/>
                  <a:pt x="338" y="340"/>
                </a:cubicBezTo>
                <a:cubicBezTo>
                  <a:pt x="335" y="340"/>
                  <a:pt x="331" y="343"/>
                  <a:pt x="331" y="347"/>
                </a:cubicBezTo>
                <a:cubicBezTo>
                  <a:pt x="331" y="351"/>
                  <a:pt x="335" y="354"/>
                  <a:pt x="338" y="354"/>
                </a:cubicBezTo>
                <a:cubicBezTo>
                  <a:pt x="361" y="354"/>
                  <a:pt x="380" y="338"/>
                  <a:pt x="384" y="317"/>
                </a:cubicBezTo>
                <a:cubicBezTo>
                  <a:pt x="464" y="338"/>
                  <a:pt x="547" y="295"/>
                  <a:pt x="572" y="217"/>
                </a:cubicBezTo>
                <a:cubicBezTo>
                  <a:pt x="591" y="157"/>
                  <a:pt x="572" y="92"/>
                  <a:pt x="524" y="51"/>
                </a:cubicBezTo>
                <a:cubicBezTo>
                  <a:pt x="508" y="38"/>
                  <a:pt x="491" y="29"/>
                  <a:pt x="472" y="22"/>
                </a:cubicBezTo>
                <a:cubicBezTo>
                  <a:pt x="404" y="0"/>
                  <a:pt x="320" y="20"/>
                  <a:pt x="289" y="99"/>
                </a:cubicBezTo>
                <a:cubicBezTo>
                  <a:pt x="232" y="102"/>
                  <a:pt x="186" y="149"/>
                  <a:pt x="186" y="207"/>
                </a:cubicBezTo>
                <a:cubicBezTo>
                  <a:pt x="186" y="213"/>
                  <a:pt x="187" y="219"/>
                  <a:pt x="188" y="225"/>
                </a:cubicBezTo>
                <a:cubicBezTo>
                  <a:pt x="128" y="229"/>
                  <a:pt x="90" y="276"/>
                  <a:pt x="90" y="347"/>
                </a:cubicBezTo>
                <a:cubicBezTo>
                  <a:pt x="90" y="351"/>
                  <a:pt x="93" y="354"/>
                  <a:pt x="97" y="35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58" name="Freeform 35"/>
          <p:cNvSpPr>
            <a:spLocks noEditPoints="1"/>
          </p:cNvSpPr>
          <p:nvPr/>
        </p:nvSpPr>
        <p:spPr bwMode="auto">
          <a:xfrm>
            <a:off x="7996218" y="2400895"/>
            <a:ext cx="528975" cy="462013"/>
          </a:xfrm>
          <a:custGeom>
            <a:avLst/>
            <a:gdLst>
              <a:gd name="T0" fmla="*/ 631 w 683"/>
              <a:gd name="T1" fmla="*/ 193 h 596"/>
              <a:gd name="T2" fmla="*/ 345 w 683"/>
              <a:gd name="T3" fmla="*/ 1 h 596"/>
              <a:gd name="T4" fmla="*/ 214 w 683"/>
              <a:gd name="T5" fmla="*/ 84 h 596"/>
              <a:gd name="T6" fmla="*/ 207 w 683"/>
              <a:gd name="T7" fmla="*/ 25 h 596"/>
              <a:gd name="T8" fmla="*/ 124 w 683"/>
              <a:gd name="T9" fmla="*/ 25 h 596"/>
              <a:gd name="T10" fmla="*/ 117 w 683"/>
              <a:gd name="T11" fmla="*/ 32 h 596"/>
              <a:gd name="T12" fmla="*/ 4 w 683"/>
              <a:gd name="T13" fmla="*/ 224 h 596"/>
              <a:gd name="T14" fmla="*/ 12 w 683"/>
              <a:gd name="T15" fmla="*/ 236 h 596"/>
              <a:gd name="T16" fmla="*/ 57 w 683"/>
              <a:gd name="T17" fmla="*/ 589 h 596"/>
              <a:gd name="T18" fmla="*/ 628 w 683"/>
              <a:gd name="T19" fmla="*/ 596 h 596"/>
              <a:gd name="T20" fmla="*/ 635 w 683"/>
              <a:gd name="T21" fmla="*/ 212 h 596"/>
              <a:gd name="T22" fmla="*/ 675 w 683"/>
              <a:gd name="T23" fmla="*/ 237 h 596"/>
              <a:gd name="T24" fmla="*/ 679 w 683"/>
              <a:gd name="T25" fmla="*/ 224 h 596"/>
              <a:gd name="T26" fmla="*/ 200 w 683"/>
              <a:gd name="T27" fmla="*/ 39 h 596"/>
              <a:gd name="T28" fmla="*/ 131 w 683"/>
              <a:gd name="T29" fmla="*/ 139 h 596"/>
              <a:gd name="T30" fmla="*/ 621 w 683"/>
              <a:gd name="T31" fmla="*/ 582 h 596"/>
              <a:gd name="T32" fmla="*/ 71 w 683"/>
              <a:gd name="T33" fmla="*/ 196 h 596"/>
              <a:gd name="T34" fmla="*/ 128 w 683"/>
              <a:gd name="T35" fmla="*/ 158 h 596"/>
              <a:gd name="T36" fmla="*/ 211 w 683"/>
              <a:gd name="T37" fmla="*/ 103 h 596"/>
              <a:gd name="T38" fmla="*/ 621 w 683"/>
              <a:gd name="T39" fmla="*/ 202 h 596"/>
              <a:gd name="T40" fmla="*/ 303 w 683"/>
              <a:gd name="T41" fmla="*/ 193 h 596"/>
              <a:gd name="T42" fmla="*/ 238 w 683"/>
              <a:gd name="T43" fmla="*/ 258 h 596"/>
              <a:gd name="T44" fmla="*/ 231 w 683"/>
              <a:gd name="T45" fmla="*/ 265 h 596"/>
              <a:gd name="T46" fmla="*/ 238 w 683"/>
              <a:gd name="T47" fmla="*/ 334 h 596"/>
              <a:gd name="T48" fmla="*/ 303 w 683"/>
              <a:gd name="T49" fmla="*/ 400 h 596"/>
              <a:gd name="T50" fmla="*/ 372 w 683"/>
              <a:gd name="T51" fmla="*/ 407 h 596"/>
              <a:gd name="T52" fmla="*/ 379 w 683"/>
              <a:gd name="T53" fmla="*/ 334 h 596"/>
              <a:gd name="T54" fmla="*/ 450 w 683"/>
              <a:gd name="T55" fmla="*/ 332 h 596"/>
              <a:gd name="T56" fmla="*/ 452 w 683"/>
              <a:gd name="T57" fmla="*/ 265 h 596"/>
              <a:gd name="T58" fmla="*/ 379 w 683"/>
              <a:gd name="T59" fmla="*/ 258 h 596"/>
              <a:gd name="T60" fmla="*/ 372 w 683"/>
              <a:gd name="T61" fmla="*/ 186 h 596"/>
              <a:gd name="T62" fmla="*/ 303 w 683"/>
              <a:gd name="T63" fmla="*/ 193 h 596"/>
              <a:gd name="T64" fmla="*/ 317 w 683"/>
              <a:gd name="T65" fmla="*/ 200 h 596"/>
              <a:gd name="T66" fmla="*/ 365 w 683"/>
              <a:gd name="T67" fmla="*/ 265 h 596"/>
              <a:gd name="T68" fmla="*/ 438 w 683"/>
              <a:gd name="T69" fmla="*/ 272 h 596"/>
              <a:gd name="T70" fmla="*/ 372 w 683"/>
              <a:gd name="T71" fmla="*/ 320 h 596"/>
              <a:gd name="T72" fmla="*/ 365 w 683"/>
              <a:gd name="T73" fmla="*/ 393 h 596"/>
              <a:gd name="T74" fmla="*/ 317 w 683"/>
              <a:gd name="T75" fmla="*/ 327 h 596"/>
              <a:gd name="T76" fmla="*/ 245 w 683"/>
              <a:gd name="T77" fmla="*/ 320 h 596"/>
              <a:gd name="T78" fmla="*/ 310 w 683"/>
              <a:gd name="T79" fmla="*/ 272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3" h="596">
                <a:moveTo>
                  <a:pt x="679" y="224"/>
                </a:moveTo>
                <a:cubicBezTo>
                  <a:pt x="631" y="193"/>
                  <a:pt x="631" y="193"/>
                  <a:pt x="631" y="193"/>
                </a:cubicBezTo>
                <a:cubicBezTo>
                  <a:pt x="631" y="193"/>
                  <a:pt x="631" y="193"/>
                  <a:pt x="631" y="193"/>
                </a:cubicBezTo>
                <a:cubicBezTo>
                  <a:pt x="345" y="1"/>
                  <a:pt x="345" y="1"/>
                  <a:pt x="345" y="1"/>
                </a:cubicBezTo>
                <a:cubicBezTo>
                  <a:pt x="343" y="0"/>
                  <a:pt x="340" y="0"/>
                  <a:pt x="337" y="1"/>
                </a:cubicBezTo>
                <a:cubicBezTo>
                  <a:pt x="214" y="84"/>
                  <a:pt x="214" y="84"/>
                  <a:pt x="214" y="84"/>
                </a:cubicBezTo>
                <a:cubicBezTo>
                  <a:pt x="214" y="32"/>
                  <a:pt x="214" y="32"/>
                  <a:pt x="214" y="32"/>
                </a:cubicBezTo>
                <a:cubicBezTo>
                  <a:pt x="214" y="28"/>
                  <a:pt x="211" y="25"/>
                  <a:pt x="207" y="25"/>
                </a:cubicBezTo>
                <a:cubicBezTo>
                  <a:pt x="124" y="25"/>
                  <a:pt x="124" y="25"/>
                  <a:pt x="124" y="25"/>
                </a:cubicBezTo>
                <a:cubicBezTo>
                  <a:pt x="124" y="25"/>
                  <a:pt x="124" y="25"/>
                  <a:pt x="124" y="25"/>
                </a:cubicBezTo>
                <a:cubicBezTo>
                  <a:pt x="122" y="25"/>
                  <a:pt x="120" y="25"/>
                  <a:pt x="119" y="27"/>
                </a:cubicBezTo>
                <a:cubicBezTo>
                  <a:pt x="118" y="28"/>
                  <a:pt x="117" y="30"/>
                  <a:pt x="117" y="32"/>
                </a:cubicBezTo>
                <a:cubicBezTo>
                  <a:pt x="117" y="149"/>
                  <a:pt x="117" y="149"/>
                  <a:pt x="117" y="149"/>
                </a:cubicBezTo>
                <a:cubicBezTo>
                  <a:pt x="4" y="224"/>
                  <a:pt x="4" y="224"/>
                  <a:pt x="4" y="224"/>
                </a:cubicBezTo>
                <a:cubicBezTo>
                  <a:pt x="1" y="226"/>
                  <a:pt x="0" y="231"/>
                  <a:pt x="2" y="234"/>
                </a:cubicBezTo>
                <a:cubicBezTo>
                  <a:pt x="4" y="237"/>
                  <a:pt x="8" y="238"/>
                  <a:pt x="12" y="236"/>
                </a:cubicBezTo>
                <a:cubicBezTo>
                  <a:pt x="57" y="205"/>
                  <a:pt x="57" y="205"/>
                  <a:pt x="57" y="205"/>
                </a:cubicBezTo>
                <a:cubicBezTo>
                  <a:pt x="57" y="589"/>
                  <a:pt x="57" y="589"/>
                  <a:pt x="57" y="589"/>
                </a:cubicBezTo>
                <a:cubicBezTo>
                  <a:pt x="57" y="593"/>
                  <a:pt x="61" y="596"/>
                  <a:pt x="64" y="596"/>
                </a:cubicBezTo>
                <a:cubicBezTo>
                  <a:pt x="628" y="596"/>
                  <a:pt x="628" y="596"/>
                  <a:pt x="628" y="596"/>
                </a:cubicBezTo>
                <a:cubicBezTo>
                  <a:pt x="631" y="596"/>
                  <a:pt x="635" y="593"/>
                  <a:pt x="635" y="589"/>
                </a:cubicBezTo>
                <a:cubicBezTo>
                  <a:pt x="635" y="212"/>
                  <a:pt x="635" y="212"/>
                  <a:pt x="635" y="212"/>
                </a:cubicBezTo>
                <a:cubicBezTo>
                  <a:pt x="671" y="236"/>
                  <a:pt x="671" y="236"/>
                  <a:pt x="671" y="236"/>
                </a:cubicBezTo>
                <a:cubicBezTo>
                  <a:pt x="672" y="237"/>
                  <a:pt x="673" y="237"/>
                  <a:pt x="675" y="237"/>
                </a:cubicBezTo>
                <a:cubicBezTo>
                  <a:pt x="677" y="237"/>
                  <a:pt x="679" y="236"/>
                  <a:pt x="680" y="234"/>
                </a:cubicBezTo>
                <a:cubicBezTo>
                  <a:pt x="683" y="231"/>
                  <a:pt x="682" y="226"/>
                  <a:pt x="679" y="224"/>
                </a:cubicBezTo>
                <a:close/>
                <a:moveTo>
                  <a:pt x="131" y="39"/>
                </a:moveTo>
                <a:cubicBezTo>
                  <a:pt x="200" y="39"/>
                  <a:pt x="200" y="39"/>
                  <a:pt x="200" y="39"/>
                </a:cubicBezTo>
                <a:cubicBezTo>
                  <a:pt x="200" y="93"/>
                  <a:pt x="200" y="93"/>
                  <a:pt x="200" y="93"/>
                </a:cubicBezTo>
                <a:cubicBezTo>
                  <a:pt x="131" y="139"/>
                  <a:pt x="131" y="139"/>
                  <a:pt x="131" y="139"/>
                </a:cubicBezTo>
                <a:lnTo>
                  <a:pt x="131" y="39"/>
                </a:lnTo>
                <a:close/>
                <a:moveTo>
                  <a:pt x="621" y="582"/>
                </a:moveTo>
                <a:cubicBezTo>
                  <a:pt x="71" y="582"/>
                  <a:pt x="71" y="582"/>
                  <a:pt x="71" y="582"/>
                </a:cubicBezTo>
                <a:cubicBezTo>
                  <a:pt x="71" y="196"/>
                  <a:pt x="71" y="196"/>
                  <a:pt x="71" y="196"/>
                </a:cubicBezTo>
                <a:cubicBezTo>
                  <a:pt x="128" y="158"/>
                  <a:pt x="128" y="158"/>
                  <a:pt x="128" y="158"/>
                </a:cubicBezTo>
                <a:cubicBezTo>
                  <a:pt x="128" y="158"/>
                  <a:pt x="128" y="158"/>
                  <a:pt x="128" y="158"/>
                </a:cubicBezTo>
                <a:cubicBezTo>
                  <a:pt x="211" y="103"/>
                  <a:pt x="211" y="103"/>
                  <a:pt x="211" y="103"/>
                </a:cubicBezTo>
                <a:cubicBezTo>
                  <a:pt x="211" y="103"/>
                  <a:pt x="211" y="103"/>
                  <a:pt x="211" y="103"/>
                </a:cubicBezTo>
                <a:cubicBezTo>
                  <a:pt x="341" y="16"/>
                  <a:pt x="341" y="16"/>
                  <a:pt x="341" y="16"/>
                </a:cubicBezTo>
                <a:cubicBezTo>
                  <a:pt x="621" y="202"/>
                  <a:pt x="621" y="202"/>
                  <a:pt x="621" y="202"/>
                </a:cubicBezTo>
                <a:lnTo>
                  <a:pt x="621" y="582"/>
                </a:lnTo>
                <a:close/>
                <a:moveTo>
                  <a:pt x="303" y="193"/>
                </a:moveTo>
                <a:cubicBezTo>
                  <a:pt x="303" y="258"/>
                  <a:pt x="303" y="258"/>
                  <a:pt x="303" y="258"/>
                </a:cubicBezTo>
                <a:cubicBezTo>
                  <a:pt x="238" y="258"/>
                  <a:pt x="238" y="258"/>
                  <a:pt x="238" y="258"/>
                </a:cubicBezTo>
                <a:cubicBezTo>
                  <a:pt x="236" y="258"/>
                  <a:pt x="234" y="259"/>
                  <a:pt x="233" y="260"/>
                </a:cubicBezTo>
                <a:cubicBezTo>
                  <a:pt x="231" y="262"/>
                  <a:pt x="231" y="263"/>
                  <a:pt x="231" y="265"/>
                </a:cubicBezTo>
                <a:cubicBezTo>
                  <a:pt x="231" y="327"/>
                  <a:pt x="231" y="327"/>
                  <a:pt x="231" y="327"/>
                </a:cubicBezTo>
                <a:cubicBezTo>
                  <a:pt x="231" y="331"/>
                  <a:pt x="234" y="334"/>
                  <a:pt x="238" y="334"/>
                </a:cubicBezTo>
                <a:cubicBezTo>
                  <a:pt x="303" y="334"/>
                  <a:pt x="303" y="334"/>
                  <a:pt x="303" y="334"/>
                </a:cubicBezTo>
                <a:cubicBezTo>
                  <a:pt x="303" y="400"/>
                  <a:pt x="303" y="400"/>
                  <a:pt x="303" y="400"/>
                </a:cubicBezTo>
                <a:cubicBezTo>
                  <a:pt x="303" y="404"/>
                  <a:pt x="306" y="407"/>
                  <a:pt x="310" y="407"/>
                </a:cubicBezTo>
                <a:cubicBezTo>
                  <a:pt x="372" y="407"/>
                  <a:pt x="372" y="407"/>
                  <a:pt x="372" y="407"/>
                </a:cubicBezTo>
                <a:cubicBezTo>
                  <a:pt x="376" y="407"/>
                  <a:pt x="379" y="404"/>
                  <a:pt x="379" y="400"/>
                </a:cubicBezTo>
                <a:cubicBezTo>
                  <a:pt x="379" y="334"/>
                  <a:pt x="379" y="334"/>
                  <a:pt x="379" y="334"/>
                </a:cubicBezTo>
                <a:cubicBezTo>
                  <a:pt x="445" y="334"/>
                  <a:pt x="445" y="334"/>
                  <a:pt x="445" y="334"/>
                </a:cubicBezTo>
                <a:cubicBezTo>
                  <a:pt x="447" y="334"/>
                  <a:pt x="448" y="333"/>
                  <a:pt x="450" y="332"/>
                </a:cubicBezTo>
                <a:cubicBezTo>
                  <a:pt x="451" y="331"/>
                  <a:pt x="452" y="329"/>
                  <a:pt x="452" y="327"/>
                </a:cubicBezTo>
                <a:cubicBezTo>
                  <a:pt x="452" y="265"/>
                  <a:pt x="452" y="265"/>
                  <a:pt x="452" y="265"/>
                </a:cubicBezTo>
                <a:cubicBezTo>
                  <a:pt x="452" y="261"/>
                  <a:pt x="449" y="258"/>
                  <a:pt x="445" y="258"/>
                </a:cubicBezTo>
                <a:cubicBezTo>
                  <a:pt x="379" y="258"/>
                  <a:pt x="379" y="258"/>
                  <a:pt x="379" y="258"/>
                </a:cubicBezTo>
                <a:cubicBezTo>
                  <a:pt x="379" y="193"/>
                  <a:pt x="379" y="193"/>
                  <a:pt x="379" y="193"/>
                </a:cubicBezTo>
                <a:cubicBezTo>
                  <a:pt x="379" y="189"/>
                  <a:pt x="376" y="186"/>
                  <a:pt x="372" y="186"/>
                </a:cubicBezTo>
                <a:cubicBezTo>
                  <a:pt x="310" y="186"/>
                  <a:pt x="310" y="186"/>
                  <a:pt x="310" y="186"/>
                </a:cubicBezTo>
                <a:cubicBezTo>
                  <a:pt x="306" y="186"/>
                  <a:pt x="303" y="189"/>
                  <a:pt x="303" y="193"/>
                </a:cubicBezTo>
                <a:close/>
                <a:moveTo>
                  <a:pt x="317" y="265"/>
                </a:moveTo>
                <a:cubicBezTo>
                  <a:pt x="317" y="200"/>
                  <a:pt x="317" y="200"/>
                  <a:pt x="317" y="200"/>
                </a:cubicBezTo>
                <a:cubicBezTo>
                  <a:pt x="365" y="200"/>
                  <a:pt x="365" y="200"/>
                  <a:pt x="365" y="200"/>
                </a:cubicBezTo>
                <a:cubicBezTo>
                  <a:pt x="365" y="265"/>
                  <a:pt x="365" y="265"/>
                  <a:pt x="365" y="265"/>
                </a:cubicBezTo>
                <a:cubicBezTo>
                  <a:pt x="365" y="269"/>
                  <a:pt x="368" y="272"/>
                  <a:pt x="372" y="272"/>
                </a:cubicBezTo>
                <a:cubicBezTo>
                  <a:pt x="438" y="272"/>
                  <a:pt x="438" y="272"/>
                  <a:pt x="438" y="272"/>
                </a:cubicBezTo>
                <a:cubicBezTo>
                  <a:pt x="438" y="320"/>
                  <a:pt x="438" y="320"/>
                  <a:pt x="438" y="320"/>
                </a:cubicBezTo>
                <a:cubicBezTo>
                  <a:pt x="372" y="320"/>
                  <a:pt x="372" y="320"/>
                  <a:pt x="372" y="320"/>
                </a:cubicBezTo>
                <a:cubicBezTo>
                  <a:pt x="368" y="320"/>
                  <a:pt x="365" y="323"/>
                  <a:pt x="365" y="327"/>
                </a:cubicBezTo>
                <a:cubicBezTo>
                  <a:pt x="365" y="393"/>
                  <a:pt x="365" y="393"/>
                  <a:pt x="365" y="393"/>
                </a:cubicBezTo>
                <a:cubicBezTo>
                  <a:pt x="317" y="393"/>
                  <a:pt x="317" y="393"/>
                  <a:pt x="317" y="393"/>
                </a:cubicBezTo>
                <a:cubicBezTo>
                  <a:pt x="317" y="327"/>
                  <a:pt x="317" y="327"/>
                  <a:pt x="317" y="327"/>
                </a:cubicBezTo>
                <a:cubicBezTo>
                  <a:pt x="317" y="323"/>
                  <a:pt x="314" y="320"/>
                  <a:pt x="310" y="320"/>
                </a:cubicBezTo>
                <a:cubicBezTo>
                  <a:pt x="245" y="320"/>
                  <a:pt x="245" y="320"/>
                  <a:pt x="245" y="320"/>
                </a:cubicBezTo>
                <a:cubicBezTo>
                  <a:pt x="245" y="272"/>
                  <a:pt x="245" y="272"/>
                  <a:pt x="245" y="272"/>
                </a:cubicBezTo>
                <a:cubicBezTo>
                  <a:pt x="310" y="272"/>
                  <a:pt x="310" y="272"/>
                  <a:pt x="310" y="272"/>
                </a:cubicBezTo>
                <a:cubicBezTo>
                  <a:pt x="314" y="272"/>
                  <a:pt x="317" y="269"/>
                  <a:pt x="317" y="265"/>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1" name="Freeform 141"/>
          <p:cNvSpPr>
            <a:spLocks noEditPoints="1"/>
          </p:cNvSpPr>
          <p:nvPr/>
        </p:nvSpPr>
        <p:spPr bwMode="auto">
          <a:xfrm>
            <a:off x="7368792" y="2803360"/>
            <a:ext cx="441335" cy="486334"/>
          </a:xfrm>
          <a:custGeom>
            <a:avLst/>
            <a:gdLst>
              <a:gd name="T0" fmla="*/ 190 w 570"/>
              <a:gd name="T1" fmla="*/ 205 h 628"/>
              <a:gd name="T2" fmla="*/ 125 w 570"/>
              <a:gd name="T3" fmla="*/ 239 h 628"/>
              <a:gd name="T4" fmla="*/ 190 w 570"/>
              <a:gd name="T5" fmla="*/ 325 h 628"/>
              <a:gd name="T6" fmla="*/ 256 w 570"/>
              <a:gd name="T7" fmla="*/ 239 h 628"/>
              <a:gd name="T8" fmla="*/ 190 w 570"/>
              <a:gd name="T9" fmla="*/ 311 h 628"/>
              <a:gd name="T10" fmla="*/ 163 w 570"/>
              <a:gd name="T11" fmla="*/ 207 h 628"/>
              <a:gd name="T12" fmla="*/ 196 w 570"/>
              <a:gd name="T13" fmla="*/ 219 h 628"/>
              <a:gd name="T14" fmla="*/ 242 w 570"/>
              <a:gd name="T15" fmla="*/ 239 h 628"/>
              <a:gd name="T16" fmla="*/ 290 w 570"/>
              <a:gd name="T17" fmla="*/ 70 h 628"/>
              <a:gd name="T18" fmla="*/ 284 w 570"/>
              <a:gd name="T19" fmla="*/ 65 h 628"/>
              <a:gd name="T20" fmla="*/ 250 w 570"/>
              <a:gd name="T21" fmla="*/ 134 h 628"/>
              <a:gd name="T22" fmla="*/ 242 w 570"/>
              <a:gd name="T23" fmla="*/ 153 h 628"/>
              <a:gd name="T24" fmla="*/ 249 w 570"/>
              <a:gd name="T25" fmla="*/ 162 h 628"/>
              <a:gd name="T26" fmla="*/ 261 w 570"/>
              <a:gd name="T27" fmla="*/ 144 h 628"/>
              <a:gd name="T28" fmla="*/ 312 w 570"/>
              <a:gd name="T29" fmla="*/ 158 h 628"/>
              <a:gd name="T30" fmla="*/ 325 w 570"/>
              <a:gd name="T31" fmla="*/ 153 h 628"/>
              <a:gd name="T32" fmla="*/ 267 w 570"/>
              <a:gd name="T33" fmla="*/ 130 h 628"/>
              <a:gd name="T34" fmla="*/ 301 w 570"/>
              <a:gd name="T35" fmla="*/ 130 h 628"/>
              <a:gd name="T36" fmla="*/ 135 w 570"/>
              <a:gd name="T37" fmla="*/ 357 h 628"/>
              <a:gd name="T38" fmla="*/ 120 w 570"/>
              <a:gd name="T39" fmla="*/ 375 h 628"/>
              <a:gd name="T40" fmla="*/ 69 w 570"/>
              <a:gd name="T41" fmla="*/ 361 h 628"/>
              <a:gd name="T42" fmla="*/ 56 w 570"/>
              <a:gd name="T43" fmla="*/ 366 h 628"/>
              <a:gd name="T44" fmla="*/ 97 w 570"/>
              <a:gd name="T45" fmla="*/ 453 h 628"/>
              <a:gd name="T46" fmla="*/ 104 w 570"/>
              <a:gd name="T47" fmla="*/ 449 h 628"/>
              <a:gd name="T48" fmla="*/ 131 w 570"/>
              <a:gd name="T49" fmla="*/ 384 h 628"/>
              <a:gd name="T50" fmla="*/ 135 w 570"/>
              <a:gd name="T51" fmla="*/ 357 h 628"/>
              <a:gd name="T52" fmla="*/ 80 w 570"/>
              <a:gd name="T53" fmla="*/ 389 h 628"/>
              <a:gd name="T54" fmla="*/ 97 w 570"/>
              <a:gd name="T55" fmla="*/ 428 h 628"/>
              <a:gd name="T56" fmla="*/ 540 w 570"/>
              <a:gd name="T57" fmla="*/ 138 h 628"/>
              <a:gd name="T58" fmla="*/ 381 w 570"/>
              <a:gd name="T59" fmla="*/ 43 h 628"/>
              <a:gd name="T60" fmla="*/ 44 w 570"/>
              <a:gd name="T61" fmla="*/ 0 h 628"/>
              <a:gd name="T62" fmla="*/ 0 w 570"/>
              <a:gd name="T63" fmla="*/ 476 h 628"/>
              <a:gd name="T64" fmla="*/ 79 w 570"/>
              <a:gd name="T65" fmla="*/ 519 h 628"/>
              <a:gd name="T66" fmla="*/ 358 w 570"/>
              <a:gd name="T67" fmla="*/ 625 h 628"/>
              <a:gd name="T68" fmla="*/ 391 w 570"/>
              <a:gd name="T69" fmla="*/ 624 h 628"/>
              <a:gd name="T70" fmla="*/ 566 w 570"/>
              <a:gd name="T71" fmla="*/ 195 h 628"/>
              <a:gd name="T72" fmla="*/ 14 w 570"/>
              <a:gd name="T73" fmla="*/ 476 h 628"/>
              <a:gd name="T74" fmla="*/ 44 w 570"/>
              <a:gd name="T75" fmla="*/ 14 h 628"/>
              <a:gd name="T76" fmla="*/ 367 w 570"/>
              <a:gd name="T77" fmla="*/ 43 h 628"/>
              <a:gd name="T78" fmla="*/ 337 w 570"/>
              <a:gd name="T79" fmla="*/ 505 h 628"/>
              <a:gd name="T80" fmla="*/ 14 w 570"/>
              <a:gd name="T81" fmla="*/ 476 h 628"/>
              <a:gd name="T82" fmla="*/ 401 w 570"/>
              <a:gd name="T83" fmla="*/ 595 h 628"/>
              <a:gd name="T84" fmla="*/ 363 w 570"/>
              <a:gd name="T85" fmla="*/ 612 h 628"/>
              <a:gd name="T86" fmla="*/ 337 w 570"/>
              <a:gd name="T87" fmla="*/ 519 h 628"/>
              <a:gd name="T88" fmla="*/ 381 w 570"/>
              <a:gd name="T89" fmla="*/ 94 h 628"/>
              <a:gd name="T90" fmla="*/ 552 w 570"/>
              <a:gd name="T91" fmla="*/ 167 h 628"/>
              <a:gd name="T92" fmla="*/ 467 w 570"/>
              <a:gd name="T93" fmla="*/ 181 h 628"/>
              <a:gd name="T94" fmla="*/ 398 w 570"/>
              <a:gd name="T95" fmla="*/ 249 h 628"/>
              <a:gd name="T96" fmla="*/ 408 w 570"/>
              <a:gd name="T97" fmla="*/ 258 h 628"/>
              <a:gd name="T98" fmla="*/ 461 w 570"/>
              <a:gd name="T99" fmla="*/ 263 h 628"/>
              <a:gd name="T100" fmla="*/ 468 w 570"/>
              <a:gd name="T101" fmla="*/ 285 h 628"/>
              <a:gd name="T102" fmla="*/ 475 w 570"/>
              <a:gd name="T103" fmla="*/ 278 h 628"/>
              <a:gd name="T104" fmla="*/ 467 w 570"/>
              <a:gd name="T105" fmla="*/ 181 h 628"/>
              <a:gd name="T106" fmla="*/ 458 w 570"/>
              <a:gd name="T107" fmla="*/ 205 h 628"/>
              <a:gd name="T108" fmla="*/ 429 w 570"/>
              <a:gd name="T109" fmla="*/ 236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0" h="628">
                <a:moveTo>
                  <a:pt x="218" y="193"/>
                </a:moveTo>
                <a:cubicBezTo>
                  <a:pt x="211" y="193"/>
                  <a:pt x="201" y="195"/>
                  <a:pt x="190" y="205"/>
                </a:cubicBezTo>
                <a:cubicBezTo>
                  <a:pt x="182" y="197"/>
                  <a:pt x="172" y="193"/>
                  <a:pt x="163" y="193"/>
                </a:cubicBezTo>
                <a:cubicBezTo>
                  <a:pt x="141" y="193"/>
                  <a:pt x="125" y="213"/>
                  <a:pt x="125" y="239"/>
                </a:cubicBezTo>
                <a:cubicBezTo>
                  <a:pt x="125" y="275"/>
                  <a:pt x="146" y="304"/>
                  <a:pt x="187" y="325"/>
                </a:cubicBezTo>
                <a:cubicBezTo>
                  <a:pt x="188" y="325"/>
                  <a:pt x="189" y="325"/>
                  <a:pt x="190" y="325"/>
                </a:cubicBezTo>
                <a:cubicBezTo>
                  <a:pt x="192" y="325"/>
                  <a:pt x="193" y="325"/>
                  <a:pt x="194" y="325"/>
                </a:cubicBezTo>
                <a:cubicBezTo>
                  <a:pt x="235" y="304"/>
                  <a:pt x="256" y="275"/>
                  <a:pt x="256" y="239"/>
                </a:cubicBezTo>
                <a:cubicBezTo>
                  <a:pt x="256" y="213"/>
                  <a:pt x="239" y="193"/>
                  <a:pt x="218" y="193"/>
                </a:cubicBezTo>
                <a:close/>
                <a:moveTo>
                  <a:pt x="190" y="311"/>
                </a:moveTo>
                <a:cubicBezTo>
                  <a:pt x="156" y="292"/>
                  <a:pt x="139" y="269"/>
                  <a:pt x="139" y="239"/>
                </a:cubicBezTo>
                <a:cubicBezTo>
                  <a:pt x="139" y="221"/>
                  <a:pt x="149" y="207"/>
                  <a:pt x="163" y="207"/>
                </a:cubicBezTo>
                <a:cubicBezTo>
                  <a:pt x="171" y="207"/>
                  <a:pt x="178" y="211"/>
                  <a:pt x="185" y="219"/>
                </a:cubicBezTo>
                <a:cubicBezTo>
                  <a:pt x="188" y="222"/>
                  <a:pt x="193" y="222"/>
                  <a:pt x="196" y="219"/>
                </a:cubicBezTo>
                <a:cubicBezTo>
                  <a:pt x="203" y="211"/>
                  <a:pt x="210" y="207"/>
                  <a:pt x="218" y="207"/>
                </a:cubicBezTo>
                <a:cubicBezTo>
                  <a:pt x="232" y="207"/>
                  <a:pt x="242" y="221"/>
                  <a:pt x="242" y="239"/>
                </a:cubicBezTo>
                <a:cubicBezTo>
                  <a:pt x="242" y="269"/>
                  <a:pt x="224" y="292"/>
                  <a:pt x="190" y="311"/>
                </a:cubicBezTo>
                <a:close/>
                <a:moveTo>
                  <a:pt x="290" y="70"/>
                </a:moveTo>
                <a:cubicBezTo>
                  <a:pt x="289" y="67"/>
                  <a:pt x="287" y="65"/>
                  <a:pt x="284" y="65"/>
                </a:cubicBezTo>
                <a:cubicBezTo>
                  <a:pt x="284" y="65"/>
                  <a:pt x="284" y="65"/>
                  <a:pt x="284" y="65"/>
                </a:cubicBezTo>
                <a:cubicBezTo>
                  <a:pt x="281" y="65"/>
                  <a:pt x="278" y="67"/>
                  <a:pt x="277" y="70"/>
                </a:cubicBezTo>
                <a:cubicBezTo>
                  <a:pt x="250" y="134"/>
                  <a:pt x="250" y="134"/>
                  <a:pt x="250" y="134"/>
                </a:cubicBezTo>
                <a:cubicBezTo>
                  <a:pt x="250" y="134"/>
                  <a:pt x="250" y="134"/>
                  <a:pt x="250" y="134"/>
                </a:cubicBezTo>
                <a:cubicBezTo>
                  <a:pt x="242" y="153"/>
                  <a:pt x="242" y="153"/>
                  <a:pt x="242" y="153"/>
                </a:cubicBezTo>
                <a:cubicBezTo>
                  <a:pt x="241" y="156"/>
                  <a:pt x="243" y="160"/>
                  <a:pt x="246" y="162"/>
                </a:cubicBezTo>
                <a:cubicBezTo>
                  <a:pt x="247" y="162"/>
                  <a:pt x="248" y="162"/>
                  <a:pt x="249" y="162"/>
                </a:cubicBezTo>
                <a:cubicBezTo>
                  <a:pt x="252" y="162"/>
                  <a:pt x="254" y="161"/>
                  <a:pt x="255" y="158"/>
                </a:cubicBezTo>
                <a:cubicBezTo>
                  <a:pt x="261" y="144"/>
                  <a:pt x="261" y="144"/>
                  <a:pt x="261" y="144"/>
                </a:cubicBezTo>
                <a:cubicBezTo>
                  <a:pt x="306" y="144"/>
                  <a:pt x="306" y="144"/>
                  <a:pt x="306" y="144"/>
                </a:cubicBezTo>
                <a:cubicBezTo>
                  <a:pt x="312" y="158"/>
                  <a:pt x="312" y="158"/>
                  <a:pt x="312" y="158"/>
                </a:cubicBezTo>
                <a:cubicBezTo>
                  <a:pt x="314" y="162"/>
                  <a:pt x="318" y="163"/>
                  <a:pt x="322" y="162"/>
                </a:cubicBezTo>
                <a:cubicBezTo>
                  <a:pt x="325" y="160"/>
                  <a:pt x="327" y="156"/>
                  <a:pt x="325" y="153"/>
                </a:cubicBezTo>
                <a:lnTo>
                  <a:pt x="290" y="70"/>
                </a:lnTo>
                <a:close/>
                <a:moveTo>
                  <a:pt x="267" y="130"/>
                </a:moveTo>
                <a:cubicBezTo>
                  <a:pt x="284" y="90"/>
                  <a:pt x="284" y="90"/>
                  <a:pt x="284" y="90"/>
                </a:cubicBezTo>
                <a:cubicBezTo>
                  <a:pt x="301" y="130"/>
                  <a:pt x="301" y="130"/>
                  <a:pt x="301" y="130"/>
                </a:cubicBezTo>
                <a:lnTo>
                  <a:pt x="267" y="130"/>
                </a:lnTo>
                <a:close/>
                <a:moveTo>
                  <a:pt x="135" y="357"/>
                </a:moveTo>
                <a:cubicBezTo>
                  <a:pt x="131" y="355"/>
                  <a:pt x="127" y="357"/>
                  <a:pt x="126" y="361"/>
                </a:cubicBezTo>
                <a:cubicBezTo>
                  <a:pt x="120" y="375"/>
                  <a:pt x="120" y="375"/>
                  <a:pt x="120" y="375"/>
                </a:cubicBezTo>
                <a:cubicBezTo>
                  <a:pt x="74" y="375"/>
                  <a:pt x="74" y="375"/>
                  <a:pt x="74" y="375"/>
                </a:cubicBezTo>
                <a:cubicBezTo>
                  <a:pt x="69" y="361"/>
                  <a:pt x="69" y="361"/>
                  <a:pt x="69" y="361"/>
                </a:cubicBezTo>
                <a:cubicBezTo>
                  <a:pt x="67" y="357"/>
                  <a:pt x="63" y="355"/>
                  <a:pt x="59" y="357"/>
                </a:cubicBezTo>
                <a:cubicBezTo>
                  <a:pt x="56" y="358"/>
                  <a:pt x="54" y="363"/>
                  <a:pt x="56" y="366"/>
                </a:cubicBezTo>
                <a:cubicBezTo>
                  <a:pt x="91" y="449"/>
                  <a:pt x="91" y="449"/>
                  <a:pt x="91" y="449"/>
                </a:cubicBezTo>
                <a:cubicBezTo>
                  <a:pt x="92" y="452"/>
                  <a:pt x="94" y="453"/>
                  <a:pt x="97" y="453"/>
                </a:cubicBezTo>
                <a:cubicBezTo>
                  <a:pt x="97" y="453"/>
                  <a:pt x="97" y="453"/>
                  <a:pt x="97" y="453"/>
                </a:cubicBezTo>
                <a:cubicBezTo>
                  <a:pt x="100" y="453"/>
                  <a:pt x="102" y="452"/>
                  <a:pt x="104" y="449"/>
                </a:cubicBezTo>
                <a:cubicBezTo>
                  <a:pt x="131" y="384"/>
                  <a:pt x="131" y="384"/>
                  <a:pt x="131" y="384"/>
                </a:cubicBezTo>
                <a:cubicBezTo>
                  <a:pt x="131" y="384"/>
                  <a:pt x="131" y="384"/>
                  <a:pt x="131" y="384"/>
                </a:cubicBezTo>
                <a:cubicBezTo>
                  <a:pt x="138" y="366"/>
                  <a:pt x="138" y="366"/>
                  <a:pt x="138" y="366"/>
                </a:cubicBezTo>
                <a:cubicBezTo>
                  <a:pt x="140" y="363"/>
                  <a:pt x="138" y="358"/>
                  <a:pt x="135" y="357"/>
                </a:cubicBezTo>
                <a:close/>
                <a:moveTo>
                  <a:pt x="97" y="428"/>
                </a:moveTo>
                <a:cubicBezTo>
                  <a:pt x="80" y="389"/>
                  <a:pt x="80" y="389"/>
                  <a:pt x="80" y="389"/>
                </a:cubicBezTo>
                <a:cubicBezTo>
                  <a:pt x="114" y="389"/>
                  <a:pt x="114" y="389"/>
                  <a:pt x="114" y="389"/>
                </a:cubicBezTo>
                <a:lnTo>
                  <a:pt x="97" y="428"/>
                </a:lnTo>
                <a:close/>
                <a:moveTo>
                  <a:pt x="564" y="161"/>
                </a:moveTo>
                <a:cubicBezTo>
                  <a:pt x="560" y="151"/>
                  <a:pt x="551" y="143"/>
                  <a:pt x="540" y="138"/>
                </a:cubicBezTo>
                <a:cubicBezTo>
                  <a:pt x="381" y="79"/>
                  <a:pt x="381" y="79"/>
                  <a:pt x="381" y="79"/>
                </a:cubicBezTo>
                <a:cubicBezTo>
                  <a:pt x="381" y="43"/>
                  <a:pt x="381" y="43"/>
                  <a:pt x="381" y="43"/>
                </a:cubicBezTo>
                <a:cubicBezTo>
                  <a:pt x="381" y="19"/>
                  <a:pt x="361" y="0"/>
                  <a:pt x="337" y="0"/>
                </a:cubicBezTo>
                <a:cubicBezTo>
                  <a:pt x="44" y="0"/>
                  <a:pt x="44" y="0"/>
                  <a:pt x="44" y="0"/>
                </a:cubicBezTo>
                <a:cubicBezTo>
                  <a:pt x="20" y="0"/>
                  <a:pt x="0" y="19"/>
                  <a:pt x="0" y="43"/>
                </a:cubicBezTo>
                <a:cubicBezTo>
                  <a:pt x="0" y="476"/>
                  <a:pt x="0" y="476"/>
                  <a:pt x="0" y="476"/>
                </a:cubicBezTo>
                <a:cubicBezTo>
                  <a:pt x="0" y="500"/>
                  <a:pt x="20" y="519"/>
                  <a:pt x="44" y="519"/>
                </a:cubicBezTo>
                <a:cubicBezTo>
                  <a:pt x="79" y="519"/>
                  <a:pt x="79" y="519"/>
                  <a:pt x="79" y="519"/>
                </a:cubicBezTo>
                <a:cubicBezTo>
                  <a:pt x="80" y="521"/>
                  <a:pt x="81" y="522"/>
                  <a:pt x="83" y="522"/>
                </a:cubicBezTo>
                <a:cubicBezTo>
                  <a:pt x="358" y="625"/>
                  <a:pt x="358" y="625"/>
                  <a:pt x="358" y="625"/>
                </a:cubicBezTo>
                <a:cubicBezTo>
                  <a:pt x="363" y="627"/>
                  <a:pt x="368" y="628"/>
                  <a:pt x="373" y="628"/>
                </a:cubicBezTo>
                <a:cubicBezTo>
                  <a:pt x="380" y="628"/>
                  <a:pt x="386" y="627"/>
                  <a:pt x="391" y="624"/>
                </a:cubicBezTo>
                <a:cubicBezTo>
                  <a:pt x="402" y="619"/>
                  <a:pt x="410" y="611"/>
                  <a:pt x="414" y="600"/>
                </a:cubicBezTo>
                <a:cubicBezTo>
                  <a:pt x="566" y="195"/>
                  <a:pt x="566" y="195"/>
                  <a:pt x="566" y="195"/>
                </a:cubicBezTo>
                <a:cubicBezTo>
                  <a:pt x="570" y="184"/>
                  <a:pt x="569" y="172"/>
                  <a:pt x="564" y="161"/>
                </a:cubicBezTo>
                <a:close/>
                <a:moveTo>
                  <a:pt x="14" y="476"/>
                </a:moveTo>
                <a:cubicBezTo>
                  <a:pt x="14" y="43"/>
                  <a:pt x="14" y="43"/>
                  <a:pt x="14" y="43"/>
                </a:cubicBezTo>
                <a:cubicBezTo>
                  <a:pt x="14" y="27"/>
                  <a:pt x="27" y="14"/>
                  <a:pt x="44" y="14"/>
                </a:cubicBezTo>
                <a:cubicBezTo>
                  <a:pt x="337" y="14"/>
                  <a:pt x="337" y="14"/>
                  <a:pt x="337" y="14"/>
                </a:cubicBezTo>
                <a:cubicBezTo>
                  <a:pt x="354" y="14"/>
                  <a:pt x="367" y="27"/>
                  <a:pt x="367" y="43"/>
                </a:cubicBezTo>
                <a:cubicBezTo>
                  <a:pt x="367" y="476"/>
                  <a:pt x="367" y="476"/>
                  <a:pt x="367" y="476"/>
                </a:cubicBezTo>
                <a:cubicBezTo>
                  <a:pt x="367" y="492"/>
                  <a:pt x="354" y="505"/>
                  <a:pt x="337" y="505"/>
                </a:cubicBezTo>
                <a:cubicBezTo>
                  <a:pt x="44" y="505"/>
                  <a:pt x="44" y="505"/>
                  <a:pt x="44" y="505"/>
                </a:cubicBezTo>
                <a:cubicBezTo>
                  <a:pt x="27" y="505"/>
                  <a:pt x="14" y="492"/>
                  <a:pt x="14" y="476"/>
                </a:cubicBezTo>
                <a:close/>
                <a:moveTo>
                  <a:pt x="552" y="190"/>
                </a:moveTo>
                <a:cubicBezTo>
                  <a:pt x="401" y="595"/>
                  <a:pt x="401" y="595"/>
                  <a:pt x="401" y="595"/>
                </a:cubicBezTo>
                <a:cubicBezTo>
                  <a:pt x="398" y="602"/>
                  <a:pt x="393" y="608"/>
                  <a:pt x="386" y="611"/>
                </a:cubicBezTo>
                <a:cubicBezTo>
                  <a:pt x="378" y="615"/>
                  <a:pt x="370" y="615"/>
                  <a:pt x="363" y="612"/>
                </a:cubicBezTo>
                <a:cubicBezTo>
                  <a:pt x="114" y="519"/>
                  <a:pt x="114" y="519"/>
                  <a:pt x="114" y="519"/>
                </a:cubicBezTo>
                <a:cubicBezTo>
                  <a:pt x="337" y="519"/>
                  <a:pt x="337" y="519"/>
                  <a:pt x="337" y="519"/>
                </a:cubicBezTo>
                <a:cubicBezTo>
                  <a:pt x="361" y="519"/>
                  <a:pt x="381" y="500"/>
                  <a:pt x="381" y="476"/>
                </a:cubicBezTo>
                <a:cubicBezTo>
                  <a:pt x="381" y="94"/>
                  <a:pt x="381" y="94"/>
                  <a:pt x="381" y="94"/>
                </a:cubicBezTo>
                <a:cubicBezTo>
                  <a:pt x="535" y="152"/>
                  <a:pt x="535" y="152"/>
                  <a:pt x="535" y="152"/>
                </a:cubicBezTo>
                <a:cubicBezTo>
                  <a:pt x="542" y="154"/>
                  <a:pt x="548" y="160"/>
                  <a:pt x="552" y="167"/>
                </a:cubicBezTo>
                <a:cubicBezTo>
                  <a:pt x="555" y="174"/>
                  <a:pt x="555" y="182"/>
                  <a:pt x="552" y="190"/>
                </a:cubicBezTo>
                <a:close/>
                <a:moveTo>
                  <a:pt x="467" y="181"/>
                </a:moveTo>
                <a:cubicBezTo>
                  <a:pt x="464" y="180"/>
                  <a:pt x="461" y="181"/>
                  <a:pt x="459" y="183"/>
                </a:cubicBezTo>
                <a:cubicBezTo>
                  <a:pt x="398" y="249"/>
                  <a:pt x="398" y="249"/>
                  <a:pt x="398" y="249"/>
                </a:cubicBezTo>
                <a:cubicBezTo>
                  <a:pt x="395" y="251"/>
                  <a:pt x="395" y="256"/>
                  <a:pt x="398" y="259"/>
                </a:cubicBezTo>
                <a:cubicBezTo>
                  <a:pt x="401" y="261"/>
                  <a:pt x="405" y="261"/>
                  <a:pt x="408" y="258"/>
                </a:cubicBezTo>
                <a:cubicBezTo>
                  <a:pt x="418" y="247"/>
                  <a:pt x="418" y="247"/>
                  <a:pt x="418" y="247"/>
                </a:cubicBezTo>
                <a:cubicBezTo>
                  <a:pt x="461" y="263"/>
                  <a:pt x="461" y="263"/>
                  <a:pt x="461" y="263"/>
                </a:cubicBezTo>
                <a:cubicBezTo>
                  <a:pt x="461" y="278"/>
                  <a:pt x="461" y="278"/>
                  <a:pt x="461" y="278"/>
                </a:cubicBezTo>
                <a:cubicBezTo>
                  <a:pt x="461" y="282"/>
                  <a:pt x="464" y="285"/>
                  <a:pt x="468" y="285"/>
                </a:cubicBezTo>
                <a:cubicBezTo>
                  <a:pt x="468" y="285"/>
                  <a:pt x="468" y="285"/>
                  <a:pt x="468" y="285"/>
                </a:cubicBezTo>
                <a:cubicBezTo>
                  <a:pt x="472" y="285"/>
                  <a:pt x="475" y="281"/>
                  <a:pt x="475" y="278"/>
                </a:cubicBezTo>
                <a:cubicBezTo>
                  <a:pt x="471" y="188"/>
                  <a:pt x="471" y="188"/>
                  <a:pt x="471" y="188"/>
                </a:cubicBezTo>
                <a:cubicBezTo>
                  <a:pt x="471" y="185"/>
                  <a:pt x="469" y="182"/>
                  <a:pt x="467" y="181"/>
                </a:cubicBezTo>
                <a:close/>
                <a:moveTo>
                  <a:pt x="429" y="236"/>
                </a:moveTo>
                <a:cubicBezTo>
                  <a:pt x="458" y="205"/>
                  <a:pt x="458" y="205"/>
                  <a:pt x="458" y="205"/>
                </a:cubicBezTo>
                <a:cubicBezTo>
                  <a:pt x="460" y="248"/>
                  <a:pt x="460" y="248"/>
                  <a:pt x="460" y="248"/>
                </a:cubicBezTo>
                <a:lnTo>
                  <a:pt x="429" y="236"/>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2" name="Freeform 102"/>
          <p:cNvSpPr>
            <a:spLocks noEditPoints="1"/>
          </p:cNvSpPr>
          <p:nvPr/>
        </p:nvSpPr>
        <p:spPr bwMode="auto">
          <a:xfrm>
            <a:off x="4581073" y="4667382"/>
            <a:ext cx="446058" cy="474586"/>
          </a:xfrm>
          <a:custGeom>
            <a:avLst/>
            <a:gdLst>
              <a:gd name="T0" fmla="*/ 160 w 576"/>
              <a:gd name="T1" fmla="*/ 333 h 613"/>
              <a:gd name="T2" fmla="*/ 251 w 576"/>
              <a:gd name="T3" fmla="*/ 413 h 613"/>
              <a:gd name="T4" fmla="*/ 174 w 576"/>
              <a:gd name="T5" fmla="*/ 340 h 613"/>
              <a:gd name="T6" fmla="*/ 50 w 576"/>
              <a:gd name="T7" fmla="*/ 326 h 613"/>
              <a:gd name="T8" fmla="*/ 126 w 576"/>
              <a:gd name="T9" fmla="*/ 420 h 613"/>
              <a:gd name="T10" fmla="*/ 119 w 576"/>
              <a:gd name="T11" fmla="*/ 406 h 613"/>
              <a:gd name="T12" fmla="*/ 119 w 576"/>
              <a:gd name="T13" fmla="*/ 406 h 613"/>
              <a:gd name="T14" fmla="*/ 251 w 576"/>
              <a:gd name="T15" fmla="*/ 199 h 613"/>
              <a:gd name="T16" fmla="*/ 160 w 576"/>
              <a:gd name="T17" fmla="*/ 279 h 613"/>
              <a:gd name="T18" fmla="*/ 237 w 576"/>
              <a:gd name="T19" fmla="*/ 272 h 613"/>
              <a:gd name="T20" fmla="*/ 50 w 576"/>
              <a:gd name="T21" fmla="*/ 192 h 613"/>
              <a:gd name="T22" fmla="*/ 126 w 576"/>
              <a:gd name="T23" fmla="*/ 286 h 613"/>
              <a:gd name="T24" fmla="*/ 119 w 576"/>
              <a:gd name="T25" fmla="*/ 272 h 613"/>
              <a:gd name="T26" fmla="*/ 119 w 576"/>
              <a:gd name="T27" fmla="*/ 272 h 613"/>
              <a:gd name="T28" fmla="*/ 43 w 576"/>
              <a:gd name="T29" fmla="*/ 549 h 613"/>
              <a:gd name="T30" fmla="*/ 133 w 576"/>
              <a:gd name="T31" fmla="*/ 468 h 613"/>
              <a:gd name="T32" fmla="*/ 57 w 576"/>
              <a:gd name="T33" fmla="*/ 475 h 613"/>
              <a:gd name="T34" fmla="*/ 288 w 576"/>
              <a:gd name="T35" fmla="*/ 0 h 613"/>
              <a:gd name="T36" fmla="*/ 0 w 576"/>
              <a:gd name="T37" fmla="*/ 153 h 613"/>
              <a:gd name="T38" fmla="*/ 174 w 576"/>
              <a:gd name="T39" fmla="*/ 606 h 613"/>
              <a:gd name="T40" fmla="*/ 244 w 576"/>
              <a:gd name="T41" fmla="*/ 613 h 613"/>
              <a:gd name="T42" fmla="*/ 456 w 576"/>
              <a:gd name="T43" fmla="*/ 475 h 613"/>
              <a:gd name="T44" fmla="*/ 569 w 576"/>
              <a:gd name="T45" fmla="*/ 613 h 613"/>
              <a:gd name="T46" fmla="*/ 244 w 576"/>
              <a:gd name="T47" fmla="*/ 461 h 613"/>
              <a:gd name="T48" fmla="*/ 14 w 576"/>
              <a:gd name="T49" fmla="*/ 599 h 613"/>
              <a:gd name="T50" fmla="*/ 251 w 576"/>
              <a:gd name="T51" fmla="*/ 599 h 613"/>
              <a:gd name="T52" fmla="*/ 532 w 576"/>
              <a:gd name="T53" fmla="*/ 599 h 613"/>
              <a:gd name="T54" fmla="*/ 442 w 576"/>
              <a:gd name="T55" fmla="*/ 468 h 613"/>
              <a:gd name="T56" fmla="*/ 295 w 576"/>
              <a:gd name="T57" fmla="*/ 14 h 613"/>
              <a:gd name="T58" fmla="*/ 525 w 576"/>
              <a:gd name="T59" fmla="*/ 420 h 613"/>
              <a:gd name="T60" fmla="*/ 449 w 576"/>
              <a:gd name="T61" fmla="*/ 326 h 613"/>
              <a:gd name="T62" fmla="*/ 456 w 576"/>
              <a:gd name="T63" fmla="*/ 340 h 613"/>
              <a:gd name="T64" fmla="*/ 456 w 576"/>
              <a:gd name="T65" fmla="*/ 340 h 613"/>
              <a:gd name="T66" fmla="*/ 414 w 576"/>
              <a:gd name="T67" fmla="*/ 333 h 613"/>
              <a:gd name="T68" fmla="*/ 324 w 576"/>
              <a:gd name="T69" fmla="*/ 413 h 613"/>
              <a:gd name="T70" fmla="*/ 400 w 576"/>
              <a:gd name="T71" fmla="*/ 406 h 613"/>
              <a:gd name="T72" fmla="*/ 525 w 576"/>
              <a:gd name="T73" fmla="*/ 286 h 613"/>
              <a:gd name="T74" fmla="*/ 449 w 576"/>
              <a:gd name="T75" fmla="*/ 192 h 613"/>
              <a:gd name="T76" fmla="*/ 456 w 576"/>
              <a:gd name="T77" fmla="*/ 206 h 613"/>
              <a:gd name="T78" fmla="*/ 456 w 576"/>
              <a:gd name="T79" fmla="*/ 206 h 613"/>
              <a:gd name="T80" fmla="*/ 414 w 576"/>
              <a:gd name="T81" fmla="*/ 199 h 613"/>
              <a:gd name="T82" fmla="*/ 324 w 576"/>
              <a:gd name="T83" fmla="*/ 279 h 613"/>
              <a:gd name="T84" fmla="*/ 400 w 576"/>
              <a:gd name="T85" fmla="*/ 272 h 613"/>
              <a:gd name="T86" fmla="*/ 525 w 576"/>
              <a:gd name="T87" fmla="*/ 153 h 613"/>
              <a:gd name="T88" fmla="*/ 449 w 576"/>
              <a:gd name="T89" fmla="*/ 59 h 613"/>
              <a:gd name="T90" fmla="*/ 456 w 576"/>
              <a:gd name="T91" fmla="*/ 73 h 613"/>
              <a:gd name="T92" fmla="*/ 456 w 576"/>
              <a:gd name="T93" fmla="*/ 73 h 613"/>
              <a:gd name="T94" fmla="*/ 414 w 576"/>
              <a:gd name="T95" fmla="*/ 66 h 613"/>
              <a:gd name="T96" fmla="*/ 324 w 576"/>
              <a:gd name="T97" fmla="*/ 146 h 613"/>
              <a:gd name="T98" fmla="*/ 400 w 576"/>
              <a:gd name="T99" fmla="*/ 139 h 613"/>
              <a:gd name="T100" fmla="*/ 407 w 576"/>
              <a:gd name="T101" fmla="*/ 556 h 613"/>
              <a:gd name="T102" fmla="*/ 331 w 576"/>
              <a:gd name="T103" fmla="*/ 461 h 613"/>
              <a:gd name="T104" fmla="*/ 338 w 576"/>
              <a:gd name="T105" fmla="*/ 475 h 613"/>
              <a:gd name="T106" fmla="*/ 338 w 576"/>
              <a:gd name="T107" fmla="*/ 47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6" h="613">
                <a:moveTo>
                  <a:pt x="251" y="333"/>
                </a:moveTo>
                <a:cubicBezTo>
                  <a:pt x="251" y="329"/>
                  <a:pt x="248" y="326"/>
                  <a:pt x="244" y="326"/>
                </a:cubicBezTo>
                <a:cubicBezTo>
                  <a:pt x="167" y="326"/>
                  <a:pt x="167" y="326"/>
                  <a:pt x="167" y="326"/>
                </a:cubicBezTo>
                <a:cubicBezTo>
                  <a:pt x="164" y="326"/>
                  <a:pt x="160" y="329"/>
                  <a:pt x="160" y="333"/>
                </a:cubicBezTo>
                <a:cubicBezTo>
                  <a:pt x="160" y="413"/>
                  <a:pt x="160" y="413"/>
                  <a:pt x="160" y="413"/>
                </a:cubicBezTo>
                <a:cubicBezTo>
                  <a:pt x="160" y="417"/>
                  <a:pt x="164" y="420"/>
                  <a:pt x="167" y="420"/>
                </a:cubicBezTo>
                <a:cubicBezTo>
                  <a:pt x="244" y="420"/>
                  <a:pt x="244" y="420"/>
                  <a:pt x="244" y="420"/>
                </a:cubicBezTo>
                <a:cubicBezTo>
                  <a:pt x="248" y="420"/>
                  <a:pt x="251" y="417"/>
                  <a:pt x="251" y="413"/>
                </a:cubicBezTo>
                <a:lnTo>
                  <a:pt x="251" y="333"/>
                </a:lnTo>
                <a:close/>
                <a:moveTo>
                  <a:pt x="237" y="406"/>
                </a:moveTo>
                <a:cubicBezTo>
                  <a:pt x="174" y="406"/>
                  <a:pt x="174" y="406"/>
                  <a:pt x="174" y="406"/>
                </a:cubicBezTo>
                <a:cubicBezTo>
                  <a:pt x="174" y="340"/>
                  <a:pt x="174" y="340"/>
                  <a:pt x="174" y="340"/>
                </a:cubicBezTo>
                <a:cubicBezTo>
                  <a:pt x="237" y="340"/>
                  <a:pt x="237" y="340"/>
                  <a:pt x="237" y="340"/>
                </a:cubicBezTo>
                <a:lnTo>
                  <a:pt x="237" y="406"/>
                </a:lnTo>
                <a:close/>
                <a:moveTo>
                  <a:pt x="126" y="326"/>
                </a:moveTo>
                <a:cubicBezTo>
                  <a:pt x="50" y="326"/>
                  <a:pt x="50" y="326"/>
                  <a:pt x="50" y="326"/>
                </a:cubicBezTo>
                <a:cubicBezTo>
                  <a:pt x="46" y="326"/>
                  <a:pt x="43" y="329"/>
                  <a:pt x="43" y="333"/>
                </a:cubicBezTo>
                <a:cubicBezTo>
                  <a:pt x="43" y="413"/>
                  <a:pt x="43" y="413"/>
                  <a:pt x="43" y="413"/>
                </a:cubicBezTo>
                <a:cubicBezTo>
                  <a:pt x="43" y="417"/>
                  <a:pt x="46" y="420"/>
                  <a:pt x="50" y="420"/>
                </a:cubicBezTo>
                <a:cubicBezTo>
                  <a:pt x="126" y="420"/>
                  <a:pt x="126" y="420"/>
                  <a:pt x="126" y="420"/>
                </a:cubicBezTo>
                <a:cubicBezTo>
                  <a:pt x="130" y="420"/>
                  <a:pt x="133" y="417"/>
                  <a:pt x="133" y="413"/>
                </a:cubicBezTo>
                <a:cubicBezTo>
                  <a:pt x="133" y="333"/>
                  <a:pt x="133" y="333"/>
                  <a:pt x="133" y="333"/>
                </a:cubicBezTo>
                <a:cubicBezTo>
                  <a:pt x="133" y="329"/>
                  <a:pt x="130" y="326"/>
                  <a:pt x="126" y="326"/>
                </a:cubicBezTo>
                <a:close/>
                <a:moveTo>
                  <a:pt x="119" y="406"/>
                </a:moveTo>
                <a:cubicBezTo>
                  <a:pt x="57" y="406"/>
                  <a:pt x="57" y="406"/>
                  <a:pt x="57" y="406"/>
                </a:cubicBezTo>
                <a:cubicBezTo>
                  <a:pt x="57" y="340"/>
                  <a:pt x="57" y="340"/>
                  <a:pt x="57" y="340"/>
                </a:cubicBezTo>
                <a:cubicBezTo>
                  <a:pt x="119" y="340"/>
                  <a:pt x="119" y="340"/>
                  <a:pt x="119" y="340"/>
                </a:cubicBezTo>
                <a:lnTo>
                  <a:pt x="119" y="406"/>
                </a:lnTo>
                <a:close/>
                <a:moveTo>
                  <a:pt x="167" y="286"/>
                </a:moveTo>
                <a:cubicBezTo>
                  <a:pt x="244" y="286"/>
                  <a:pt x="244" y="286"/>
                  <a:pt x="244" y="286"/>
                </a:cubicBezTo>
                <a:cubicBezTo>
                  <a:pt x="248" y="286"/>
                  <a:pt x="251" y="283"/>
                  <a:pt x="251" y="279"/>
                </a:cubicBezTo>
                <a:cubicBezTo>
                  <a:pt x="251" y="199"/>
                  <a:pt x="251" y="199"/>
                  <a:pt x="251" y="199"/>
                </a:cubicBezTo>
                <a:cubicBezTo>
                  <a:pt x="251" y="195"/>
                  <a:pt x="248" y="192"/>
                  <a:pt x="244" y="192"/>
                </a:cubicBezTo>
                <a:cubicBezTo>
                  <a:pt x="167" y="192"/>
                  <a:pt x="167" y="192"/>
                  <a:pt x="167" y="192"/>
                </a:cubicBezTo>
                <a:cubicBezTo>
                  <a:pt x="164" y="192"/>
                  <a:pt x="160" y="195"/>
                  <a:pt x="160" y="199"/>
                </a:cubicBezTo>
                <a:cubicBezTo>
                  <a:pt x="160" y="279"/>
                  <a:pt x="160" y="279"/>
                  <a:pt x="160" y="279"/>
                </a:cubicBezTo>
                <a:cubicBezTo>
                  <a:pt x="160" y="283"/>
                  <a:pt x="164" y="286"/>
                  <a:pt x="167" y="286"/>
                </a:cubicBezTo>
                <a:close/>
                <a:moveTo>
                  <a:pt x="174" y="206"/>
                </a:moveTo>
                <a:cubicBezTo>
                  <a:pt x="237" y="206"/>
                  <a:pt x="237" y="206"/>
                  <a:pt x="237" y="206"/>
                </a:cubicBezTo>
                <a:cubicBezTo>
                  <a:pt x="237" y="272"/>
                  <a:pt x="237" y="272"/>
                  <a:pt x="237" y="272"/>
                </a:cubicBezTo>
                <a:cubicBezTo>
                  <a:pt x="174" y="272"/>
                  <a:pt x="174" y="272"/>
                  <a:pt x="174" y="272"/>
                </a:cubicBezTo>
                <a:lnTo>
                  <a:pt x="174" y="206"/>
                </a:lnTo>
                <a:close/>
                <a:moveTo>
                  <a:pt x="126" y="192"/>
                </a:moveTo>
                <a:cubicBezTo>
                  <a:pt x="50" y="192"/>
                  <a:pt x="50" y="192"/>
                  <a:pt x="50" y="192"/>
                </a:cubicBezTo>
                <a:cubicBezTo>
                  <a:pt x="46" y="192"/>
                  <a:pt x="43" y="195"/>
                  <a:pt x="43" y="199"/>
                </a:cubicBezTo>
                <a:cubicBezTo>
                  <a:pt x="43" y="279"/>
                  <a:pt x="43" y="279"/>
                  <a:pt x="43" y="279"/>
                </a:cubicBezTo>
                <a:cubicBezTo>
                  <a:pt x="43" y="283"/>
                  <a:pt x="46" y="286"/>
                  <a:pt x="50" y="286"/>
                </a:cubicBezTo>
                <a:cubicBezTo>
                  <a:pt x="126" y="286"/>
                  <a:pt x="126" y="286"/>
                  <a:pt x="126" y="286"/>
                </a:cubicBezTo>
                <a:cubicBezTo>
                  <a:pt x="130" y="286"/>
                  <a:pt x="133" y="283"/>
                  <a:pt x="133" y="279"/>
                </a:cubicBezTo>
                <a:cubicBezTo>
                  <a:pt x="133" y="199"/>
                  <a:pt x="133" y="199"/>
                  <a:pt x="133" y="199"/>
                </a:cubicBezTo>
                <a:cubicBezTo>
                  <a:pt x="133" y="195"/>
                  <a:pt x="130" y="192"/>
                  <a:pt x="126" y="192"/>
                </a:cubicBezTo>
                <a:close/>
                <a:moveTo>
                  <a:pt x="119" y="272"/>
                </a:moveTo>
                <a:cubicBezTo>
                  <a:pt x="57" y="272"/>
                  <a:pt x="57" y="272"/>
                  <a:pt x="57" y="272"/>
                </a:cubicBezTo>
                <a:cubicBezTo>
                  <a:pt x="57" y="206"/>
                  <a:pt x="57" y="206"/>
                  <a:pt x="57" y="206"/>
                </a:cubicBezTo>
                <a:cubicBezTo>
                  <a:pt x="119" y="206"/>
                  <a:pt x="119" y="206"/>
                  <a:pt x="119" y="206"/>
                </a:cubicBezTo>
                <a:lnTo>
                  <a:pt x="119" y="272"/>
                </a:lnTo>
                <a:close/>
                <a:moveTo>
                  <a:pt x="126" y="461"/>
                </a:moveTo>
                <a:cubicBezTo>
                  <a:pt x="50" y="461"/>
                  <a:pt x="50" y="461"/>
                  <a:pt x="50" y="461"/>
                </a:cubicBezTo>
                <a:cubicBezTo>
                  <a:pt x="46" y="461"/>
                  <a:pt x="43" y="465"/>
                  <a:pt x="43" y="468"/>
                </a:cubicBezTo>
                <a:cubicBezTo>
                  <a:pt x="43" y="549"/>
                  <a:pt x="43" y="549"/>
                  <a:pt x="43" y="549"/>
                </a:cubicBezTo>
                <a:cubicBezTo>
                  <a:pt x="43" y="553"/>
                  <a:pt x="46" y="556"/>
                  <a:pt x="50" y="556"/>
                </a:cubicBezTo>
                <a:cubicBezTo>
                  <a:pt x="126" y="556"/>
                  <a:pt x="126" y="556"/>
                  <a:pt x="126" y="556"/>
                </a:cubicBezTo>
                <a:cubicBezTo>
                  <a:pt x="130" y="556"/>
                  <a:pt x="133" y="553"/>
                  <a:pt x="133" y="549"/>
                </a:cubicBezTo>
                <a:cubicBezTo>
                  <a:pt x="133" y="468"/>
                  <a:pt x="133" y="468"/>
                  <a:pt x="133" y="468"/>
                </a:cubicBezTo>
                <a:cubicBezTo>
                  <a:pt x="133" y="465"/>
                  <a:pt x="130" y="461"/>
                  <a:pt x="126" y="461"/>
                </a:cubicBezTo>
                <a:close/>
                <a:moveTo>
                  <a:pt x="119" y="542"/>
                </a:moveTo>
                <a:cubicBezTo>
                  <a:pt x="57" y="542"/>
                  <a:pt x="57" y="542"/>
                  <a:pt x="57" y="542"/>
                </a:cubicBezTo>
                <a:cubicBezTo>
                  <a:pt x="57" y="475"/>
                  <a:pt x="57" y="475"/>
                  <a:pt x="57" y="475"/>
                </a:cubicBezTo>
                <a:cubicBezTo>
                  <a:pt x="119" y="475"/>
                  <a:pt x="119" y="475"/>
                  <a:pt x="119" y="475"/>
                </a:cubicBezTo>
                <a:lnTo>
                  <a:pt x="119" y="542"/>
                </a:lnTo>
                <a:close/>
                <a:moveTo>
                  <a:pt x="569" y="0"/>
                </a:moveTo>
                <a:cubicBezTo>
                  <a:pt x="288" y="0"/>
                  <a:pt x="288" y="0"/>
                  <a:pt x="288" y="0"/>
                </a:cubicBezTo>
                <a:cubicBezTo>
                  <a:pt x="284" y="0"/>
                  <a:pt x="281" y="3"/>
                  <a:pt x="281" y="7"/>
                </a:cubicBezTo>
                <a:cubicBezTo>
                  <a:pt x="281" y="146"/>
                  <a:pt x="281" y="146"/>
                  <a:pt x="281" y="146"/>
                </a:cubicBezTo>
                <a:cubicBezTo>
                  <a:pt x="7" y="146"/>
                  <a:pt x="7" y="146"/>
                  <a:pt x="7" y="146"/>
                </a:cubicBezTo>
                <a:cubicBezTo>
                  <a:pt x="3" y="146"/>
                  <a:pt x="0" y="149"/>
                  <a:pt x="0" y="153"/>
                </a:cubicBezTo>
                <a:cubicBezTo>
                  <a:pt x="0" y="606"/>
                  <a:pt x="0" y="606"/>
                  <a:pt x="0" y="606"/>
                </a:cubicBezTo>
                <a:cubicBezTo>
                  <a:pt x="0" y="609"/>
                  <a:pt x="3" y="613"/>
                  <a:pt x="7" y="613"/>
                </a:cubicBezTo>
                <a:cubicBezTo>
                  <a:pt x="167" y="613"/>
                  <a:pt x="167" y="613"/>
                  <a:pt x="167" y="613"/>
                </a:cubicBezTo>
                <a:cubicBezTo>
                  <a:pt x="171" y="613"/>
                  <a:pt x="174" y="609"/>
                  <a:pt x="174" y="606"/>
                </a:cubicBezTo>
                <a:cubicBezTo>
                  <a:pt x="174" y="475"/>
                  <a:pt x="174" y="475"/>
                  <a:pt x="174" y="475"/>
                </a:cubicBezTo>
                <a:cubicBezTo>
                  <a:pt x="237" y="475"/>
                  <a:pt x="237" y="475"/>
                  <a:pt x="237" y="475"/>
                </a:cubicBezTo>
                <a:cubicBezTo>
                  <a:pt x="237" y="606"/>
                  <a:pt x="237" y="606"/>
                  <a:pt x="237" y="606"/>
                </a:cubicBezTo>
                <a:cubicBezTo>
                  <a:pt x="237" y="609"/>
                  <a:pt x="240" y="613"/>
                  <a:pt x="244" y="613"/>
                </a:cubicBezTo>
                <a:cubicBezTo>
                  <a:pt x="288" y="613"/>
                  <a:pt x="288" y="613"/>
                  <a:pt x="288" y="613"/>
                </a:cubicBezTo>
                <a:cubicBezTo>
                  <a:pt x="449" y="613"/>
                  <a:pt x="449" y="613"/>
                  <a:pt x="449" y="613"/>
                </a:cubicBezTo>
                <a:cubicBezTo>
                  <a:pt x="453" y="613"/>
                  <a:pt x="456" y="609"/>
                  <a:pt x="456" y="606"/>
                </a:cubicBezTo>
                <a:cubicBezTo>
                  <a:pt x="456" y="475"/>
                  <a:pt x="456" y="475"/>
                  <a:pt x="456" y="475"/>
                </a:cubicBezTo>
                <a:cubicBezTo>
                  <a:pt x="518" y="475"/>
                  <a:pt x="518" y="475"/>
                  <a:pt x="518" y="475"/>
                </a:cubicBezTo>
                <a:cubicBezTo>
                  <a:pt x="518" y="606"/>
                  <a:pt x="518" y="606"/>
                  <a:pt x="518" y="606"/>
                </a:cubicBezTo>
                <a:cubicBezTo>
                  <a:pt x="518" y="609"/>
                  <a:pt x="521" y="613"/>
                  <a:pt x="525" y="613"/>
                </a:cubicBezTo>
                <a:cubicBezTo>
                  <a:pt x="569" y="613"/>
                  <a:pt x="569" y="613"/>
                  <a:pt x="569" y="613"/>
                </a:cubicBezTo>
                <a:cubicBezTo>
                  <a:pt x="573" y="613"/>
                  <a:pt x="576" y="609"/>
                  <a:pt x="576" y="606"/>
                </a:cubicBezTo>
                <a:cubicBezTo>
                  <a:pt x="576" y="7"/>
                  <a:pt x="576" y="7"/>
                  <a:pt x="576" y="7"/>
                </a:cubicBezTo>
                <a:cubicBezTo>
                  <a:pt x="576" y="3"/>
                  <a:pt x="573" y="0"/>
                  <a:pt x="569" y="0"/>
                </a:cubicBezTo>
                <a:close/>
                <a:moveTo>
                  <a:pt x="244" y="461"/>
                </a:moveTo>
                <a:cubicBezTo>
                  <a:pt x="167" y="461"/>
                  <a:pt x="167" y="461"/>
                  <a:pt x="167" y="461"/>
                </a:cubicBezTo>
                <a:cubicBezTo>
                  <a:pt x="164" y="461"/>
                  <a:pt x="160" y="465"/>
                  <a:pt x="160" y="468"/>
                </a:cubicBezTo>
                <a:cubicBezTo>
                  <a:pt x="160" y="599"/>
                  <a:pt x="160" y="599"/>
                  <a:pt x="160" y="599"/>
                </a:cubicBezTo>
                <a:cubicBezTo>
                  <a:pt x="14" y="599"/>
                  <a:pt x="14" y="599"/>
                  <a:pt x="14" y="599"/>
                </a:cubicBezTo>
                <a:cubicBezTo>
                  <a:pt x="14" y="160"/>
                  <a:pt x="14" y="160"/>
                  <a:pt x="14" y="160"/>
                </a:cubicBezTo>
                <a:cubicBezTo>
                  <a:pt x="281" y="160"/>
                  <a:pt x="281" y="160"/>
                  <a:pt x="281" y="160"/>
                </a:cubicBezTo>
                <a:cubicBezTo>
                  <a:pt x="281" y="599"/>
                  <a:pt x="281" y="599"/>
                  <a:pt x="281" y="599"/>
                </a:cubicBezTo>
                <a:cubicBezTo>
                  <a:pt x="251" y="599"/>
                  <a:pt x="251" y="599"/>
                  <a:pt x="251" y="599"/>
                </a:cubicBezTo>
                <a:cubicBezTo>
                  <a:pt x="251" y="468"/>
                  <a:pt x="251" y="468"/>
                  <a:pt x="251" y="468"/>
                </a:cubicBezTo>
                <a:cubicBezTo>
                  <a:pt x="251" y="465"/>
                  <a:pt x="248" y="461"/>
                  <a:pt x="244" y="461"/>
                </a:cubicBezTo>
                <a:close/>
                <a:moveTo>
                  <a:pt x="562" y="599"/>
                </a:moveTo>
                <a:cubicBezTo>
                  <a:pt x="532" y="599"/>
                  <a:pt x="532" y="599"/>
                  <a:pt x="532" y="599"/>
                </a:cubicBezTo>
                <a:cubicBezTo>
                  <a:pt x="532" y="468"/>
                  <a:pt x="532" y="468"/>
                  <a:pt x="532" y="468"/>
                </a:cubicBezTo>
                <a:cubicBezTo>
                  <a:pt x="532" y="465"/>
                  <a:pt x="529" y="461"/>
                  <a:pt x="525" y="461"/>
                </a:cubicBezTo>
                <a:cubicBezTo>
                  <a:pt x="449" y="461"/>
                  <a:pt x="449" y="461"/>
                  <a:pt x="449" y="461"/>
                </a:cubicBezTo>
                <a:cubicBezTo>
                  <a:pt x="445" y="461"/>
                  <a:pt x="442" y="465"/>
                  <a:pt x="442" y="468"/>
                </a:cubicBezTo>
                <a:cubicBezTo>
                  <a:pt x="442" y="599"/>
                  <a:pt x="442" y="599"/>
                  <a:pt x="442" y="599"/>
                </a:cubicBezTo>
                <a:cubicBezTo>
                  <a:pt x="295" y="599"/>
                  <a:pt x="295" y="599"/>
                  <a:pt x="295" y="599"/>
                </a:cubicBezTo>
                <a:cubicBezTo>
                  <a:pt x="295" y="153"/>
                  <a:pt x="295" y="153"/>
                  <a:pt x="295" y="153"/>
                </a:cubicBezTo>
                <a:cubicBezTo>
                  <a:pt x="295" y="14"/>
                  <a:pt x="295" y="14"/>
                  <a:pt x="295" y="14"/>
                </a:cubicBezTo>
                <a:cubicBezTo>
                  <a:pt x="562" y="14"/>
                  <a:pt x="562" y="14"/>
                  <a:pt x="562" y="14"/>
                </a:cubicBezTo>
                <a:lnTo>
                  <a:pt x="562" y="599"/>
                </a:lnTo>
                <a:close/>
                <a:moveTo>
                  <a:pt x="449" y="420"/>
                </a:moveTo>
                <a:cubicBezTo>
                  <a:pt x="525" y="420"/>
                  <a:pt x="525" y="420"/>
                  <a:pt x="525" y="420"/>
                </a:cubicBezTo>
                <a:cubicBezTo>
                  <a:pt x="529" y="420"/>
                  <a:pt x="532" y="417"/>
                  <a:pt x="532" y="413"/>
                </a:cubicBezTo>
                <a:cubicBezTo>
                  <a:pt x="532" y="333"/>
                  <a:pt x="532" y="333"/>
                  <a:pt x="532" y="333"/>
                </a:cubicBezTo>
                <a:cubicBezTo>
                  <a:pt x="532" y="329"/>
                  <a:pt x="529" y="326"/>
                  <a:pt x="525" y="326"/>
                </a:cubicBezTo>
                <a:cubicBezTo>
                  <a:pt x="449" y="326"/>
                  <a:pt x="449" y="326"/>
                  <a:pt x="449" y="326"/>
                </a:cubicBezTo>
                <a:cubicBezTo>
                  <a:pt x="445" y="326"/>
                  <a:pt x="442" y="329"/>
                  <a:pt x="442" y="333"/>
                </a:cubicBezTo>
                <a:cubicBezTo>
                  <a:pt x="442" y="413"/>
                  <a:pt x="442" y="413"/>
                  <a:pt x="442" y="413"/>
                </a:cubicBezTo>
                <a:cubicBezTo>
                  <a:pt x="442" y="417"/>
                  <a:pt x="445" y="420"/>
                  <a:pt x="449" y="420"/>
                </a:cubicBezTo>
                <a:close/>
                <a:moveTo>
                  <a:pt x="456" y="340"/>
                </a:moveTo>
                <a:cubicBezTo>
                  <a:pt x="518" y="340"/>
                  <a:pt x="518" y="340"/>
                  <a:pt x="518" y="340"/>
                </a:cubicBezTo>
                <a:cubicBezTo>
                  <a:pt x="518" y="406"/>
                  <a:pt x="518" y="406"/>
                  <a:pt x="518" y="406"/>
                </a:cubicBezTo>
                <a:cubicBezTo>
                  <a:pt x="456" y="406"/>
                  <a:pt x="456" y="406"/>
                  <a:pt x="456" y="406"/>
                </a:cubicBezTo>
                <a:lnTo>
                  <a:pt x="456" y="340"/>
                </a:lnTo>
                <a:close/>
                <a:moveTo>
                  <a:pt x="331" y="420"/>
                </a:moveTo>
                <a:cubicBezTo>
                  <a:pt x="407" y="420"/>
                  <a:pt x="407" y="420"/>
                  <a:pt x="407" y="420"/>
                </a:cubicBezTo>
                <a:cubicBezTo>
                  <a:pt x="411" y="420"/>
                  <a:pt x="414" y="417"/>
                  <a:pt x="414" y="413"/>
                </a:cubicBezTo>
                <a:cubicBezTo>
                  <a:pt x="414" y="333"/>
                  <a:pt x="414" y="333"/>
                  <a:pt x="414" y="333"/>
                </a:cubicBezTo>
                <a:cubicBezTo>
                  <a:pt x="414" y="329"/>
                  <a:pt x="411" y="326"/>
                  <a:pt x="407" y="326"/>
                </a:cubicBezTo>
                <a:cubicBezTo>
                  <a:pt x="331" y="326"/>
                  <a:pt x="331" y="326"/>
                  <a:pt x="331" y="326"/>
                </a:cubicBezTo>
                <a:cubicBezTo>
                  <a:pt x="327" y="326"/>
                  <a:pt x="324" y="329"/>
                  <a:pt x="324" y="333"/>
                </a:cubicBezTo>
                <a:cubicBezTo>
                  <a:pt x="324" y="413"/>
                  <a:pt x="324" y="413"/>
                  <a:pt x="324" y="413"/>
                </a:cubicBezTo>
                <a:cubicBezTo>
                  <a:pt x="324" y="417"/>
                  <a:pt x="327" y="420"/>
                  <a:pt x="331" y="420"/>
                </a:cubicBezTo>
                <a:close/>
                <a:moveTo>
                  <a:pt x="338" y="340"/>
                </a:moveTo>
                <a:cubicBezTo>
                  <a:pt x="400" y="340"/>
                  <a:pt x="400" y="340"/>
                  <a:pt x="400" y="340"/>
                </a:cubicBezTo>
                <a:cubicBezTo>
                  <a:pt x="400" y="406"/>
                  <a:pt x="400" y="406"/>
                  <a:pt x="400" y="406"/>
                </a:cubicBezTo>
                <a:cubicBezTo>
                  <a:pt x="338" y="406"/>
                  <a:pt x="338" y="406"/>
                  <a:pt x="338" y="406"/>
                </a:cubicBezTo>
                <a:lnTo>
                  <a:pt x="338" y="340"/>
                </a:lnTo>
                <a:close/>
                <a:moveTo>
                  <a:pt x="449" y="286"/>
                </a:moveTo>
                <a:cubicBezTo>
                  <a:pt x="525" y="286"/>
                  <a:pt x="525" y="286"/>
                  <a:pt x="525" y="286"/>
                </a:cubicBezTo>
                <a:cubicBezTo>
                  <a:pt x="529" y="286"/>
                  <a:pt x="532" y="283"/>
                  <a:pt x="532" y="279"/>
                </a:cubicBezTo>
                <a:cubicBezTo>
                  <a:pt x="532" y="199"/>
                  <a:pt x="532" y="199"/>
                  <a:pt x="532" y="199"/>
                </a:cubicBezTo>
                <a:cubicBezTo>
                  <a:pt x="532" y="195"/>
                  <a:pt x="529" y="192"/>
                  <a:pt x="525" y="192"/>
                </a:cubicBezTo>
                <a:cubicBezTo>
                  <a:pt x="449" y="192"/>
                  <a:pt x="449" y="192"/>
                  <a:pt x="449" y="192"/>
                </a:cubicBezTo>
                <a:cubicBezTo>
                  <a:pt x="445" y="192"/>
                  <a:pt x="442" y="195"/>
                  <a:pt x="442" y="199"/>
                </a:cubicBezTo>
                <a:cubicBezTo>
                  <a:pt x="442" y="279"/>
                  <a:pt x="442" y="279"/>
                  <a:pt x="442" y="279"/>
                </a:cubicBezTo>
                <a:cubicBezTo>
                  <a:pt x="442" y="283"/>
                  <a:pt x="445" y="286"/>
                  <a:pt x="449" y="286"/>
                </a:cubicBezTo>
                <a:close/>
                <a:moveTo>
                  <a:pt x="456" y="206"/>
                </a:moveTo>
                <a:cubicBezTo>
                  <a:pt x="518" y="206"/>
                  <a:pt x="518" y="206"/>
                  <a:pt x="518" y="206"/>
                </a:cubicBezTo>
                <a:cubicBezTo>
                  <a:pt x="518" y="272"/>
                  <a:pt x="518" y="272"/>
                  <a:pt x="518" y="272"/>
                </a:cubicBezTo>
                <a:cubicBezTo>
                  <a:pt x="456" y="272"/>
                  <a:pt x="456" y="272"/>
                  <a:pt x="456" y="272"/>
                </a:cubicBezTo>
                <a:lnTo>
                  <a:pt x="456" y="206"/>
                </a:lnTo>
                <a:close/>
                <a:moveTo>
                  <a:pt x="331" y="286"/>
                </a:moveTo>
                <a:cubicBezTo>
                  <a:pt x="407" y="286"/>
                  <a:pt x="407" y="286"/>
                  <a:pt x="407" y="286"/>
                </a:cubicBezTo>
                <a:cubicBezTo>
                  <a:pt x="411" y="286"/>
                  <a:pt x="414" y="283"/>
                  <a:pt x="414" y="279"/>
                </a:cubicBezTo>
                <a:cubicBezTo>
                  <a:pt x="414" y="199"/>
                  <a:pt x="414" y="199"/>
                  <a:pt x="414" y="199"/>
                </a:cubicBezTo>
                <a:cubicBezTo>
                  <a:pt x="414" y="195"/>
                  <a:pt x="411" y="192"/>
                  <a:pt x="407" y="192"/>
                </a:cubicBezTo>
                <a:cubicBezTo>
                  <a:pt x="331" y="192"/>
                  <a:pt x="331" y="192"/>
                  <a:pt x="331" y="192"/>
                </a:cubicBezTo>
                <a:cubicBezTo>
                  <a:pt x="327" y="192"/>
                  <a:pt x="324" y="195"/>
                  <a:pt x="324" y="199"/>
                </a:cubicBezTo>
                <a:cubicBezTo>
                  <a:pt x="324" y="279"/>
                  <a:pt x="324" y="279"/>
                  <a:pt x="324" y="279"/>
                </a:cubicBezTo>
                <a:cubicBezTo>
                  <a:pt x="324" y="283"/>
                  <a:pt x="327" y="286"/>
                  <a:pt x="331" y="286"/>
                </a:cubicBezTo>
                <a:close/>
                <a:moveTo>
                  <a:pt x="338" y="206"/>
                </a:moveTo>
                <a:cubicBezTo>
                  <a:pt x="400" y="206"/>
                  <a:pt x="400" y="206"/>
                  <a:pt x="400" y="206"/>
                </a:cubicBezTo>
                <a:cubicBezTo>
                  <a:pt x="400" y="272"/>
                  <a:pt x="400" y="272"/>
                  <a:pt x="400" y="272"/>
                </a:cubicBezTo>
                <a:cubicBezTo>
                  <a:pt x="338" y="272"/>
                  <a:pt x="338" y="272"/>
                  <a:pt x="338" y="272"/>
                </a:cubicBezTo>
                <a:lnTo>
                  <a:pt x="338" y="206"/>
                </a:lnTo>
                <a:close/>
                <a:moveTo>
                  <a:pt x="449" y="153"/>
                </a:moveTo>
                <a:cubicBezTo>
                  <a:pt x="525" y="153"/>
                  <a:pt x="525" y="153"/>
                  <a:pt x="525" y="153"/>
                </a:cubicBezTo>
                <a:cubicBezTo>
                  <a:pt x="529" y="153"/>
                  <a:pt x="532" y="150"/>
                  <a:pt x="532" y="146"/>
                </a:cubicBezTo>
                <a:cubicBezTo>
                  <a:pt x="532" y="66"/>
                  <a:pt x="532" y="66"/>
                  <a:pt x="532" y="66"/>
                </a:cubicBezTo>
                <a:cubicBezTo>
                  <a:pt x="532" y="62"/>
                  <a:pt x="529" y="59"/>
                  <a:pt x="525" y="59"/>
                </a:cubicBezTo>
                <a:cubicBezTo>
                  <a:pt x="449" y="59"/>
                  <a:pt x="449" y="59"/>
                  <a:pt x="449" y="59"/>
                </a:cubicBezTo>
                <a:cubicBezTo>
                  <a:pt x="445" y="59"/>
                  <a:pt x="442" y="62"/>
                  <a:pt x="442" y="66"/>
                </a:cubicBezTo>
                <a:cubicBezTo>
                  <a:pt x="442" y="146"/>
                  <a:pt x="442" y="146"/>
                  <a:pt x="442" y="146"/>
                </a:cubicBezTo>
                <a:cubicBezTo>
                  <a:pt x="442" y="150"/>
                  <a:pt x="445" y="153"/>
                  <a:pt x="449" y="153"/>
                </a:cubicBezTo>
                <a:close/>
                <a:moveTo>
                  <a:pt x="456" y="73"/>
                </a:moveTo>
                <a:cubicBezTo>
                  <a:pt x="518" y="73"/>
                  <a:pt x="518" y="73"/>
                  <a:pt x="518" y="73"/>
                </a:cubicBezTo>
                <a:cubicBezTo>
                  <a:pt x="518" y="139"/>
                  <a:pt x="518" y="139"/>
                  <a:pt x="518" y="139"/>
                </a:cubicBezTo>
                <a:cubicBezTo>
                  <a:pt x="456" y="139"/>
                  <a:pt x="456" y="139"/>
                  <a:pt x="456" y="139"/>
                </a:cubicBezTo>
                <a:lnTo>
                  <a:pt x="456" y="73"/>
                </a:lnTo>
                <a:close/>
                <a:moveTo>
                  <a:pt x="331" y="153"/>
                </a:moveTo>
                <a:cubicBezTo>
                  <a:pt x="407" y="153"/>
                  <a:pt x="407" y="153"/>
                  <a:pt x="407" y="153"/>
                </a:cubicBezTo>
                <a:cubicBezTo>
                  <a:pt x="411" y="153"/>
                  <a:pt x="414" y="150"/>
                  <a:pt x="414" y="146"/>
                </a:cubicBezTo>
                <a:cubicBezTo>
                  <a:pt x="414" y="66"/>
                  <a:pt x="414" y="66"/>
                  <a:pt x="414" y="66"/>
                </a:cubicBezTo>
                <a:cubicBezTo>
                  <a:pt x="414" y="62"/>
                  <a:pt x="411" y="59"/>
                  <a:pt x="407" y="59"/>
                </a:cubicBezTo>
                <a:cubicBezTo>
                  <a:pt x="331" y="59"/>
                  <a:pt x="331" y="59"/>
                  <a:pt x="331" y="59"/>
                </a:cubicBezTo>
                <a:cubicBezTo>
                  <a:pt x="327" y="59"/>
                  <a:pt x="324" y="62"/>
                  <a:pt x="324" y="66"/>
                </a:cubicBezTo>
                <a:cubicBezTo>
                  <a:pt x="324" y="146"/>
                  <a:pt x="324" y="146"/>
                  <a:pt x="324" y="146"/>
                </a:cubicBezTo>
                <a:cubicBezTo>
                  <a:pt x="324" y="150"/>
                  <a:pt x="327" y="153"/>
                  <a:pt x="331" y="153"/>
                </a:cubicBezTo>
                <a:close/>
                <a:moveTo>
                  <a:pt x="338" y="73"/>
                </a:moveTo>
                <a:cubicBezTo>
                  <a:pt x="400" y="73"/>
                  <a:pt x="400" y="73"/>
                  <a:pt x="400" y="73"/>
                </a:cubicBezTo>
                <a:cubicBezTo>
                  <a:pt x="400" y="139"/>
                  <a:pt x="400" y="139"/>
                  <a:pt x="400" y="139"/>
                </a:cubicBezTo>
                <a:cubicBezTo>
                  <a:pt x="338" y="139"/>
                  <a:pt x="338" y="139"/>
                  <a:pt x="338" y="139"/>
                </a:cubicBezTo>
                <a:lnTo>
                  <a:pt x="338" y="73"/>
                </a:lnTo>
                <a:close/>
                <a:moveTo>
                  <a:pt x="331" y="556"/>
                </a:moveTo>
                <a:cubicBezTo>
                  <a:pt x="407" y="556"/>
                  <a:pt x="407" y="556"/>
                  <a:pt x="407" y="556"/>
                </a:cubicBezTo>
                <a:cubicBezTo>
                  <a:pt x="411" y="556"/>
                  <a:pt x="414" y="553"/>
                  <a:pt x="414" y="549"/>
                </a:cubicBezTo>
                <a:cubicBezTo>
                  <a:pt x="414" y="468"/>
                  <a:pt x="414" y="468"/>
                  <a:pt x="414" y="468"/>
                </a:cubicBezTo>
                <a:cubicBezTo>
                  <a:pt x="414" y="465"/>
                  <a:pt x="411" y="461"/>
                  <a:pt x="407" y="461"/>
                </a:cubicBezTo>
                <a:cubicBezTo>
                  <a:pt x="331" y="461"/>
                  <a:pt x="331" y="461"/>
                  <a:pt x="331" y="461"/>
                </a:cubicBezTo>
                <a:cubicBezTo>
                  <a:pt x="327" y="461"/>
                  <a:pt x="324" y="465"/>
                  <a:pt x="324" y="468"/>
                </a:cubicBezTo>
                <a:cubicBezTo>
                  <a:pt x="324" y="549"/>
                  <a:pt x="324" y="549"/>
                  <a:pt x="324" y="549"/>
                </a:cubicBezTo>
                <a:cubicBezTo>
                  <a:pt x="324" y="553"/>
                  <a:pt x="327" y="556"/>
                  <a:pt x="331" y="556"/>
                </a:cubicBezTo>
                <a:close/>
                <a:moveTo>
                  <a:pt x="338" y="475"/>
                </a:moveTo>
                <a:cubicBezTo>
                  <a:pt x="400" y="475"/>
                  <a:pt x="400" y="475"/>
                  <a:pt x="400" y="475"/>
                </a:cubicBezTo>
                <a:cubicBezTo>
                  <a:pt x="400" y="542"/>
                  <a:pt x="400" y="542"/>
                  <a:pt x="400" y="542"/>
                </a:cubicBezTo>
                <a:cubicBezTo>
                  <a:pt x="338" y="542"/>
                  <a:pt x="338" y="542"/>
                  <a:pt x="338" y="542"/>
                </a:cubicBezTo>
                <a:lnTo>
                  <a:pt x="338" y="475"/>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107" name="Freeform 36"/>
          <p:cNvSpPr>
            <a:spLocks noEditPoints="1"/>
          </p:cNvSpPr>
          <p:nvPr/>
        </p:nvSpPr>
        <p:spPr bwMode="auto">
          <a:xfrm>
            <a:off x="6615508" y="3227654"/>
            <a:ext cx="559066" cy="541472"/>
          </a:xfrm>
          <a:custGeom>
            <a:avLst/>
            <a:gdLst>
              <a:gd name="T0" fmla="*/ 367 w 484"/>
              <a:gd name="T1" fmla="*/ 1 h 469"/>
              <a:gd name="T2" fmla="*/ 367 w 484"/>
              <a:gd name="T3" fmla="*/ 10 h 469"/>
              <a:gd name="T4" fmla="*/ 331 w 484"/>
              <a:gd name="T5" fmla="*/ 45 h 469"/>
              <a:gd name="T6" fmla="*/ 162 w 484"/>
              <a:gd name="T7" fmla="*/ 44 h 469"/>
              <a:gd name="T8" fmla="*/ 118 w 484"/>
              <a:gd name="T9" fmla="*/ 89 h 469"/>
              <a:gd name="T10" fmla="*/ 118 w 484"/>
              <a:gd name="T11" fmla="*/ 79 h 469"/>
              <a:gd name="T12" fmla="*/ 482 w 484"/>
              <a:gd name="T13" fmla="*/ 263 h 469"/>
              <a:gd name="T14" fmla="*/ 436 w 484"/>
              <a:gd name="T15" fmla="*/ 127 h 469"/>
              <a:gd name="T16" fmla="*/ 256 w 484"/>
              <a:gd name="T17" fmla="*/ 246 h 469"/>
              <a:gd name="T18" fmla="*/ 263 w 484"/>
              <a:gd name="T19" fmla="*/ 283 h 469"/>
              <a:gd name="T20" fmla="*/ 307 w 484"/>
              <a:gd name="T21" fmla="*/ 220 h 469"/>
              <a:gd name="T22" fmla="*/ 291 w 484"/>
              <a:gd name="T23" fmla="*/ 347 h 469"/>
              <a:gd name="T24" fmla="*/ 310 w 484"/>
              <a:gd name="T25" fmla="*/ 451 h 469"/>
              <a:gd name="T26" fmla="*/ 365 w 484"/>
              <a:gd name="T27" fmla="*/ 347 h 469"/>
              <a:gd name="T28" fmla="*/ 402 w 484"/>
              <a:gd name="T29" fmla="*/ 469 h 469"/>
              <a:gd name="T30" fmla="*/ 423 w 484"/>
              <a:gd name="T31" fmla="*/ 450 h 469"/>
              <a:gd name="T32" fmla="*/ 446 w 484"/>
              <a:gd name="T33" fmla="*/ 343 h 469"/>
              <a:gd name="T34" fmla="*/ 449 w 484"/>
              <a:gd name="T35" fmla="*/ 274 h 469"/>
              <a:gd name="T36" fmla="*/ 470 w 484"/>
              <a:gd name="T37" fmla="*/ 283 h 469"/>
              <a:gd name="T38" fmla="*/ 464 w 484"/>
              <a:gd name="T39" fmla="*/ 274 h 469"/>
              <a:gd name="T40" fmla="*/ 419 w 484"/>
              <a:gd name="T41" fmla="*/ 179 h 469"/>
              <a:gd name="T42" fmla="*/ 436 w 484"/>
              <a:gd name="T43" fmla="*/ 338 h 469"/>
              <a:gd name="T44" fmla="*/ 411 w 484"/>
              <a:gd name="T45" fmla="*/ 343 h 469"/>
              <a:gd name="T46" fmla="*/ 414 w 484"/>
              <a:gd name="T47" fmla="*/ 450 h 469"/>
              <a:gd name="T48" fmla="*/ 402 w 484"/>
              <a:gd name="T49" fmla="*/ 464 h 469"/>
              <a:gd name="T50" fmla="*/ 377 w 484"/>
              <a:gd name="T51" fmla="*/ 342 h 469"/>
              <a:gd name="T52" fmla="*/ 356 w 484"/>
              <a:gd name="T53" fmla="*/ 342 h 469"/>
              <a:gd name="T54" fmla="*/ 319 w 484"/>
              <a:gd name="T55" fmla="*/ 450 h 469"/>
              <a:gd name="T56" fmla="*/ 320 w 484"/>
              <a:gd name="T57" fmla="*/ 433 h 469"/>
              <a:gd name="T58" fmla="*/ 321 w 484"/>
              <a:gd name="T59" fmla="*/ 340 h 469"/>
              <a:gd name="T60" fmla="*/ 323 w 484"/>
              <a:gd name="T61" fmla="*/ 182 h 469"/>
              <a:gd name="T62" fmla="*/ 276 w 484"/>
              <a:gd name="T63" fmla="*/ 270 h 469"/>
              <a:gd name="T64" fmla="*/ 260 w 484"/>
              <a:gd name="T65" fmla="*/ 265 h 469"/>
              <a:gd name="T66" fmla="*/ 305 w 484"/>
              <a:gd name="T67" fmla="*/ 131 h 469"/>
              <a:gd name="T68" fmla="*/ 468 w 484"/>
              <a:gd name="T69" fmla="*/ 248 h 469"/>
              <a:gd name="T70" fmla="*/ 473 w 484"/>
              <a:gd name="T71" fmla="*/ 265 h 469"/>
              <a:gd name="T72" fmla="*/ 228 w 484"/>
              <a:gd name="T73" fmla="*/ 246 h 469"/>
              <a:gd name="T74" fmla="*/ 48 w 484"/>
              <a:gd name="T75" fmla="*/ 127 h 469"/>
              <a:gd name="T76" fmla="*/ 2 w 484"/>
              <a:gd name="T77" fmla="*/ 263 h 469"/>
              <a:gd name="T78" fmla="*/ 36 w 484"/>
              <a:gd name="T79" fmla="*/ 274 h 469"/>
              <a:gd name="T80" fmla="*/ 61 w 484"/>
              <a:gd name="T81" fmla="*/ 451 h 469"/>
              <a:gd name="T82" fmla="*/ 118 w 484"/>
              <a:gd name="T83" fmla="*/ 332 h 469"/>
              <a:gd name="T84" fmla="*/ 153 w 484"/>
              <a:gd name="T85" fmla="*/ 469 h 469"/>
              <a:gd name="T86" fmla="*/ 168 w 484"/>
              <a:gd name="T87" fmla="*/ 204 h 469"/>
              <a:gd name="T88" fmla="*/ 222 w 484"/>
              <a:gd name="T89" fmla="*/ 283 h 469"/>
              <a:gd name="T90" fmla="*/ 219 w 484"/>
              <a:gd name="T91" fmla="*/ 274 h 469"/>
              <a:gd name="T92" fmla="*/ 162 w 484"/>
              <a:gd name="T93" fmla="*/ 176 h 469"/>
              <a:gd name="T94" fmla="*/ 164 w 484"/>
              <a:gd name="T95" fmla="*/ 408 h 469"/>
              <a:gd name="T96" fmla="*/ 165 w 484"/>
              <a:gd name="T97" fmla="*/ 450 h 469"/>
              <a:gd name="T98" fmla="*/ 153 w 484"/>
              <a:gd name="T99" fmla="*/ 459 h 469"/>
              <a:gd name="T100" fmla="*/ 118 w 484"/>
              <a:gd name="T101" fmla="*/ 287 h 469"/>
              <a:gd name="T102" fmla="*/ 83 w 484"/>
              <a:gd name="T103" fmla="*/ 459 h 469"/>
              <a:gd name="T104" fmla="*/ 71 w 484"/>
              <a:gd name="T105" fmla="*/ 439 h 469"/>
              <a:gd name="T106" fmla="*/ 77 w 484"/>
              <a:gd name="T107" fmla="*/ 181 h 469"/>
              <a:gd name="T108" fmla="*/ 27 w 484"/>
              <a:gd name="T109" fmla="*/ 270 h 469"/>
              <a:gd name="T110" fmla="*/ 11 w 484"/>
              <a:gd name="T111" fmla="*/ 265 h 469"/>
              <a:gd name="T112" fmla="*/ 17 w 484"/>
              <a:gd name="T113" fmla="*/ 249 h 469"/>
              <a:gd name="T114" fmla="*/ 179 w 484"/>
              <a:gd name="T115" fmla="*/ 131 h 469"/>
              <a:gd name="T116" fmla="*/ 225 w 484"/>
              <a:gd name="T117" fmla="*/ 26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469">
                <a:moveTo>
                  <a:pt x="367" y="90"/>
                </a:moveTo>
                <a:cubicBezTo>
                  <a:pt x="391" y="90"/>
                  <a:pt x="411" y="70"/>
                  <a:pt x="411" y="45"/>
                </a:cubicBezTo>
                <a:cubicBezTo>
                  <a:pt x="411" y="21"/>
                  <a:pt x="391" y="1"/>
                  <a:pt x="367" y="1"/>
                </a:cubicBezTo>
                <a:cubicBezTo>
                  <a:pt x="342" y="1"/>
                  <a:pt x="322" y="21"/>
                  <a:pt x="322" y="45"/>
                </a:cubicBezTo>
                <a:cubicBezTo>
                  <a:pt x="322" y="70"/>
                  <a:pt x="342" y="90"/>
                  <a:pt x="367" y="90"/>
                </a:cubicBezTo>
                <a:close/>
                <a:moveTo>
                  <a:pt x="367" y="10"/>
                </a:moveTo>
                <a:cubicBezTo>
                  <a:pt x="386" y="10"/>
                  <a:pt x="402" y="26"/>
                  <a:pt x="402" y="45"/>
                </a:cubicBezTo>
                <a:cubicBezTo>
                  <a:pt x="402" y="64"/>
                  <a:pt x="386" y="80"/>
                  <a:pt x="367" y="80"/>
                </a:cubicBezTo>
                <a:cubicBezTo>
                  <a:pt x="347" y="80"/>
                  <a:pt x="331" y="64"/>
                  <a:pt x="331" y="45"/>
                </a:cubicBezTo>
                <a:cubicBezTo>
                  <a:pt x="331" y="26"/>
                  <a:pt x="347" y="10"/>
                  <a:pt x="367" y="10"/>
                </a:cubicBezTo>
                <a:close/>
                <a:moveTo>
                  <a:pt x="118" y="89"/>
                </a:moveTo>
                <a:cubicBezTo>
                  <a:pt x="142" y="89"/>
                  <a:pt x="162" y="69"/>
                  <a:pt x="162" y="44"/>
                </a:cubicBezTo>
                <a:cubicBezTo>
                  <a:pt x="162" y="20"/>
                  <a:pt x="142" y="0"/>
                  <a:pt x="118" y="0"/>
                </a:cubicBezTo>
                <a:cubicBezTo>
                  <a:pt x="93" y="0"/>
                  <a:pt x="74" y="20"/>
                  <a:pt x="74" y="44"/>
                </a:cubicBezTo>
                <a:cubicBezTo>
                  <a:pt x="74" y="69"/>
                  <a:pt x="93" y="89"/>
                  <a:pt x="118" y="89"/>
                </a:cubicBezTo>
                <a:close/>
                <a:moveTo>
                  <a:pt x="118" y="9"/>
                </a:moveTo>
                <a:cubicBezTo>
                  <a:pt x="137" y="9"/>
                  <a:pt x="153" y="25"/>
                  <a:pt x="153" y="44"/>
                </a:cubicBezTo>
                <a:cubicBezTo>
                  <a:pt x="153" y="64"/>
                  <a:pt x="137" y="79"/>
                  <a:pt x="118" y="79"/>
                </a:cubicBezTo>
                <a:cubicBezTo>
                  <a:pt x="99" y="79"/>
                  <a:pt x="83" y="64"/>
                  <a:pt x="83" y="44"/>
                </a:cubicBezTo>
                <a:cubicBezTo>
                  <a:pt x="83" y="25"/>
                  <a:pt x="99" y="9"/>
                  <a:pt x="118" y="9"/>
                </a:cubicBezTo>
                <a:close/>
                <a:moveTo>
                  <a:pt x="482" y="263"/>
                </a:moveTo>
                <a:cubicBezTo>
                  <a:pt x="482" y="262"/>
                  <a:pt x="482" y="262"/>
                  <a:pt x="482" y="262"/>
                </a:cubicBezTo>
                <a:cubicBezTo>
                  <a:pt x="481" y="261"/>
                  <a:pt x="479" y="254"/>
                  <a:pt x="477" y="246"/>
                </a:cubicBezTo>
                <a:cubicBezTo>
                  <a:pt x="465" y="211"/>
                  <a:pt x="442" y="140"/>
                  <a:pt x="436" y="127"/>
                </a:cubicBezTo>
                <a:cubicBezTo>
                  <a:pt x="427" y="107"/>
                  <a:pt x="406" y="99"/>
                  <a:pt x="367" y="99"/>
                </a:cubicBezTo>
                <a:cubicBezTo>
                  <a:pt x="327" y="99"/>
                  <a:pt x="306" y="107"/>
                  <a:pt x="297" y="127"/>
                </a:cubicBezTo>
                <a:cubicBezTo>
                  <a:pt x="291" y="140"/>
                  <a:pt x="268" y="211"/>
                  <a:pt x="256" y="246"/>
                </a:cubicBezTo>
                <a:cubicBezTo>
                  <a:pt x="254" y="254"/>
                  <a:pt x="252" y="261"/>
                  <a:pt x="251" y="262"/>
                </a:cubicBezTo>
                <a:cubicBezTo>
                  <a:pt x="251" y="262"/>
                  <a:pt x="251" y="262"/>
                  <a:pt x="251" y="263"/>
                </a:cubicBezTo>
                <a:cubicBezTo>
                  <a:pt x="249" y="271"/>
                  <a:pt x="254" y="280"/>
                  <a:pt x="263" y="283"/>
                </a:cubicBezTo>
                <a:cubicBezTo>
                  <a:pt x="265" y="283"/>
                  <a:pt x="267" y="284"/>
                  <a:pt x="269" y="284"/>
                </a:cubicBezTo>
                <a:cubicBezTo>
                  <a:pt x="276" y="284"/>
                  <a:pt x="282" y="280"/>
                  <a:pt x="284" y="274"/>
                </a:cubicBezTo>
                <a:cubicBezTo>
                  <a:pt x="307" y="220"/>
                  <a:pt x="307" y="220"/>
                  <a:pt x="307" y="220"/>
                </a:cubicBezTo>
                <a:cubicBezTo>
                  <a:pt x="287" y="342"/>
                  <a:pt x="287" y="342"/>
                  <a:pt x="287" y="342"/>
                </a:cubicBezTo>
                <a:cubicBezTo>
                  <a:pt x="287" y="343"/>
                  <a:pt x="287" y="345"/>
                  <a:pt x="288" y="346"/>
                </a:cubicBezTo>
                <a:cubicBezTo>
                  <a:pt x="289" y="347"/>
                  <a:pt x="290" y="347"/>
                  <a:pt x="291" y="347"/>
                </a:cubicBezTo>
                <a:cubicBezTo>
                  <a:pt x="313" y="347"/>
                  <a:pt x="313" y="347"/>
                  <a:pt x="313" y="347"/>
                </a:cubicBezTo>
                <a:cubicBezTo>
                  <a:pt x="312" y="379"/>
                  <a:pt x="310" y="446"/>
                  <a:pt x="310" y="450"/>
                </a:cubicBezTo>
                <a:cubicBezTo>
                  <a:pt x="310" y="450"/>
                  <a:pt x="310" y="450"/>
                  <a:pt x="310" y="451"/>
                </a:cubicBezTo>
                <a:cubicBezTo>
                  <a:pt x="311" y="461"/>
                  <a:pt x="320" y="469"/>
                  <a:pt x="331" y="469"/>
                </a:cubicBezTo>
                <a:cubicBezTo>
                  <a:pt x="342" y="469"/>
                  <a:pt x="352" y="461"/>
                  <a:pt x="353" y="451"/>
                </a:cubicBezTo>
                <a:cubicBezTo>
                  <a:pt x="365" y="347"/>
                  <a:pt x="365" y="347"/>
                  <a:pt x="365" y="347"/>
                </a:cubicBezTo>
                <a:cubicBezTo>
                  <a:pt x="368" y="347"/>
                  <a:pt x="368" y="347"/>
                  <a:pt x="368" y="347"/>
                </a:cubicBezTo>
                <a:cubicBezTo>
                  <a:pt x="380" y="451"/>
                  <a:pt x="380" y="451"/>
                  <a:pt x="380" y="451"/>
                </a:cubicBezTo>
                <a:cubicBezTo>
                  <a:pt x="381" y="461"/>
                  <a:pt x="391" y="469"/>
                  <a:pt x="402" y="469"/>
                </a:cubicBezTo>
                <a:cubicBezTo>
                  <a:pt x="402" y="469"/>
                  <a:pt x="402" y="469"/>
                  <a:pt x="402" y="469"/>
                </a:cubicBezTo>
                <a:cubicBezTo>
                  <a:pt x="413" y="469"/>
                  <a:pt x="422" y="461"/>
                  <a:pt x="423" y="451"/>
                </a:cubicBezTo>
                <a:cubicBezTo>
                  <a:pt x="423" y="450"/>
                  <a:pt x="423" y="450"/>
                  <a:pt x="423" y="450"/>
                </a:cubicBezTo>
                <a:cubicBezTo>
                  <a:pt x="423" y="446"/>
                  <a:pt x="421" y="379"/>
                  <a:pt x="420" y="347"/>
                </a:cubicBezTo>
                <a:cubicBezTo>
                  <a:pt x="442" y="347"/>
                  <a:pt x="442" y="347"/>
                  <a:pt x="442" y="347"/>
                </a:cubicBezTo>
                <a:cubicBezTo>
                  <a:pt x="444" y="347"/>
                  <a:pt x="446" y="345"/>
                  <a:pt x="446" y="343"/>
                </a:cubicBezTo>
                <a:cubicBezTo>
                  <a:pt x="446" y="342"/>
                  <a:pt x="446" y="342"/>
                  <a:pt x="446" y="341"/>
                </a:cubicBezTo>
                <a:cubicBezTo>
                  <a:pt x="426" y="220"/>
                  <a:pt x="426" y="220"/>
                  <a:pt x="426" y="220"/>
                </a:cubicBezTo>
                <a:cubicBezTo>
                  <a:pt x="449" y="274"/>
                  <a:pt x="449" y="274"/>
                  <a:pt x="449" y="274"/>
                </a:cubicBezTo>
                <a:cubicBezTo>
                  <a:pt x="451" y="280"/>
                  <a:pt x="457" y="284"/>
                  <a:pt x="464" y="284"/>
                </a:cubicBezTo>
                <a:cubicBezTo>
                  <a:pt x="464" y="284"/>
                  <a:pt x="464" y="284"/>
                  <a:pt x="464" y="284"/>
                </a:cubicBezTo>
                <a:cubicBezTo>
                  <a:pt x="466" y="284"/>
                  <a:pt x="468" y="283"/>
                  <a:pt x="470" y="283"/>
                </a:cubicBezTo>
                <a:cubicBezTo>
                  <a:pt x="479" y="280"/>
                  <a:pt x="484" y="271"/>
                  <a:pt x="482" y="263"/>
                </a:cubicBezTo>
                <a:close/>
                <a:moveTo>
                  <a:pt x="467" y="274"/>
                </a:moveTo>
                <a:cubicBezTo>
                  <a:pt x="466" y="274"/>
                  <a:pt x="465" y="274"/>
                  <a:pt x="464" y="274"/>
                </a:cubicBezTo>
                <a:cubicBezTo>
                  <a:pt x="464" y="274"/>
                  <a:pt x="464" y="274"/>
                  <a:pt x="464" y="274"/>
                </a:cubicBezTo>
                <a:cubicBezTo>
                  <a:pt x="461" y="274"/>
                  <a:pt x="458" y="273"/>
                  <a:pt x="457" y="270"/>
                </a:cubicBezTo>
                <a:cubicBezTo>
                  <a:pt x="419" y="179"/>
                  <a:pt x="419" y="179"/>
                  <a:pt x="419" y="179"/>
                </a:cubicBezTo>
                <a:cubicBezTo>
                  <a:pt x="418" y="177"/>
                  <a:pt x="415" y="176"/>
                  <a:pt x="413" y="176"/>
                </a:cubicBezTo>
                <a:cubicBezTo>
                  <a:pt x="411" y="177"/>
                  <a:pt x="409" y="179"/>
                  <a:pt x="410" y="182"/>
                </a:cubicBezTo>
                <a:cubicBezTo>
                  <a:pt x="436" y="338"/>
                  <a:pt x="436" y="338"/>
                  <a:pt x="436" y="338"/>
                </a:cubicBezTo>
                <a:cubicBezTo>
                  <a:pt x="416" y="338"/>
                  <a:pt x="416" y="338"/>
                  <a:pt x="416" y="338"/>
                </a:cubicBezTo>
                <a:cubicBezTo>
                  <a:pt x="414" y="338"/>
                  <a:pt x="413" y="339"/>
                  <a:pt x="412" y="340"/>
                </a:cubicBezTo>
                <a:cubicBezTo>
                  <a:pt x="411" y="340"/>
                  <a:pt x="411" y="342"/>
                  <a:pt x="411" y="343"/>
                </a:cubicBezTo>
                <a:cubicBezTo>
                  <a:pt x="411" y="343"/>
                  <a:pt x="412" y="370"/>
                  <a:pt x="412" y="397"/>
                </a:cubicBezTo>
                <a:cubicBezTo>
                  <a:pt x="413" y="410"/>
                  <a:pt x="413" y="423"/>
                  <a:pt x="413" y="433"/>
                </a:cubicBezTo>
                <a:cubicBezTo>
                  <a:pt x="414" y="443"/>
                  <a:pt x="414" y="447"/>
                  <a:pt x="414" y="450"/>
                </a:cubicBezTo>
                <a:cubicBezTo>
                  <a:pt x="414" y="450"/>
                  <a:pt x="414" y="450"/>
                  <a:pt x="414" y="450"/>
                </a:cubicBezTo>
                <a:cubicBezTo>
                  <a:pt x="413" y="455"/>
                  <a:pt x="408" y="459"/>
                  <a:pt x="402" y="459"/>
                </a:cubicBezTo>
                <a:cubicBezTo>
                  <a:pt x="402" y="464"/>
                  <a:pt x="402" y="464"/>
                  <a:pt x="402" y="464"/>
                </a:cubicBezTo>
                <a:cubicBezTo>
                  <a:pt x="402" y="459"/>
                  <a:pt x="402" y="459"/>
                  <a:pt x="402" y="459"/>
                </a:cubicBezTo>
                <a:cubicBezTo>
                  <a:pt x="396" y="459"/>
                  <a:pt x="390" y="455"/>
                  <a:pt x="390" y="450"/>
                </a:cubicBezTo>
                <a:cubicBezTo>
                  <a:pt x="377" y="342"/>
                  <a:pt x="377" y="342"/>
                  <a:pt x="377" y="342"/>
                </a:cubicBezTo>
                <a:cubicBezTo>
                  <a:pt x="377" y="340"/>
                  <a:pt x="375" y="338"/>
                  <a:pt x="372" y="338"/>
                </a:cubicBezTo>
                <a:cubicBezTo>
                  <a:pt x="361" y="338"/>
                  <a:pt x="361" y="338"/>
                  <a:pt x="361" y="338"/>
                </a:cubicBezTo>
                <a:cubicBezTo>
                  <a:pt x="358" y="338"/>
                  <a:pt x="356" y="340"/>
                  <a:pt x="356" y="342"/>
                </a:cubicBezTo>
                <a:cubicBezTo>
                  <a:pt x="343" y="450"/>
                  <a:pt x="343" y="450"/>
                  <a:pt x="343" y="450"/>
                </a:cubicBezTo>
                <a:cubicBezTo>
                  <a:pt x="343" y="455"/>
                  <a:pt x="338" y="459"/>
                  <a:pt x="331" y="459"/>
                </a:cubicBezTo>
                <a:cubicBezTo>
                  <a:pt x="325" y="459"/>
                  <a:pt x="320" y="455"/>
                  <a:pt x="319" y="450"/>
                </a:cubicBezTo>
                <a:cubicBezTo>
                  <a:pt x="319" y="450"/>
                  <a:pt x="319" y="450"/>
                  <a:pt x="319" y="450"/>
                </a:cubicBezTo>
                <a:cubicBezTo>
                  <a:pt x="319" y="449"/>
                  <a:pt x="319" y="447"/>
                  <a:pt x="319" y="446"/>
                </a:cubicBezTo>
                <a:cubicBezTo>
                  <a:pt x="319" y="443"/>
                  <a:pt x="320" y="439"/>
                  <a:pt x="320" y="433"/>
                </a:cubicBezTo>
                <a:cubicBezTo>
                  <a:pt x="320" y="423"/>
                  <a:pt x="320" y="410"/>
                  <a:pt x="321" y="397"/>
                </a:cubicBezTo>
                <a:cubicBezTo>
                  <a:pt x="321" y="370"/>
                  <a:pt x="322" y="343"/>
                  <a:pt x="322" y="343"/>
                </a:cubicBezTo>
                <a:cubicBezTo>
                  <a:pt x="322" y="342"/>
                  <a:pt x="322" y="340"/>
                  <a:pt x="321" y="340"/>
                </a:cubicBezTo>
                <a:cubicBezTo>
                  <a:pt x="320" y="339"/>
                  <a:pt x="319" y="338"/>
                  <a:pt x="317" y="338"/>
                </a:cubicBezTo>
                <a:cubicBezTo>
                  <a:pt x="297" y="338"/>
                  <a:pt x="297" y="338"/>
                  <a:pt x="297" y="338"/>
                </a:cubicBezTo>
                <a:cubicBezTo>
                  <a:pt x="323" y="182"/>
                  <a:pt x="323" y="182"/>
                  <a:pt x="323" y="182"/>
                </a:cubicBezTo>
                <a:cubicBezTo>
                  <a:pt x="324" y="179"/>
                  <a:pt x="322" y="177"/>
                  <a:pt x="320" y="176"/>
                </a:cubicBezTo>
                <a:cubicBezTo>
                  <a:pt x="318" y="176"/>
                  <a:pt x="315" y="177"/>
                  <a:pt x="314" y="179"/>
                </a:cubicBezTo>
                <a:cubicBezTo>
                  <a:pt x="276" y="270"/>
                  <a:pt x="276" y="270"/>
                  <a:pt x="276" y="270"/>
                </a:cubicBezTo>
                <a:cubicBezTo>
                  <a:pt x="274" y="273"/>
                  <a:pt x="270" y="275"/>
                  <a:pt x="266" y="274"/>
                </a:cubicBezTo>
                <a:cubicBezTo>
                  <a:pt x="262" y="272"/>
                  <a:pt x="259" y="268"/>
                  <a:pt x="260" y="265"/>
                </a:cubicBezTo>
                <a:cubicBezTo>
                  <a:pt x="260" y="265"/>
                  <a:pt x="260" y="265"/>
                  <a:pt x="260" y="265"/>
                </a:cubicBezTo>
                <a:cubicBezTo>
                  <a:pt x="260" y="264"/>
                  <a:pt x="261" y="263"/>
                  <a:pt x="261" y="261"/>
                </a:cubicBezTo>
                <a:cubicBezTo>
                  <a:pt x="262" y="258"/>
                  <a:pt x="264" y="254"/>
                  <a:pt x="265" y="249"/>
                </a:cubicBezTo>
                <a:cubicBezTo>
                  <a:pt x="276" y="217"/>
                  <a:pt x="300" y="143"/>
                  <a:pt x="305" y="131"/>
                </a:cubicBezTo>
                <a:cubicBezTo>
                  <a:pt x="311" y="120"/>
                  <a:pt x="322" y="108"/>
                  <a:pt x="367" y="108"/>
                </a:cubicBezTo>
                <a:cubicBezTo>
                  <a:pt x="411" y="108"/>
                  <a:pt x="422" y="120"/>
                  <a:pt x="428" y="131"/>
                </a:cubicBezTo>
                <a:cubicBezTo>
                  <a:pt x="433" y="143"/>
                  <a:pt x="457" y="217"/>
                  <a:pt x="468" y="248"/>
                </a:cubicBezTo>
                <a:cubicBezTo>
                  <a:pt x="469" y="254"/>
                  <a:pt x="471" y="258"/>
                  <a:pt x="472" y="261"/>
                </a:cubicBezTo>
                <a:cubicBezTo>
                  <a:pt x="472" y="262"/>
                  <a:pt x="473" y="264"/>
                  <a:pt x="473" y="265"/>
                </a:cubicBezTo>
                <a:cubicBezTo>
                  <a:pt x="473" y="265"/>
                  <a:pt x="473" y="265"/>
                  <a:pt x="473" y="265"/>
                </a:cubicBezTo>
                <a:cubicBezTo>
                  <a:pt x="474" y="268"/>
                  <a:pt x="471" y="272"/>
                  <a:pt x="467" y="274"/>
                </a:cubicBezTo>
                <a:close/>
                <a:moveTo>
                  <a:pt x="233" y="262"/>
                </a:moveTo>
                <a:cubicBezTo>
                  <a:pt x="233" y="261"/>
                  <a:pt x="231" y="254"/>
                  <a:pt x="228" y="246"/>
                </a:cubicBezTo>
                <a:cubicBezTo>
                  <a:pt x="217" y="211"/>
                  <a:pt x="194" y="140"/>
                  <a:pt x="188" y="127"/>
                </a:cubicBezTo>
                <a:cubicBezTo>
                  <a:pt x="178" y="107"/>
                  <a:pt x="157" y="99"/>
                  <a:pt x="118" y="99"/>
                </a:cubicBezTo>
                <a:cubicBezTo>
                  <a:pt x="79" y="99"/>
                  <a:pt x="58" y="107"/>
                  <a:pt x="48" y="127"/>
                </a:cubicBezTo>
                <a:cubicBezTo>
                  <a:pt x="42" y="140"/>
                  <a:pt x="19" y="211"/>
                  <a:pt x="8" y="246"/>
                </a:cubicBezTo>
                <a:cubicBezTo>
                  <a:pt x="5" y="254"/>
                  <a:pt x="3" y="261"/>
                  <a:pt x="3" y="262"/>
                </a:cubicBezTo>
                <a:cubicBezTo>
                  <a:pt x="2" y="262"/>
                  <a:pt x="2" y="262"/>
                  <a:pt x="2" y="263"/>
                </a:cubicBezTo>
                <a:cubicBezTo>
                  <a:pt x="0" y="271"/>
                  <a:pt x="5" y="280"/>
                  <a:pt x="14" y="283"/>
                </a:cubicBezTo>
                <a:cubicBezTo>
                  <a:pt x="16" y="283"/>
                  <a:pt x="18" y="284"/>
                  <a:pt x="20" y="284"/>
                </a:cubicBezTo>
                <a:cubicBezTo>
                  <a:pt x="27" y="284"/>
                  <a:pt x="33" y="280"/>
                  <a:pt x="36" y="274"/>
                </a:cubicBezTo>
                <a:cubicBezTo>
                  <a:pt x="68" y="204"/>
                  <a:pt x="68" y="204"/>
                  <a:pt x="68" y="204"/>
                </a:cubicBezTo>
                <a:cubicBezTo>
                  <a:pt x="65" y="298"/>
                  <a:pt x="62" y="443"/>
                  <a:pt x="61" y="450"/>
                </a:cubicBezTo>
                <a:cubicBezTo>
                  <a:pt x="61" y="450"/>
                  <a:pt x="61" y="450"/>
                  <a:pt x="61" y="451"/>
                </a:cubicBezTo>
                <a:cubicBezTo>
                  <a:pt x="62" y="461"/>
                  <a:pt x="71" y="469"/>
                  <a:pt x="83" y="469"/>
                </a:cubicBezTo>
                <a:cubicBezTo>
                  <a:pt x="94" y="469"/>
                  <a:pt x="103" y="461"/>
                  <a:pt x="104" y="451"/>
                </a:cubicBezTo>
                <a:cubicBezTo>
                  <a:pt x="118" y="332"/>
                  <a:pt x="118" y="332"/>
                  <a:pt x="118" y="332"/>
                </a:cubicBezTo>
                <a:cubicBezTo>
                  <a:pt x="132" y="451"/>
                  <a:pt x="132" y="451"/>
                  <a:pt x="132" y="451"/>
                </a:cubicBezTo>
                <a:cubicBezTo>
                  <a:pt x="133" y="461"/>
                  <a:pt x="142" y="469"/>
                  <a:pt x="153" y="469"/>
                </a:cubicBezTo>
                <a:cubicBezTo>
                  <a:pt x="153" y="469"/>
                  <a:pt x="153" y="469"/>
                  <a:pt x="153" y="469"/>
                </a:cubicBezTo>
                <a:cubicBezTo>
                  <a:pt x="165" y="469"/>
                  <a:pt x="174" y="461"/>
                  <a:pt x="175" y="451"/>
                </a:cubicBezTo>
                <a:cubicBezTo>
                  <a:pt x="175" y="450"/>
                  <a:pt x="175" y="450"/>
                  <a:pt x="175" y="450"/>
                </a:cubicBezTo>
                <a:cubicBezTo>
                  <a:pt x="174" y="443"/>
                  <a:pt x="171" y="298"/>
                  <a:pt x="168" y="204"/>
                </a:cubicBezTo>
                <a:cubicBezTo>
                  <a:pt x="200" y="274"/>
                  <a:pt x="200" y="274"/>
                  <a:pt x="200" y="274"/>
                </a:cubicBezTo>
                <a:cubicBezTo>
                  <a:pt x="203" y="280"/>
                  <a:pt x="209" y="284"/>
                  <a:pt x="216" y="284"/>
                </a:cubicBezTo>
                <a:cubicBezTo>
                  <a:pt x="218" y="284"/>
                  <a:pt x="220" y="283"/>
                  <a:pt x="222" y="283"/>
                </a:cubicBezTo>
                <a:cubicBezTo>
                  <a:pt x="230" y="280"/>
                  <a:pt x="236" y="271"/>
                  <a:pt x="234" y="263"/>
                </a:cubicBezTo>
                <a:cubicBezTo>
                  <a:pt x="234" y="262"/>
                  <a:pt x="233" y="262"/>
                  <a:pt x="233" y="262"/>
                </a:cubicBezTo>
                <a:close/>
                <a:moveTo>
                  <a:pt x="219" y="274"/>
                </a:moveTo>
                <a:cubicBezTo>
                  <a:pt x="215" y="275"/>
                  <a:pt x="210" y="274"/>
                  <a:pt x="209" y="270"/>
                </a:cubicBezTo>
                <a:cubicBezTo>
                  <a:pt x="167" y="179"/>
                  <a:pt x="167" y="179"/>
                  <a:pt x="167" y="179"/>
                </a:cubicBezTo>
                <a:cubicBezTo>
                  <a:pt x="167" y="177"/>
                  <a:pt x="164" y="176"/>
                  <a:pt x="162" y="176"/>
                </a:cubicBezTo>
                <a:cubicBezTo>
                  <a:pt x="160" y="177"/>
                  <a:pt x="158" y="179"/>
                  <a:pt x="158" y="181"/>
                </a:cubicBezTo>
                <a:cubicBezTo>
                  <a:pt x="158" y="181"/>
                  <a:pt x="160" y="248"/>
                  <a:pt x="162" y="316"/>
                </a:cubicBezTo>
                <a:cubicBezTo>
                  <a:pt x="163" y="349"/>
                  <a:pt x="163" y="383"/>
                  <a:pt x="164" y="408"/>
                </a:cubicBezTo>
                <a:cubicBezTo>
                  <a:pt x="164" y="421"/>
                  <a:pt x="165" y="431"/>
                  <a:pt x="165" y="439"/>
                </a:cubicBezTo>
                <a:cubicBezTo>
                  <a:pt x="165" y="444"/>
                  <a:pt x="165" y="448"/>
                  <a:pt x="165" y="450"/>
                </a:cubicBezTo>
                <a:cubicBezTo>
                  <a:pt x="165" y="450"/>
                  <a:pt x="165" y="450"/>
                  <a:pt x="165" y="450"/>
                </a:cubicBezTo>
                <a:cubicBezTo>
                  <a:pt x="165" y="455"/>
                  <a:pt x="160" y="459"/>
                  <a:pt x="153" y="459"/>
                </a:cubicBezTo>
                <a:cubicBezTo>
                  <a:pt x="153" y="464"/>
                  <a:pt x="153" y="464"/>
                  <a:pt x="153" y="464"/>
                </a:cubicBezTo>
                <a:cubicBezTo>
                  <a:pt x="153" y="459"/>
                  <a:pt x="153" y="459"/>
                  <a:pt x="153" y="459"/>
                </a:cubicBezTo>
                <a:cubicBezTo>
                  <a:pt x="147" y="459"/>
                  <a:pt x="142" y="455"/>
                  <a:pt x="141" y="450"/>
                </a:cubicBezTo>
                <a:cubicBezTo>
                  <a:pt x="123" y="292"/>
                  <a:pt x="123" y="292"/>
                  <a:pt x="123" y="292"/>
                </a:cubicBezTo>
                <a:cubicBezTo>
                  <a:pt x="122" y="289"/>
                  <a:pt x="120" y="287"/>
                  <a:pt x="118" y="287"/>
                </a:cubicBezTo>
                <a:cubicBezTo>
                  <a:pt x="116" y="287"/>
                  <a:pt x="114" y="289"/>
                  <a:pt x="113" y="292"/>
                </a:cubicBezTo>
                <a:cubicBezTo>
                  <a:pt x="95" y="450"/>
                  <a:pt x="95" y="450"/>
                  <a:pt x="95" y="450"/>
                </a:cubicBezTo>
                <a:cubicBezTo>
                  <a:pt x="94" y="455"/>
                  <a:pt x="89" y="459"/>
                  <a:pt x="83" y="459"/>
                </a:cubicBezTo>
                <a:cubicBezTo>
                  <a:pt x="76" y="459"/>
                  <a:pt x="71" y="455"/>
                  <a:pt x="71" y="450"/>
                </a:cubicBezTo>
                <a:cubicBezTo>
                  <a:pt x="71" y="449"/>
                  <a:pt x="71" y="448"/>
                  <a:pt x="71" y="447"/>
                </a:cubicBezTo>
                <a:cubicBezTo>
                  <a:pt x="71" y="445"/>
                  <a:pt x="71" y="442"/>
                  <a:pt x="71" y="439"/>
                </a:cubicBezTo>
                <a:cubicBezTo>
                  <a:pt x="71" y="431"/>
                  <a:pt x="71" y="421"/>
                  <a:pt x="72" y="408"/>
                </a:cubicBezTo>
                <a:cubicBezTo>
                  <a:pt x="72" y="383"/>
                  <a:pt x="73" y="349"/>
                  <a:pt x="74" y="316"/>
                </a:cubicBezTo>
                <a:cubicBezTo>
                  <a:pt x="76" y="248"/>
                  <a:pt x="77" y="181"/>
                  <a:pt x="77" y="181"/>
                </a:cubicBezTo>
                <a:cubicBezTo>
                  <a:pt x="78" y="179"/>
                  <a:pt x="76" y="177"/>
                  <a:pt x="74" y="176"/>
                </a:cubicBezTo>
                <a:cubicBezTo>
                  <a:pt x="72" y="176"/>
                  <a:pt x="69" y="177"/>
                  <a:pt x="68" y="179"/>
                </a:cubicBezTo>
                <a:cubicBezTo>
                  <a:pt x="27" y="270"/>
                  <a:pt x="27" y="270"/>
                  <a:pt x="27" y="270"/>
                </a:cubicBezTo>
                <a:cubicBezTo>
                  <a:pt x="26" y="273"/>
                  <a:pt x="23" y="274"/>
                  <a:pt x="20" y="274"/>
                </a:cubicBezTo>
                <a:cubicBezTo>
                  <a:pt x="19" y="274"/>
                  <a:pt x="18" y="274"/>
                  <a:pt x="17" y="274"/>
                </a:cubicBezTo>
                <a:cubicBezTo>
                  <a:pt x="13" y="272"/>
                  <a:pt x="11" y="268"/>
                  <a:pt x="11" y="265"/>
                </a:cubicBezTo>
                <a:cubicBezTo>
                  <a:pt x="11" y="265"/>
                  <a:pt x="11" y="265"/>
                  <a:pt x="11" y="265"/>
                </a:cubicBezTo>
                <a:cubicBezTo>
                  <a:pt x="12" y="264"/>
                  <a:pt x="12" y="263"/>
                  <a:pt x="13" y="261"/>
                </a:cubicBezTo>
                <a:cubicBezTo>
                  <a:pt x="14" y="258"/>
                  <a:pt x="15" y="254"/>
                  <a:pt x="17" y="249"/>
                </a:cubicBezTo>
                <a:cubicBezTo>
                  <a:pt x="27" y="217"/>
                  <a:pt x="51" y="143"/>
                  <a:pt x="57" y="131"/>
                </a:cubicBezTo>
                <a:cubicBezTo>
                  <a:pt x="62" y="120"/>
                  <a:pt x="74" y="108"/>
                  <a:pt x="118" y="108"/>
                </a:cubicBezTo>
                <a:cubicBezTo>
                  <a:pt x="162" y="108"/>
                  <a:pt x="174" y="120"/>
                  <a:pt x="179" y="131"/>
                </a:cubicBezTo>
                <a:cubicBezTo>
                  <a:pt x="185" y="143"/>
                  <a:pt x="209" y="217"/>
                  <a:pt x="219" y="249"/>
                </a:cubicBezTo>
                <a:cubicBezTo>
                  <a:pt x="221" y="254"/>
                  <a:pt x="222" y="258"/>
                  <a:pt x="223" y="261"/>
                </a:cubicBezTo>
                <a:cubicBezTo>
                  <a:pt x="224" y="262"/>
                  <a:pt x="224" y="264"/>
                  <a:pt x="225" y="265"/>
                </a:cubicBezTo>
                <a:cubicBezTo>
                  <a:pt x="224" y="265"/>
                  <a:pt x="224" y="265"/>
                  <a:pt x="224" y="265"/>
                </a:cubicBezTo>
                <a:cubicBezTo>
                  <a:pt x="225" y="268"/>
                  <a:pt x="223" y="272"/>
                  <a:pt x="219" y="27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cxnSp>
        <p:nvCxnSpPr>
          <p:cNvPr id="108" name="Elbow Connector 73"/>
          <p:cNvCxnSpPr/>
          <p:nvPr/>
        </p:nvCxnSpPr>
        <p:spPr>
          <a:xfrm rot="16200000" flipH="1">
            <a:off x="6926072" y="3945397"/>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Graphic 5" descr="Proost silhouet">
            <a:extLst>
              <a:ext uri="{FF2B5EF4-FFF2-40B4-BE49-F238E27FC236}">
                <a16:creationId xmlns:a16="http://schemas.microsoft.com/office/drawing/2014/main" id="{425C0E17-AA41-FF04-C9CE-BD226AA23F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41613" y="4091706"/>
            <a:ext cx="492462" cy="492462"/>
          </a:xfrm>
          <a:prstGeom prst="rect">
            <a:avLst/>
          </a:prstGeom>
        </p:spPr>
      </p:pic>
    </p:spTree>
    <p:extLst>
      <p:ext uri="{BB962C8B-B14F-4D97-AF65-F5344CB8AC3E}">
        <p14:creationId xmlns:p14="http://schemas.microsoft.com/office/powerpoint/2010/main" val="446875057"/>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109728" y="4429931"/>
            <a:ext cx="4554728" cy="2603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45" name="Rectangle 44"/>
          <p:cNvSpPr/>
          <p:nvPr/>
        </p:nvSpPr>
        <p:spPr>
          <a:xfrm>
            <a:off x="7910197" y="2186287"/>
            <a:ext cx="4479923" cy="26035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13" name="TextBox 12"/>
          <p:cNvSpPr txBox="1"/>
          <p:nvPr/>
        </p:nvSpPr>
        <p:spPr>
          <a:xfrm>
            <a:off x="7972361" y="3617821"/>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rPr>
              <a:t>Cultuur en vrije tijd</a:t>
            </a:r>
            <a:endParaRPr kumimoji="0" lang="nl-BE" sz="1100" b="0" i="0" u="none" strike="noStrike" kern="1200" cap="none" spc="0" normalizeH="0" baseline="0" noProof="0">
              <a:ln>
                <a:noFill/>
              </a:ln>
              <a:solidFill>
                <a:srgbClr val="286669">
                  <a:lumMod val="75000"/>
                </a:srgbClr>
              </a:solidFill>
              <a:effectLst/>
              <a:uLnTx/>
              <a:uFillTx/>
              <a:latin typeface="Segoe UI"/>
            </a:endParaRPr>
          </a:p>
        </p:txBody>
      </p:sp>
      <p:sp>
        <p:nvSpPr>
          <p:cNvPr id="65" name="Rounded Rectangle 64"/>
          <p:cNvSpPr/>
          <p:nvPr/>
        </p:nvSpPr>
        <p:spPr>
          <a:xfrm>
            <a:off x="4439922" y="3743779"/>
            <a:ext cx="717526" cy="1632303"/>
          </a:xfrm>
          <a:prstGeom prst="roundRect">
            <a:avLst>
              <a:gd name="adj" fmla="val 50000"/>
            </a:avLst>
          </a:prstGeom>
          <a:solidFill>
            <a:srgbClr val="3BB9BE"/>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01</a:t>
            </a:r>
          </a:p>
        </p:txBody>
      </p:sp>
      <p:sp>
        <p:nvSpPr>
          <p:cNvPr id="66" name="Rounded Rectangle 65"/>
          <p:cNvSpPr/>
          <p:nvPr/>
        </p:nvSpPr>
        <p:spPr>
          <a:xfrm>
            <a:off x="5823599" y="2807330"/>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03</a:t>
            </a:r>
          </a:p>
        </p:txBody>
      </p:sp>
      <p:sp>
        <p:nvSpPr>
          <p:cNvPr id="67" name="Rounded Rectangle 66"/>
          <p:cNvSpPr/>
          <p:nvPr/>
        </p:nvSpPr>
        <p:spPr>
          <a:xfrm>
            <a:off x="7207275" y="1870882"/>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05</a:t>
            </a:r>
          </a:p>
        </p:txBody>
      </p:sp>
      <p:sp>
        <p:nvSpPr>
          <p:cNvPr id="68" name="Rounded Rectangle 67"/>
          <p:cNvSpPr/>
          <p:nvPr/>
        </p:nvSpPr>
        <p:spPr>
          <a:xfrm>
            <a:off x="6515436" y="2339105"/>
            <a:ext cx="717526" cy="1632303"/>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04</a:t>
            </a:r>
          </a:p>
        </p:txBody>
      </p:sp>
      <p:sp>
        <p:nvSpPr>
          <p:cNvPr id="69" name="Rounded Rectangle 68"/>
          <p:cNvSpPr/>
          <p:nvPr/>
        </p:nvSpPr>
        <p:spPr>
          <a:xfrm>
            <a:off x="5131761" y="3275555"/>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02</a:t>
            </a:r>
          </a:p>
        </p:txBody>
      </p:sp>
      <p:sp>
        <p:nvSpPr>
          <p:cNvPr id="70" name="TextBox 69"/>
          <p:cNvSpPr txBox="1"/>
          <p:nvPr/>
        </p:nvSpPr>
        <p:spPr>
          <a:xfrm>
            <a:off x="7183117" y="4137267"/>
            <a:ext cx="2997205"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sz="1600">
                <a:solidFill>
                  <a:srgbClr val="286669"/>
                </a:solidFill>
                <a:latin typeface="Segoe UI"/>
              </a:rPr>
              <a:t>Demografie</a:t>
            </a:r>
            <a:endParaRPr kumimoji="0" lang="nl-BE" sz="1200" b="0" i="0" u="none" strike="noStrike" kern="1200" cap="none" spc="0" normalizeH="0" baseline="0" noProof="0">
              <a:ln>
                <a:noFill/>
              </a:ln>
              <a:solidFill>
                <a:srgbClr val="286669">
                  <a:lumMod val="75000"/>
                </a:srgbClr>
              </a:solidFill>
              <a:effectLst/>
              <a:uLnTx/>
              <a:uFillTx/>
              <a:latin typeface="Segoe UI"/>
            </a:endParaRPr>
          </a:p>
        </p:txBody>
      </p:sp>
      <p:sp>
        <p:nvSpPr>
          <p:cNvPr id="71" name="TextBox 70"/>
          <p:cNvSpPr txBox="1"/>
          <p:nvPr/>
        </p:nvSpPr>
        <p:spPr>
          <a:xfrm>
            <a:off x="6451600" y="4661971"/>
            <a:ext cx="3032033"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Economie, werk en onderwijs</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2" name="TextBox 71"/>
          <p:cNvSpPr txBox="1"/>
          <p:nvPr/>
        </p:nvSpPr>
        <p:spPr>
          <a:xfrm>
            <a:off x="5796279" y="5186675"/>
            <a:ext cx="2176081"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600">
                <a:solidFill>
                  <a:srgbClr val="286669"/>
                </a:solidFill>
                <a:latin typeface="Segoe UI"/>
              </a:rPr>
              <a:t>L</a:t>
            </a:r>
            <a:r>
              <a:rPr lang="nl-BE" sz="1600">
                <a:solidFill>
                  <a:srgbClr val="286669"/>
                </a:solidFill>
                <a:latin typeface="Segoe UI"/>
              </a:rPr>
              <a:t>even en samenleven</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3" name="TextBox 72"/>
          <p:cNvSpPr txBox="1"/>
          <p:nvPr/>
        </p:nvSpPr>
        <p:spPr>
          <a:xfrm>
            <a:off x="5100320" y="5711380"/>
            <a:ext cx="3082146"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1" i="0" u="none" strike="noStrike" kern="1200" cap="none" spc="0" normalizeH="0" baseline="0" noProof="0">
                <a:ln>
                  <a:noFill/>
                </a:ln>
                <a:solidFill>
                  <a:srgbClr val="3BB9BE"/>
                </a:solidFill>
                <a:effectLst/>
                <a:uLnTx/>
                <a:uFillTx/>
                <a:latin typeface="Segoe UI"/>
                <a:ea typeface="+mn-ea"/>
                <a:cs typeface="+mn-cs"/>
              </a:rPr>
              <a:t>Ruimte, wonen en mobiliteit</a:t>
            </a:r>
            <a:endParaRPr kumimoji="0" lang="nl-BE" sz="1200" b="1" i="0" u="none" strike="noStrike" kern="1200" cap="none" spc="0" normalizeH="0" baseline="0" noProof="0">
              <a:ln>
                <a:noFill/>
              </a:ln>
              <a:solidFill>
                <a:srgbClr val="3BB9BE"/>
              </a:solidFill>
              <a:effectLst/>
              <a:uLnTx/>
              <a:uFillTx/>
              <a:latin typeface="Segoe UI"/>
              <a:ea typeface="+mn-ea"/>
              <a:cs typeface="+mn-cs"/>
            </a:endParaRPr>
          </a:p>
        </p:txBody>
      </p:sp>
      <p:cxnSp>
        <p:nvCxnSpPr>
          <p:cNvPr id="75" name="Elbow Connector 74"/>
          <p:cNvCxnSpPr>
            <a:stCxn id="66" idx="2"/>
            <a:endCxn id="71" idx="1"/>
          </p:cNvCxnSpPr>
          <p:nvPr/>
        </p:nvCxnSpPr>
        <p:spPr>
          <a:xfrm rot="16200000" flipH="1">
            <a:off x="6121174" y="4500821"/>
            <a:ext cx="391615" cy="269238"/>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6" name="Elbow Connector 75"/>
          <p:cNvCxnSpPr>
            <a:cxnSpLocks/>
            <a:stCxn id="69" idx="2"/>
            <a:endCxn id="72" idx="1"/>
          </p:cNvCxnSpPr>
          <p:nvPr/>
        </p:nvCxnSpPr>
        <p:spPr>
          <a:xfrm rot="16200000" flipH="1">
            <a:off x="5419354" y="4979027"/>
            <a:ext cx="448094" cy="30575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7" name="Elbow Connector 76"/>
          <p:cNvCxnSpPr>
            <a:stCxn id="65" idx="2"/>
            <a:endCxn id="73" idx="1"/>
          </p:cNvCxnSpPr>
          <p:nvPr/>
        </p:nvCxnSpPr>
        <p:spPr>
          <a:xfrm rot="16200000" flipH="1">
            <a:off x="4651049" y="5523718"/>
            <a:ext cx="596909" cy="30163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49" name="Rounded Rectangle 66"/>
          <p:cNvSpPr/>
          <p:nvPr/>
        </p:nvSpPr>
        <p:spPr>
          <a:xfrm>
            <a:off x="7874013" y="1414224"/>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06</a:t>
            </a:r>
          </a:p>
        </p:txBody>
      </p:sp>
      <p:cxnSp>
        <p:nvCxnSpPr>
          <p:cNvPr id="51" name="Elbow Connector 73"/>
          <p:cNvCxnSpPr/>
          <p:nvPr/>
        </p:nvCxnSpPr>
        <p:spPr>
          <a:xfrm rot="16200000" flipH="1">
            <a:off x="7665471" y="3462236"/>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2" name="TextBox 12"/>
          <p:cNvSpPr txBox="1"/>
          <p:nvPr/>
        </p:nvSpPr>
        <p:spPr>
          <a:xfrm>
            <a:off x="8616640" y="3098375"/>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Zorg, welzijn en armoede</a:t>
            </a:r>
            <a:endParaRPr kumimoji="0" lang="nl-BE" sz="11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53" name="Elbow Connector 73"/>
          <p:cNvCxnSpPr/>
          <p:nvPr/>
        </p:nvCxnSpPr>
        <p:spPr>
          <a:xfrm rot="16200000" flipH="1">
            <a:off x="8287984" y="3031635"/>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7" name="Freeform 26"/>
          <p:cNvSpPr>
            <a:spLocks noEditPoints="1"/>
          </p:cNvSpPr>
          <p:nvPr/>
        </p:nvSpPr>
        <p:spPr bwMode="auto">
          <a:xfrm>
            <a:off x="5909102" y="3717368"/>
            <a:ext cx="560439" cy="558800"/>
          </a:xfrm>
          <a:custGeom>
            <a:avLst/>
            <a:gdLst>
              <a:gd name="T0" fmla="*/ 716 w 724"/>
              <a:gd name="T1" fmla="*/ 722 h 722"/>
              <a:gd name="T2" fmla="*/ 701 w 724"/>
              <a:gd name="T3" fmla="*/ 472 h 722"/>
              <a:gd name="T4" fmla="*/ 402 w 724"/>
              <a:gd name="T5" fmla="*/ 714 h 722"/>
              <a:gd name="T6" fmla="*/ 401 w 724"/>
              <a:gd name="T7" fmla="*/ 715 h 722"/>
              <a:gd name="T8" fmla="*/ 400 w 724"/>
              <a:gd name="T9" fmla="*/ 716 h 722"/>
              <a:gd name="T10" fmla="*/ 399 w 724"/>
              <a:gd name="T11" fmla="*/ 717 h 722"/>
              <a:gd name="T12" fmla="*/ 399 w 724"/>
              <a:gd name="T13" fmla="*/ 717 h 722"/>
              <a:gd name="T14" fmla="*/ 397 w 724"/>
              <a:gd name="T15" fmla="*/ 718 h 722"/>
              <a:gd name="T16" fmla="*/ 396 w 724"/>
              <a:gd name="T17" fmla="*/ 718 h 722"/>
              <a:gd name="T18" fmla="*/ 395 w 724"/>
              <a:gd name="T19" fmla="*/ 718 h 722"/>
              <a:gd name="T20" fmla="*/ 393 w 724"/>
              <a:gd name="T21" fmla="*/ 718 h 722"/>
              <a:gd name="T22" fmla="*/ 392 w 724"/>
              <a:gd name="T23" fmla="*/ 717 h 722"/>
              <a:gd name="T24" fmla="*/ 391 w 724"/>
              <a:gd name="T25" fmla="*/ 717 h 722"/>
              <a:gd name="T26" fmla="*/ 390 w 724"/>
              <a:gd name="T27" fmla="*/ 716 h 722"/>
              <a:gd name="T28" fmla="*/ 390 w 724"/>
              <a:gd name="T29" fmla="*/ 715 h 722"/>
              <a:gd name="T30" fmla="*/ 57 w 724"/>
              <a:gd name="T31" fmla="*/ 399 h 722"/>
              <a:gd name="T32" fmla="*/ 7 w 724"/>
              <a:gd name="T33" fmla="*/ 719 h 722"/>
              <a:gd name="T34" fmla="*/ 2 w 724"/>
              <a:gd name="T35" fmla="*/ 708 h 722"/>
              <a:gd name="T36" fmla="*/ 43 w 724"/>
              <a:gd name="T37" fmla="*/ 388 h 722"/>
              <a:gd name="T38" fmla="*/ 356 w 724"/>
              <a:gd name="T39" fmla="*/ 385 h 722"/>
              <a:gd name="T40" fmla="*/ 363 w 724"/>
              <a:gd name="T41" fmla="*/ 394 h 722"/>
              <a:gd name="T42" fmla="*/ 403 w 724"/>
              <a:gd name="T43" fmla="*/ 467 h 722"/>
              <a:gd name="T44" fmla="*/ 410 w 724"/>
              <a:gd name="T45" fmla="*/ 458 h 722"/>
              <a:gd name="T46" fmla="*/ 715 w 724"/>
              <a:gd name="T47" fmla="*/ 461 h 722"/>
              <a:gd name="T48" fmla="*/ 723 w 724"/>
              <a:gd name="T49" fmla="*/ 713 h 722"/>
              <a:gd name="T50" fmla="*/ 97 w 724"/>
              <a:gd name="T51" fmla="*/ 354 h 722"/>
              <a:gd name="T52" fmla="*/ 197 w 724"/>
              <a:gd name="T53" fmla="*/ 239 h 722"/>
              <a:gd name="T54" fmla="*/ 204 w 724"/>
              <a:gd name="T55" fmla="*/ 230 h 722"/>
              <a:gd name="T56" fmla="*/ 294 w 724"/>
              <a:gd name="T57" fmla="*/ 113 h 722"/>
              <a:gd name="T58" fmla="*/ 467 w 724"/>
              <a:gd name="T59" fmla="*/ 36 h 722"/>
              <a:gd name="T60" fmla="*/ 558 w 724"/>
              <a:gd name="T61" fmla="*/ 213 h 722"/>
              <a:gd name="T62" fmla="*/ 374 w 724"/>
              <a:gd name="T63" fmla="*/ 302 h 722"/>
              <a:gd name="T64" fmla="*/ 338 w 724"/>
              <a:gd name="T65" fmla="*/ 340 h 722"/>
              <a:gd name="T66" fmla="*/ 338 w 724"/>
              <a:gd name="T67" fmla="*/ 354 h 722"/>
              <a:gd name="T68" fmla="*/ 572 w 724"/>
              <a:gd name="T69" fmla="*/ 217 h 722"/>
              <a:gd name="T70" fmla="*/ 472 w 724"/>
              <a:gd name="T71" fmla="*/ 22 h 722"/>
              <a:gd name="T72" fmla="*/ 186 w 724"/>
              <a:gd name="T73" fmla="*/ 207 h 722"/>
              <a:gd name="T74" fmla="*/ 90 w 724"/>
              <a:gd name="T75" fmla="*/ 347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4" h="722">
                <a:moveTo>
                  <a:pt x="718" y="722"/>
                </a:moveTo>
                <a:cubicBezTo>
                  <a:pt x="717" y="722"/>
                  <a:pt x="717" y="722"/>
                  <a:pt x="716" y="722"/>
                </a:cubicBezTo>
                <a:cubicBezTo>
                  <a:pt x="713" y="722"/>
                  <a:pt x="710" y="721"/>
                  <a:pt x="709" y="718"/>
                </a:cubicBezTo>
                <a:cubicBezTo>
                  <a:pt x="686" y="648"/>
                  <a:pt x="683" y="559"/>
                  <a:pt x="701" y="472"/>
                </a:cubicBezTo>
                <a:cubicBezTo>
                  <a:pt x="419" y="472"/>
                  <a:pt x="419" y="472"/>
                  <a:pt x="419" y="472"/>
                </a:cubicBezTo>
                <a:cubicBezTo>
                  <a:pt x="440" y="555"/>
                  <a:pt x="434" y="642"/>
                  <a:pt x="402" y="714"/>
                </a:cubicBezTo>
                <a:cubicBezTo>
                  <a:pt x="402" y="714"/>
                  <a:pt x="402" y="714"/>
                  <a:pt x="401" y="714"/>
                </a:cubicBezTo>
                <a:cubicBezTo>
                  <a:pt x="401" y="714"/>
                  <a:pt x="401" y="715"/>
                  <a:pt x="401" y="715"/>
                </a:cubicBezTo>
                <a:cubicBezTo>
                  <a:pt x="401" y="715"/>
                  <a:pt x="401" y="715"/>
                  <a:pt x="401" y="715"/>
                </a:cubicBezTo>
                <a:cubicBezTo>
                  <a:pt x="401" y="715"/>
                  <a:pt x="400" y="716"/>
                  <a:pt x="400" y="716"/>
                </a:cubicBezTo>
                <a:cubicBezTo>
                  <a:pt x="400" y="716"/>
                  <a:pt x="400" y="716"/>
                  <a:pt x="400" y="716"/>
                </a:cubicBezTo>
                <a:cubicBezTo>
                  <a:pt x="400" y="716"/>
                  <a:pt x="399" y="717"/>
                  <a:pt x="399" y="717"/>
                </a:cubicBezTo>
                <a:cubicBezTo>
                  <a:pt x="399" y="717"/>
                  <a:pt x="399" y="717"/>
                  <a:pt x="399" y="717"/>
                </a:cubicBezTo>
                <a:cubicBezTo>
                  <a:pt x="399" y="717"/>
                  <a:pt x="399" y="717"/>
                  <a:pt x="399" y="717"/>
                </a:cubicBezTo>
                <a:cubicBezTo>
                  <a:pt x="398" y="717"/>
                  <a:pt x="398" y="717"/>
                  <a:pt x="398" y="717"/>
                </a:cubicBezTo>
                <a:cubicBezTo>
                  <a:pt x="398" y="717"/>
                  <a:pt x="398" y="717"/>
                  <a:pt x="397" y="718"/>
                </a:cubicBezTo>
                <a:cubicBezTo>
                  <a:pt x="397" y="718"/>
                  <a:pt x="397" y="718"/>
                  <a:pt x="397" y="718"/>
                </a:cubicBezTo>
                <a:cubicBezTo>
                  <a:pt x="396" y="718"/>
                  <a:pt x="396" y="718"/>
                  <a:pt x="396" y="718"/>
                </a:cubicBezTo>
                <a:cubicBezTo>
                  <a:pt x="396" y="718"/>
                  <a:pt x="396" y="718"/>
                  <a:pt x="395" y="718"/>
                </a:cubicBezTo>
                <a:cubicBezTo>
                  <a:pt x="395" y="718"/>
                  <a:pt x="395" y="718"/>
                  <a:pt x="395" y="718"/>
                </a:cubicBezTo>
                <a:cubicBezTo>
                  <a:pt x="394" y="718"/>
                  <a:pt x="394" y="718"/>
                  <a:pt x="394" y="718"/>
                </a:cubicBezTo>
                <a:cubicBezTo>
                  <a:pt x="394" y="718"/>
                  <a:pt x="394" y="718"/>
                  <a:pt x="393" y="718"/>
                </a:cubicBezTo>
                <a:cubicBezTo>
                  <a:pt x="393" y="718"/>
                  <a:pt x="393" y="717"/>
                  <a:pt x="393" y="717"/>
                </a:cubicBezTo>
                <a:cubicBezTo>
                  <a:pt x="393" y="717"/>
                  <a:pt x="393" y="717"/>
                  <a:pt x="392" y="717"/>
                </a:cubicBezTo>
                <a:cubicBezTo>
                  <a:pt x="392" y="717"/>
                  <a:pt x="392" y="717"/>
                  <a:pt x="392" y="717"/>
                </a:cubicBezTo>
                <a:cubicBezTo>
                  <a:pt x="392" y="717"/>
                  <a:pt x="392" y="717"/>
                  <a:pt x="391" y="717"/>
                </a:cubicBezTo>
                <a:cubicBezTo>
                  <a:pt x="391" y="717"/>
                  <a:pt x="391" y="716"/>
                  <a:pt x="391" y="716"/>
                </a:cubicBezTo>
                <a:cubicBezTo>
                  <a:pt x="391" y="716"/>
                  <a:pt x="391" y="716"/>
                  <a:pt x="390" y="716"/>
                </a:cubicBezTo>
                <a:cubicBezTo>
                  <a:pt x="390" y="716"/>
                  <a:pt x="390" y="715"/>
                  <a:pt x="390" y="715"/>
                </a:cubicBezTo>
                <a:cubicBezTo>
                  <a:pt x="390" y="715"/>
                  <a:pt x="390" y="715"/>
                  <a:pt x="390" y="715"/>
                </a:cubicBezTo>
                <a:cubicBezTo>
                  <a:pt x="337" y="641"/>
                  <a:pt x="321" y="523"/>
                  <a:pt x="347" y="399"/>
                </a:cubicBezTo>
                <a:cubicBezTo>
                  <a:pt x="57" y="399"/>
                  <a:pt x="57" y="399"/>
                  <a:pt x="57" y="399"/>
                </a:cubicBezTo>
                <a:cubicBezTo>
                  <a:pt x="82" y="522"/>
                  <a:pt x="66" y="643"/>
                  <a:pt x="13" y="716"/>
                </a:cubicBezTo>
                <a:cubicBezTo>
                  <a:pt x="12" y="718"/>
                  <a:pt x="10" y="719"/>
                  <a:pt x="7" y="719"/>
                </a:cubicBezTo>
                <a:cubicBezTo>
                  <a:pt x="6" y="719"/>
                  <a:pt x="5" y="719"/>
                  <a:pt x="3" y="718"/>
                </a:cubicBezTo>
                <a:cubicBezTo>
                  <a:pt x="0" y="716"/>
                  <a:pt x="0" y="711"/>
                  <a:pt x="2" y="708"/>
                </a:cubicBezTo>
                <a:cubicBezTo>
                  <a:pt x="53" y="636"/>
                  <a:pt x="68" y="515"/>
                  <a:pt x="41" y="394"/>
                </a:cubicBezTo>
                <a:cubicBezTo>
                  <a:pt x="41" y="392"/>
                  <a:pt x="41" y="390"/>
                  <a:pt x="43" y="388"/>
                </a:cubicBezTo>
                <a:cubicBezTo>
                  <a:pt x="44" y="386"/>
                  <a:pt x="46" y="385"/>
                  <a:pt x="48" y="385"/>
                </a:cubicBezTo>
                <a:cubicBezTo>
                  <a:pt x="356" y="385"/>
                  <a:pt x="356" y="385"/>
                  <a:pt x="356" y="385"/>
                </a:cubicBezTo>
                <a:cubicBezTo>
                  <a:pt x="358" y="385"/>
                  <a:pt x="360" y="386"/>
                  <a:pt x="361" y="388"/>
                </a:cubicBezTo>
                <a:cubicBezTo>
                  <a:pt x="363" y="390"/>
                  <a:pt x="363" y="392"/>
                  <a:pt x="363" y="394"/>
                </a:cubicBezTo>
                <a:cubicBezTo>
                  <a:pt x="336" y="511"/>
                  <a:pt x="348" y="623"/>
                  <a:pt x="394" y="696"/>
                </a:cubicBezTo>
                <a:cubicBezTo>
                  <a:pt x="421" y="627"/>
                  <a:pt x="424" y="544"/>
                  <a:pt x="403" y="467"/>
                </a:cubicBezTo>
                <a:cubicBezTo>
                  <a:pt x="402" y="465"/>
                  <a:pt x="403" y="463"/>
                  <a:pt x="404" y="461"/>
                </a:cubicBezTo>
                <a:cubicBezTo>
                  <a:pt x="405" y="459"/>
                  <a:pt x="407" y="458"/>
                  <a:pt x="410" y="458"/>
                </a:cubicBezTo>
                <a:cubicBezTo>
                  <a:pt x="710" y="458"/>
                  <a:pt x="710" y="458"/>
                  <a:pt x="710" y="458"/>
                </a:cubicBezTo>
                <a:cubicBezTo>
                  <a:pt x="712" y="458"/>
                  <a:pt x="714" y="459"/>
                  <a:pt x="715" y="461"/>
                </a:cubicBezTo>
                <a:cubicBezTo>
                  <a:pt x="717" y="462"/>
                  <a:pt x="717" y="464"/>
                  <a:pt x="717" y="467"/>
                </a:cubicBezTo>
                <a:cubicBezTo>
                  <a:pt x="697" y="554"/>
                  <a:pt x="699" y="644"/>
                  <a:pt x="723" y="713"/>
                </a:cubicBezTo>
                <a:cubicBezTo>
                  <a:pt x="724" y="717"/>
                  <a:pt x="722" y="721"/>
                  <a:pt x="718" y="722"/>
                </a:cubicBezTo>
                <a:close/>
                <a:moveTo>
                  <a:pt x="97" y="354"/>
                </a:moveTo>
                <a:cubicBezTo>
                  <a:pt x="100" y="354"/>
                  <a:pt x="104" y="351"/>
                  <a:pt x="104" y="347"/>
                </a:cubicBezTo>
                <a:cubicBezTo>
                  <a:pt x="104" y="280"/>
                  <a:pt x="140" y="239"/>
                  <a:pt x="197" y="239"/>
                </a:cubicBezTo>
                <a:cubicBezTo>
                  <a:pt x="200" y="239"/>
                  <a:pt x="202" y="238"/>
                  <a:pt x="203" y="236"/>
                </a:cubicBezTo>
                <a:cubicBezTo>
                  <a:pt x="204" y="234"/>
                  <a:pt x="205" y="232"/>
                  <a:pt x="204" y="230"/>
                </a:cubicBezTo>
                <a:cubicBezTo>
                  <a:pt x="202" y="222"/>
                  <a:pt x="200" y="214"/>
                  <a:pt x="200" y="207"/>
                </a:cubicBezTo>
                <a:cubicBezTo>
                  <a:pt x="200" y="155"/>
                  <a:pt x="242" y="113"/>
                  <a:pt x="294" y="113"/>
                </a:cubicBezTo>
                <a:cubicBezTo>
                  <a:pt x="297" y="113"/>
                  <a:pt x="300" y="111"/>
                  <a:pt x="301" y="108"/>
                </a:cubicBezTo>
                <a:cubicBezTo>
                  <a:pt x="327" y="34"/>
                  <a:pt x="404" y="15"/>
                  <a:pt x="467" y="36"/>
                </a:cubicBezTo>
                <a:cubicBezTo>
                  <a:pt x="485" y="41"/>
                  <a:pt x="501" y="50"/>
                  <a:pt x="515" y="62"/>
                </a:cubicBezTo>
                <a:cubicBezTo>
                  <a:pt x="559" y="99"/>
                  <a:pt x="576" y="158"/>
                  <a:pt x="558" y="213"/>
                </a:cubicBezTo>
                <a:cubicBezTo>
                  <a:pt x="535" y="286"/>
                  <a:pt x="455" y="325"/>
                  <a:pt x="380" y="301"/>
                </a:cubicBezTo>
                <a:cubicBezTo>
                  <a:pt x="378" y="300"/>
                  <a:pt x="375" y="301"/>
                  <a:pt x="374" y="302"/>
                </a:cubicBezTo>
                <a:cubicBezTo>
                  <a:pt x="372" y="303"/>
                  <a:pt x="371" y="306"/>
                  <a:pt x="371" y="308"/>
                </a:cubicBezTo>
                <a:cubicBezTo>
                  <a:pt x="371" y="326"/>
                  <a:pt x="357" y="340"/>
                  <a:pt x="338" y="340"/>
                </a:cubicBezTo>
                <a:cubicBezTo>
                  <a:pt x="335" y="340"/>
                  <a:pt x="331" y="343"/>
                  <a:pt x="331" y="347"/>
                </a:cubicBezTo>
                <a:cubicBezTo>
                  <a:pt x="331" y="351"/>
                  <a:pt x="335" y="354"/>
                  <a:pt x="338" y="354"/>
                </a:cubicBezTo>
                <a:cubicBezTo>
                  <a:pt x="361" y="354"/>
                  <a:pt x="380" y="338"/>
                  <a:pt x="384" y="317"/>
                </a:cubicBezTo>
                <a:cubicBezTo>
                  <a:pt x="464" y="338"/>
                  <a:pt x="547" y="295"/>
                  <a:pt x="572" y="217"/>
                </a:cubicBezTo>
                <a:cubicBezTo>
                  <a:pt x="591" y="157"/>
                  <a:pt x="572" y="92"/>
                  <a:pt x="524" y="51"/>
                </a:cubicBezTo>
                <a:cubicBezTo>
                  <a:pt x="508" y="38"/>
                  <a:pt x="491" y="29"/>
                  <a:pt x="472" y="22"/>
                </a:cubicBezTo>
                <a:cubicBezTo>
                  <a:pt x="404" y="0"/>
                  <a:pt x="320" y="20"/>
                  <a:pt x="289" y="99"/>
                </a:cubicBezTo>
                <a:cubicBezTo>
                  <a:pt x="232" y="102"/>
                  <a:pt x="186" y="149"/>
                  <a:pt x="186" y="207"/>
                </a:cubicBezTo>
                <a:cubicBezTo>
                  <a:pt x="186" y="213"/>
                  <a:pt x="187" y="219"/>
                  <a:pt x="188" y="225"/>
                </a:cubicBezTo>
                <a:cubicBezTo>
                  <a:pt x="128" y="229"/>
                  <a:pt x="90" y="276"/>
                  <a:pt x="90" y="347"/>
                </a:cubicBezTo>
                <a:cubicBezTo>
                  <a:pt x="90" y="351"/>
                  <a:pt x="93" y="354"/>
                  <a:pt x="97" y="35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58" name="Freeform 35"/>
          <p:cNvSpPr>
            <a:spLocks noEditPoints="1"/>
          </p:cNvSpPr>
          <p:nvPr/>
        </p:nvSpPr>
        <p:spPr bwMode="auto">
          <a:xfrm>
            <a:off x="7996218" y="2400895"/>
            <a:ext cx="528975" cy="462013"/>
          </a:xfrm>
          <a:custGeom>
            <a:avLst/>
            <a:gdLst>
              <a:gd name="T0" fmla="*/ 631 w 683"/>
              <a:gd name="T1" fmla="*/ 193 h 596"/>
              <a:gd name="T2" fmla="*/ 345 w 683"/>
              <a:gd name="T3" fmla="*/ 1 h 596"/>
              <a:gd name="T4" fmla="*/ 214 w 683"/>
              <a:gd name="T5" fmla="*/ 84 h 596"/>
              <a:gd name="T6" fmla="*/ 207 w 683"/>
              <a:gd name="T7" fmla="*/ 25 h 596"/>
              <a:gd name="T8" fmla="*/ 124 w 683"/>
              <a:gd name="T9" fmla="*/ 25 h 596"/>
              <a:gd name="T10" fmla="*/ 117 w 683"/>
              <a:gd name="T11" fmla="*/ 32 h 596"/>
              <a:gd name="T12" fmla="*/ 4 w 683"/>
              <a:gd name="T13" fmla="*/ 224 h 596"/>
              <a:gd name="T14" fmla="*/ 12 w 683"/>
              <a:gd name="T15" fmla="*/ 236 h 596"/>
              <a:gd name="T16" fmla="*/ 57 w 683"/>
              <a:gd name="T17" fmla="*/ 589 h 596"/>
              <a:gd name="T18" fmla="*/ 628 w 683"/>
              <a:gd name="T19" fmla="*/ 596 h 596"/>
              <a:gd name="T20" fmla="*/ 635 w 683"/>
              <a:gd name="T21" fmla="*/ 212 h 596"/>
              <a:gd name="T22" fmla="*/ 675 w 683"/>
              <a:gd name="T23" fmla="*/ 237 h 596"/>
              <a:gd name="T24" fmla="*/ 679 w 683"/>
              <a:gd name="T25" fmla="*/ 224 h 596"/>
              <a:gd name="T26" fmla="*/ 200 w 683"/>
              <a:gd name="T27" fmla="*/ 39 h 596"/>
              <a:gd name="T28" fmla="*/ 131 w 683"/>
              <a:gd name="T29" fmla="*/ 139 h 596"/>
              <a:gd name="T30" fmla="*/ 621 w 683"/>
              <a:gd name="T31" fmla="*/ 582 h 596"/>
              <a:gd name="T32" fmla="*/ 71 w 683"/>
              <a:gd name="T33" fmla="*/ 196 h 596"/>
              <a:gd name="T34" fmla="*/ 128 w 683"/>
              <a:gd name="T35" fmla="*/ 158 h 596"/>
              <a:gd name="T36" fmla="*/ 211 w 683"/>
              <a:gd name="T37" fmla="*/ 103 h 596"/>
              <a:gd name="T38" fmla="*/ 621 w 683"/>
              <a:gd name="T39" fmla="*/ 202 h 596"/>
              <a:gd name="T40" fmla="*/ 303 w 683"/>
              <a:gd name="T41" fmla="*/ 193 h 596"/>
              <a:gd name="T42" fmla="*/ 238 w 683"/>
              <a:gd name="T43" fmla="*/ 258 h 596"/>
              <a:gd name="T44" fmla="*/ 231 w 683"/>
              <a:gd name="T45" fmla="*/ 265 h 596"/>
              <a:gd name="T46" fmla="*/ 238 w 683"/>
              <a:gd name="T47" fmla="*/ 334 h 596"/>
              <a:gd name="T48" fmla="*/ 303 w 683"/>
              <a:gd name="T49" fmla="*/ 400 h 596"/>
              <a:gd name="T50" fmla="*/ 372 w 683"/>
              <a:gd name="T51" fmla="*/ 407 h 596"/>
              <a:gd name="T52" fmla="*/ 379 w 683"/>
              <a:gd name="T53" fmla="*/ 334 h 596"/>
              <a:gd name="T54" fmla="*/ 450 w 683"/>
              <a:gd name="T55" fmla="*/ 332 h 596"/>
              <a:gd name="T56" fmla="*/ 452 w 683"/>
              <a:gd name="T57" fmla="*/ 265 h 596"/>
              <a:gd name="T58" fmla="*/ 379 w 683"/>
              <a:gd name="T59" fmla="*/ 258 h 596"/>
              <a:gd name="T60" fmla="*/ 372 w 683"/>
              <a:gd name="T61" fmla="*/ 186 h 596"/>
              <a:gd name="T62" fmla="*/ 303 w 683"/>
              <a:gd name="T63" fmla="*/ 193 h 596"/>
              <a:gd name="T64" fmla="*/ 317 w 683"/>
              <a:gd name="T65" fmla="*/ 200 h 596"/>
              <a:gd name="T66" fmla="*/ 365 w 683"/>
              <a:gd name="T67" fmla="*/ 265 h 596"/>
              <a:gd name="T68" fmla="*/ 438 w 683"/>
              <a:gd name="T69" fmla="*/ 272 h 596"/>
              <a:gd name="T70" fmla="*/ 372 w 683"/>
              <a:gd name="T71" fmla="*/ 320 h 596"/>
              <a:gd name="T72" fmla="*/ 365 w 683"/>
              <a:gd name="T73" fmla="*/ 393 h 596"/>
              <a:gd name="T74" fmla="*/ 317 w 683"/>
              <a:gd name="T75" fmla="*/ 327 h 596"/>
              <a:gd name="T76" fmla="*/ 245 w 683"/>
              <a:gd name="T77" fmla="*/ 320 h 596"/>
              <a:gd name="T78" fmla="*/ 310 w 683"/>
              <a:gd name="T79" fmla="*/ 272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3" h="596">
                <a:moveTo>
                  <a:pt x="679" y="224"/>
                </a:moveTo>
                <a:cubicBezTo>
                  <a:pt x="631" y="193"/>
                  <a:pt x="631" y="193"/>
                  <a:pt x="631" y="193"/>
                </a:cubicBezTo>
                <a:cubicBezTo>
                  <a:pt x="631" y="193"/>
                  <a:pt x="631" y="193"/>
                  <a:pt x="631" y="193"/>
                </a:cubicBezTo>
                <a:cubicBezTo>
                  <a:pt x="345" y="1"/>
                  <a:pt x="345" y="1"/>
                  <a:pt x="345" y="1"/>
                </a:cubicBezTo>
                <a:cubicBezTo>
                  <a:pt x="343" y="0"/>
                  <a:pt x="340" y="0"/>
                  <a:pt x="337" y="1"/>
                </a:cubicBezTo>
                <a:cubicBezTo>
                  <a:pt x="214" y="84"/>
                  <a:pt x="214" y="84"/>
                  <a:pt x="214" y="84"/>
                </a:cubicBezTo>
                <a:cubicBezTo>
                  <a:pt x="214" y="32"/>
                  <a:pt x="214" y="32"/>
                  <a:pt x="214" y="32"/>
                </a:cubicBezTo>
                <a:cubicBezTo>
                  <a:pt x="214" y="28"/>
                  <a:pt x="211" y="25"/>
                  <a:pt x="207" y="25"/>
                </a:cubicBezTo>
                <a:cubicBezTo>
                  <a:pt x="124" y="25"/>
                  <a:pt x="124" y="25"/>
                  <a:pt x="124" y="25"/>
                </a:cubicBezTo>
                <a:cubicBezTo>
                  <a:pt x="124" y="25"/>
                  <a:pt x="124" y="25"/>
                  <a:pt x="124" y="25"/>
                </a:cubicBezTo>
                <a:cubicBezTo>
                  <a:pt x="122" y="25"/>
                  <a:pt x="120" y="25"/>
                  <a:pt x="119" y="27"/>
                </a:cubicBezTo>
                <a:cubicBezTo>
                  <a:pt x="118" y="28"/>
                  <a:pt x="117" y="30"/>
                  <a:pt x="117" y="32"/>
                </a:cubicBezTo>
                <a:cubicBezTo>
                  <a:pt x="117" y="149"/>
                  <a:pt x="117" y="149"/>
                  <a:pt x="117" y="149"/>
                </a:cubicBezTo>
                <a:cubicBezTo>
                  <a:pt x="4" y="224"/>
                  <a:pt x="4" y="224"/>
                  <a:pt x="4" y="224"/>
                </a:cubicBezTo>
                <a:cubicBezTo>
                  <a:pt x="1" y="226"/>
                  <a:pt x="0" y="231"/>
                  <a:pt x="2" y="234"/>
                </a:cubicBezTo>
                <a:cubicBezTo>
                  <a:pt x="4" y="237"/>
                  <a:pt x="8" y="238"/>
                  <a:pt x="12" y="236"/>
                </a:cubicBezTo>
                <a:cubicBezTo>
                  <a:pt x="57" y="205"/>
                  <a:pt x="57" y="205"/>
                  <a:pt x="57" y="205"/>
                </a:cubicBezTo>
                <a:cubicBezTo>
                  <a:pt x="57" y="589"/>
                  <a:pt x="57" y="589"/>
                  <a:pt x="57" y="589"/>
                </a:cubicBezTo>
                <a:cubicBezTo>
                  <a:pt x="57" y="593"/>
                  <a:pt x="61" y="596"/>
                  <a:pt x="64" y="596"/>
                </a:cubicBezTo>
                <a:cubicBezTo>
                  <a:pt x="628" y="596"/>
                  <a:pt x="628" y="596"/>
                  <a:pt x="628" y="596"/>
                </a:cubicBezTo>
                <a:cubicBezTo>
                  <a:pt x="631" y="596"/>
                  <a:pt x="635" y="593"/>
                  <a:pt x="635" y="589"/>
                </a:cubicBezTo>
                <a:cubicBezTo>
                  <a:pt x="635" y="212"/>
                  <a:pt x="635" y="212"/>
                  <a:pt x="635" y="212"/>
                </a:cubicBezTo>
                <a:cubicBezTo>
                  <a:pt x="671" y="236"/>
                  <a:pt x="671" y="236"/>
                  <a:pt x="671" y="236"/>
                </a:cubicBezTo>
                <a:cubicBezTo>
                  <a:pt x="672" y="237"/>
                  <a:pt x="673" y="237"/>
                  <a:pt x="675" y="237"/>
                </a:cubicBezTo>
                <a:cubicBezTo>
                  <a:pt x="677" y="237"/>
                  <a:pt x="679" y="236"/>
                  <a:pt x="680" y="234"/>
                </a:cubicBezTo>
                <a:cubicBezTo>
                  <a:pt x="683" y="231"/>
                  <a:pt x="682" y="226"/>
                  <a:pt x="679" y="224"/>
                </a:cubicBezTo>
                <a:close/>
                <a:moveTo>
                  <a:pt x="131" y="39"/>
                </a:moveTo>
                <a:cubicBezTo>
                  <a:pt x="200" y="39"/>
                  <a:pt x="200" y="39"/>
                  <a:pt x="200" y="39"/>
                </a:cubicBezTo>
                <a:cubicBezTo>
                  <a:pt x="200" y="93"/>
                  <a:pt x="200" y="93"/>
                  <a:pt x="200" y="93"/>
                </a:cubicBezTo>
                <a:cubicBezTo>
                  <a:pt x="131" y="139"/>
                  <a:pt x="131" y="139"/>
                  <a:pt x="131" y="139"/>
                </a:cubicBezTo>
                <a:lnTo>
                  <a:pt x="131" y="39"/>
                </a:lnTo>
                <a:close/>
                <a:moveTo>
                  <a:pt x="621" y="582"/>
                </a:moveTo>
                <a:cubicBezTo>
                  <a:pt x="71" y="582"/>
                  <a:pt x="71" y="582"/>
                  <a:pt x="71" y="582"/>
                </a:cubicBezTo>
                <a:cubicBezTo>
                  <a:pt x="71" y="196"/>
                  <a:pt x="71" y="196"/>
                  <a:pt x="71" y="196"/>
                </a:cubicBezTo>
                <a:cubicBezTo>
                  <a:pt x="128" y="158"/>
                  <a:pt x="128" y="158"/>
                  <a:pt x="128" y="158"/>
                </a:cubicBezTo>
                <a:cubicBezTo>
                  <a:pt x="128" y="158"/>
                  <a:pt x="128" y="158"/>
                  <a:pt x="128" y="158"/>
                </a:cubicBezTo>
                <a:cubicBezTo>
                  <a:pt x="211" y="103"/>
                  <a:pt x="211" y="103"/>
                  <a:pt x="211" y="103"/>
                </a:cubicBezTo>
                <a:cubicBezTo>
                  <a:pt x="211" y="103"/>
                  <a:pt x="211" y="103"/>
                  <a:pt x="211" y="103"/>
                </a:cubicBezTo>
                <a:cubicBezTo>
                  <a:pt x="341" y="16"/>
                  <a:pt x="341" y="16"/>
                  <a:pt x="341" y="16"/>
                </a:cubicBezTo>
                <a:cubicBezTo>
                  <a:pt x="621" y="202"/>
                  <a:pt x="621" y="202"/>
                  <a:pt x="621" y="202"/>
                </a:cubicBezTo>
                <a:lnTo>
                  <a:pt x="621" y="582"/>
                </a:lnTo>
                <a:close/>
                <a:moveTo>
                  <a:pt x="303" y="193"/>
                </a:moveTo>
                <a:cubicBezTo>
                  <a:pt x="303" y="258"/>
                  <a:pt x="303" y="258"/>
                  <a:pt x="303" y="258"/>
                </a:cubicBezTo>
                <a:cubicBezTo>
                  <a:pt x="238" y="258"/>
                  <a:pt x="238" y="258"/>
                  <a:pt x="238" y="258"/>
                </a:cubicBezTo>
                <a:cubicBezTo>
                  <a:pt x="236" y="258"/>
                  <a:pt x="234" y="259"/>
                  <a:pt x="233" y="260"/>
                </a:cubicBezTo>
                <a:cubicBezTo>
                  <a:pt x="231" y="262"/>
                  <a:pt x="231" y="263"/>
                  <a:pt x="231" y="265"/>
                </a:cubicBezTo>
                <a:cubicBezTo>
                  <a:pt x="231" y="327"/>
                  <a:pt x="231" y="327"/>
                  <a:pt x="231" y="327"/>
                </a:cubicBezTo>
                <a:cubicBezTo>
                  <a:pt x="231" y="331"/>
                  <a:pt x="234" y="334"/>
                  <a:pt x="238" y="334"/>
                </a:cubicBezTo>
                <a:cubicBezTo>
                  <a:pt x="303" y="334"/>
                  <a:pt x="303" y="334"/>
                  <a:pt x="303" y="334"/>
                </a:cubicBezTo>
                <a:cubicBezTo>
                  <a:pt x="303" y="400"/>
                  <a:pt x="303" y="400"/>
                  <a:pt x="303" y="400"/>
                </a:cubicBezTo>
                <a:cubicBezTo>
                  <a:pt x="303" y="404"/>
                  <a:pt x="306" y="407"/>
                  <a:pt x="310" y="407"/>
                </a:cubicBezTo>
                <a:cubicBezTo>
                  <a:pt x="372" y="407"/>
                  <a:pt x="372" y="407"/>
                  <a:pt x="372" y="407"/>
                </a:cubicBezTo>
                <a:cubicBezTo>
                  <a:pt x="376" y="407"/>
                  <a:pt x="379" y="404"/>
                  <a:pt x="379" y="400"/>
                </a:cubicBezTo>
                <a:cubicBezTo>
                  <a:pt x="379" y="334"/>
                  <a:pt x="379" y="334"/>
                  <a:pt x="379" y="334"/>
                </a:cubicBezTo>
                <a:cubicBezTo>
                  <a:pt x="445" y="334"/>
                  <a:pt x="445" y="334"/>
                  <a:pt x="445" y="334"/>
                </a:cubicBezTo>
                <a:cubicBezTo>
                  <a:pt x="447" y="334"/>
                  <a:pt x="448" y="333"/>
                  <a:pt x="450" y="332"/>
                </a:cubicBezTo>
                <a:cubicBezTo>
                  <a:pt x="451" y="331"/>
                  <a:pt x="452" y="329"/>
                  <a:pt x="452" y="327"/>
                </a:cubicBezTo>
                <a:cubicBezTo>
                  <a:pt x="452" y="265"/>
                  <a:pt x="452" y="265"/>
                  <a:pt x="452" y="265"/>
                </a:cubicBezTo>
                <a:cubicBezTo>
                  <a:pt x="452" y="261"/>
                  <a:pt x="449" y="258"/>
                  <a:pt x="445" y="258"/>
                </a:cubicBezTo>
                <a:cubicBezTo>
                  <a:pt x="379" y="258"/>
                  <a:pt x="379" y="258"/>
                  <a:pt x="379" y="258"/>
                </a:cubicBezTo>
                <a:cubicBezTo>
                  <a:pt x="379" y="193"/>
                  <a:pt x="379" y="193"/>
                  <a:pt x="379" y="193"/>
                </a:cubicBezTo>
                <a:cubicBezTo>
                  <a:pt x="379" y="189"/>
                  <a:pt x="376" y="186"/>
                  <a:pt x="372" y="186"/>
                </a:cubicBezTo>
                <a:cubicBezTo>
                  <a:pt x="310" y="186"/>
                  <a:pt x="310" y="186"/>
                  <a:pt x="310" y="186"/>
                </a:cubicBezTo>
                <a:cubicBezTo>
                  <a:pt x="306" y="186"/>
                  <a:pt x="303" y="189"/>
                  <a:pt x="303" y="193"/>
                </a:cubicBezTo>
                <a:close/>
                <a:moveTo>
                  <a:pt x="317" y="265"/>
                </a:moveTo>
                <a:cubicBezTo>
                  <a:pt x="317" y="200"/>
                  <a:pt x="317" y="200"/>
                  <a:pt x="317" y="200"/>
                </a:cubicBezTo>
                <a:cubicBezTo>
                  <a:pt x="365" y="200"/>
                  <a:pt x="365" y="200"/>
                  <a:pt x="365" y="200"/>
                </a:cubicBezTo>
                <a:cubicBezTo>
                  <a:pt x="365" y="265"/>
                  <a:pt x="365" y="265"/>
                  <a:pt x="365" y="265"/>
                </a:cubicBezTo>
                <a:cubicBezTo>
                  <a:pt x="365" y="269"/>
                  <a:pt x="368" y="272"/>
                  <a:pt x="372" y="272"/>
                </a:cubicBezTo>
                <a:cubicBezTo>
                  <a:pt x="438" y="272"/>
                  <a:pt x="438" y="272"/>
                  <a:pt x="438" y="272"/>
                </a:cubicBezTo>
                <a:cubicBezTo>
                  <a:pt x="438" y="320"/>
                  <a:pt x="438" y="320"/>
                  <a:pt x="438" y="320"/>
                </a:cubicBezTo>
                <a:cubicBezTo>
                  <a:pt x="372" y="320"/>
                  <a:pt x="372" y="320"/>
                  <a:pt x="372" y="320"/>
                </a:cubicBezTo>
                <a:cubicBezTo>
                  <a:pt x="368" y="320"/>
                  <a:pt x="365" y="323"/>
                  <a:pt x="365" y="327"/>
                </a:cubicBezTo>
                <a:cubicBezTo>
                  <a:pt x="365" y="393"/>
                  <a:pt x="365" y="393"/>
                  <a:pt x="365" y="393"/>
                </a:cubicBezTo>
                <a:cubicBezTo>
                  <a:pt x="317" y="393"/>
                  <a:pt x="317" y="393"/>
                  <a:pt x="317" y="393"/>
                </a:cubicBezTo>
                <a:cubicBezTo>
                  <a:pt x="317" y="327"/>
                  <a:pt x="317" y="327"/>
                  <a:pt x="317" y="327"/>
                </a:cubicBezTo>
                <a:cubicBezTo>
                  <a:pt x="317" y="323"/>
                  <a:pt x="314" y="320"/>
                  <a:pt x="310" y="320"/>
                </a:cubicBezTo>
                <a:cubicBezTo>
                  <a:pt x="245" y="320"/>
                  <a:pt x="245" y="320"/>
                  <a:pt x="245" y="320"/>
                </a:cubicBezTo>
                <a:cubicBezTo>
                  <a:pt x="245" y="272"/>
                  <a:pt x="245" y="272"/>
                  <a:pt x="245" y="272"/>
                </a:cubicBezTo>
                <a:cubicBezTo>
                  <a:pt x="310" y="272"/>
                  <a:pt x="310" y="272"/>
                  <a:pt x="310" y="272"/>
                </a:cubicBezTo>
                <a:cubicBezTo>
                  <a:pt x="314" y="272"/>
                  <a:pt x="317" y="269"/>
                  <a:pt x="317" y="265"/>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1" name="Freeform 141"/>
          <p:cNvSpPr>
            <a:spLocks noEditPoints="1"/>
          </p:cNvSpPr>
          <p:nvPr/>
        </p:nvSpPr>
        <p:spPr bwMode="auto">
          <a:xfrm>
            <a:off x="7368792" y="2803360"/>
            <a:ext cx="441335" cy="486334"/>
          </a:xfrm>
          <a:custGeom>
            <a:avLst/>
            <a:gdLst>
              <a:gd name="T0" fmla="*/ 190 w 570"/>
              <a:gd name="T1" fmla="*/ 205 h 628"/>
              <a:gd name="T2" fmla="*/ 125 w 570"/>
              <a:gd name="T3" fmla="*/ 239 h 628"/>
              <a:gd name="T4" fmla="*/ 190 w 570"/>
              <a:gd name="T5" fmla="*/ 325 h 628"/>
              <a:gd name="T6" fmla="*/ 256 w 570"/>
              <a:gd name="T7" fmla="*/ 239 h 628"/>
              <a:gd name="T8" fmla="*/ 190 w 570"/>
              <a:gd name="T9" fmla="*/ 311 h 628"/>
              <a:gd name="T10" fmla="*/ 163 w 570"/>
              <a:gd name="T11" fmla="*/ 207 h 628"/>
              <a:gd name="T12" fmla="*/ 196 w 570"/>
              <a:gd name="T13" fmla="*/ 219 h 628"/>
              <a:gd name="T14" fmla="*/ 242 w 570"/>
              <a:gd name="T15" fmla="*/ 239 h 628"/>
              <a:gd name="T16" fmla="*/ 290 w 570"/>
              <a:gd name="T17" fmla="*/ 70 h 628"/>
              <a:gd name="T18" fmla="*/ 284 w 570"/>
              <a:gd name="T19" fmla="*/ 65 h 628"/>
              <a:gd name="T20" fmla="*/ 250 w 570"/>
              <a:gd name="T21" fmla="*/ 134 h 628"/>
              <a:gd name="T22" fmla="*/ 242 w 570"/>
              <a:gd name="T23" fmla="*/ 153 h 628"/>
              <a:gd name="T24" fmla="*/ 249 w 570"/>
              <a:gd name="T25" fmla="*/ 162 h 628"/>
              <a:gd name="T26" fmla="*/ 261 w 570"/>
              <a:gd name="T27" fmla="*/ 144 h 628"/>
              <a:gd name="T28" fmla="*/ 312 w 570"/>
              <a:gd name="T29" fmla="*/ 158 h 628"/>
              <a:gd name="T30" fmla="*/ 325 w 570"/>
              <a:gd name="T31" fmla="*/ 153 h 628"/>
              <a:gd name="T32" fmla="*/ 267 w 570"/>
              <a:gd name="T33" fmla="*/ 130 h 628"/>
              <a:gd name="T34" fmla="*/ 301 w 570"/>
              <a:gd name="T35" fmla="*/ 130 h 628"/>
              <a:gd name="T36" fmla="*/ 135 w 570"/>
              <a:gd name="T37" fmla="*/ 357 h 628"/>
              <a:gd name="T38" fmla="*/ 120 w 570"/>
              <a:gd name="T39" fmla="*/ 375 h 628"/>
              <a:gd name="T40" fmla="*/ 69 w 570"/>
              <a:gd name="T41" fmla="*/ 361 h 628"/>
              <a:gd name="T42" fmla="*/ 56 w 570"/>
              <a:gd name="T43" fmla="*/ 366 h 628"/>
              <a:gd name="T44" fmla="*/ 97 w 570"/>
              <a:gd name="T45" fmla="*/ 453 h 628"/>
              <a:gd name="T46" fmla="*/ 104 w 570"/>
              <a:gd name="T47" fmla="*/ 449 h 628"/>
              <a:gd name="T48" fmla="*/ 131 w 570"/>
              <a:gd name="T49" fmla="*/ 384 h 628"/>
              <a:gd name="T50" fmla="*/ 135 w 570"/>
              <a:gd name="T51" fmla="*/ 357 h 628"/>
              <a:gd name="T52" fmla="*/ 80 w 570"/>
              <a:gd name="T53" fmla="*/ 389 h 628"/>
              <a:gd name="T54" fmla="*/ 97 w 570"/>
              <a:gd name="T55" fmla="*/ 428 h 628"/>
              <a:gd name="T56" fmla="*/ 540 w 570"/>
              <a:gd name="T57" fmla="*/ 138 h 628"/>
              <a:gd name="T58" fmla="*/ 381 w 570"/>
              <a:gd name="T59" fmla="*/ 43 h 628"/>
              <a:gd name="T60" fmla="*/ 44 w 570"/>
              <a:gd name="T61" fmla="*/ 0 h 628"/>
              <a:gd name="T62" fmla="*/ 0 w 570"/>
              <a:gd name="T63" fmla="*/ 476 h 628"/>
              <a:gd name="T64" fmla="*/ 79 w 570"/>
              <a:gd name="T65" fmla="*/ 519 h 628"/>
              <a:gd name="T66" fmla="*/ 358 w 570"/>
              <a:gd name="T67" fmla="*/ 625 h 628"/>
              <a:gd name="T68" fmla="*/ 391 w 570"/>
              <a:gd name="T69" fmla="*/ 624 h 628"/>
              <a:gd name="T70" fmla="*/ 566 w 570"/>
              <a:gd name="T71" fmla="*/ 195 h 628"/>
              <a:gd name="T72" fmla="*/ 14 w 570"/>
              <a:gd name="T73" fmla="*/ 476 h 628"/>
              <a:gd name="T74" fmla="*/ 44 w 570"/>
              <a:gd name="T75" fmla="*/ 14 h 628"/>
              <a:gd name="T76" fmla="*/ 367 w 570"/>
              <a:gd name="T77" fmla="*/ 43 h 628"/>
              <a:gd name="T78" fmla="*/ 337 w 570"/>
              <a:gd name="T79" fmla="*/ 505 h 628"/>
              <a:gd name="T80" fmla="*/ 14 w 570"/>
              <a:gd name="T81" fmla="*/ 476 h 628"/>
              <a:gd name="T82" fmla="*/ 401 w 570"/>
              <a:gd name="T83" fmla="*/ 595 h 628"/>
              <a:gd name="T84" fmla="*/ 363 w 570"/>
              <a:gd name="T85" fmla="*/ 612 h 628"/>
              <a:gd name="T86" fmla="*/ 337 w 570"/>
              <a:gd name="T87" fmla="*/ 519 h 628"/>
              <a:gd name="T88" fmla="*/ 381 w 570"/>
              <a:gd name="T89" fmla="*/ 94 h 628"/>
              <a:gd name="T90" fmla="*/ 552 w 570"/>
              <a:gd name="T91" fmla="*/ 167 h 628"/>
              <a:gd name="T92" fmla="*/ 467 w 570"/>
              <a:gd name="T93" fmla="*/ 181 h 628"/>
              <a:gd name="T94" fmla="*/ 398 w 570"/>
              <a:gd name="T95" fmla="*/ 249 h 628"/>
              <a:gd name="T96" fmla="*/ 408 w 570"/>
              <a:gd name="T97" fmla="*/ 258 h 628"/>
              <a:gd name="T98" fmla="*/ 461 w 570"/>
              <a:gd name="T99" fmla="*/ 263 h 628"/>
              <a:gd name="T100" fmla="*/ 468 w 570"/>
              <a:gd name="T101" fmla="*/ 285 h 628"/>
              <a:gd name="T102" fmla="*/ 475 w 570"/>
              <a:gd name="T103" fmla="*/ 278 h 628"/>
              <a:gd name="T104" fmla="*/ 467 w 570"/>
              <a:gd name="T105" fmla="*/ 181 h 628"/>
              <a:gd name="T106" fmla="*/ 458 w 570"/>
              <a:gd name="T107" fmla="*/ 205 h 628"/>
              <a:gd name="T108" fmla="*/ 429 w 570"/>
              <a:gd name="T109" fmla="*/ 236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0" h="628">
                <a:moveTo>
                  <a:pt x="218" y="193"/>
                </a:moveTo>
                <a:cubicBezTo>
                  <a:pt x="211" y="193"/>
                  <a:pt x="201" y="195"/>
                  <a:pt x="190" y="205"/>
                </a:cubicBezTo>
                <a:cubicBezTo>
                  <a:pt x="182" y="197"/>
                  <a:pt x="172" y="193"/>
                  <a:pt x="163" y="193"/>
                </a:cubicBezTo>
                <a:cubicBezTo>
                  <a:pt x="141" y="193"/>
                  <a:pt x="125" y="213"/>
                  <a:pt x="125" y="239"/>
                </a:cubicBezTo>
                <a:cubicBezTo>
                  <a:pt x="125" y="275"/>
                  <a:pt x="146" y="304"/>
                  <a:pt x="187" y="325"/>
                </a:cubicBezTo>
                <a:cubicBezTo>
                  <a:pt x="188" y="325"/>
                  <a:pt x="189" y="325"/>
                  <a:pt x="190" y="325"/>
                </a:cubicBezTo>
                <a:cubicBezTo>
                  <a:pt x="192" y="325"/>
                  <a:pt x="193" y="325"/>
                  <a:pt x="194" y="325"/>
                </a:cubicBezTo>
                <a:cubicBezTo>
                  <a:pt x="235" y="304"/>
                  <a:pt x="256" y="275"/>
                  <a:pt x="256" y="239"/>
                </a:cubicBezTo>
                <a:cubicBezTo>
                  <a:pt x="256" y="213"/>
                  <a:pt x="239" y="193"/>
                  <a:pt x="218" y="193"/>
                </a:cubicBezTo>
                <a:close/>
                <a:moveTo>
                  <a:pt x="190" y="311"/>
                </a:moveTo>
                <a:cubicBezTo>
                  <a:pt x="156" y="292"/>
                  <a:pt x="139" y="269"/>
                  <a:pt x="139" y="239"/>
                </a:cubicBezTo>
                <a:cubicBezTo>
                  <a:pt x="139" y="221"/>
                  <a:pt x="149" y="207"/>
                  <a:pt x="163" y="207"/>
                </a:cubicBezTo>
                <a:cubicBezTo>
                  <a:pt x="171" y="207"/>
                  <a:pt x="178" y="211"/>
                  <a:pt x="185" y="219"/>
                </a:cubicBezTo>
                <a:cubicBezTo>
                  <a:pt x="188" y="222"/>
                  <a:pt x="193" y="222"/>
                  <a:pt x="196" y="219"/>
                </a:cubicBezTo>
                <a:cubicBezTo>
                  <a:pt x="203" y="211"/>
                  <a:pt x="210" y="207"/>
                  <a:pt x="218" y="207"/>
                </a:cubicBezTo>
                <a:cubicBezTo>
                  <a:pt x="232" y="207"/>
                  <a:pt x="242" y="221"/>
                  <a:pt x="242" y="239"/>
                </a:cubicBezTo>
                <a:cubicBezTo>
                  <a:pt x="242" y="269"/>
                  <a:pt x="224" y="292"/>
                  <a:pt x="190" y="311"/>
                </a:cubicBezTo>
                <a:close/>
                <a:moveTo>
                  <a:pt x="290" y="70"/>
                </a:moveTo>
                <a:cubicBezTo>
                  <a:pt x="289" y="67"/>
                  <a:pt x="287" y="65"/>
                  <a:pt x="284" y="65"/>
                </a:cubicBezTo>
                <a:cubicBezTo>
                  <a:pt x="284" y="65"/>
                  <a:pt x="284" y="65"/>
                  <a:pt x="284" y="65"/>
                </a:cubicBezTo>
                <a:cubicBezTo>
                  <a:pt x="281" y="65"/>
                  <a:pt x="278" y="67"/>
                  <a:pt x="277" y="70"/>
                </a:cubicBezTo>
                <a:cubicBezTo>
                  <a:pt x="250" y="134"/>
                  <a:pt x="250" y="134"/>
                  <a:pt x="250" y="134"/>
                </a:cubicBezTo>
                <a:cubicBezTo>
                  <a:pt x="250" y="134"/>
                  <a:pt x="250" y="134"/>
                  <a:pt x="250" y="134"/>
                </a:cubicBezTo>
                <a:cubicBezTo>
                  <a:pt x="242" y="153"/>
                  <a:pt x="242" y="153"/>
                  <a:pt x="242" y="153"/>
                </a:cubicBezTo>
                <a:cubicBezTo>
                  <a:pt x="241" y="156"/>
                  <a:pt x="243" y="160"/>
                  <a:pt x="246" y="162"/>
                </a:cubicBezTo>
                <a:cubicBezTo>
                  <a:pt x="247" y="162"/>
                  <a:pt x="248" y="162"/>
                  <a:pt x="249" y="162"/>
                </a:cubicBezTo>
                <a:cubicBezTo>
                  <a:pt x="252" y="162"/>
                  <a:pt x="254" y="161"/>
                  <a:pt x="255" y="158"/>
                </a:cubicBezTo>
                <a:cubicBezTo>
                  <a:pt x="261" y="144"/>
                  <a:pt x="261" y="144"/>
                  <a:pt x="261" y="144"/>
                </a:cubicBezTo>
                <a:cubicBezTo>
                  <a:pt x="306" y="144"/>
                  <a:pt x="306" y="144"/>
                  <a:pt x="306" y="144"/>
                </a:cubicBezTo>
                <a:cubicBezTo>
                  <a:pt x="312" y="158"/>
                  <a:pt x="312" y="158"/>
                  <a:pt x="312" y="158"/>
                </a:cubicBezTo>
                <a:cubicBezTo>
                  <a:pt x="314" y="162"/>
                  <a:pt x="318" y="163"/>
                  <a:pt x="322" y="162"/>
                </a:cubicBezTo>
                <a:cubicBezTo>
                  <a:pt x="325" y="160"/>
                  <a:pt x="327" y="156"/>
                  <a:pt x="325" y="153"/>
                </a:cubicBezTo>
                <a:lnTo>
                  <a:pt x="290" y="70"/>
                </a:lnTo>
                <a:close/>
                <a:moveTo>
                  <a:pt x="267" y="130"/>
                </a:moveTo>
                <a:cubicBezTo>
                  <a:pt x="284" y="90"/>
                  <a:pt x="284" y="90"/>
                  <a:pt x="284" y="90"/>
                </a:cubicBezTo>
                <a:cubicBezTo>
                  <a:pt x="301" y="130"/>
                  <a:pt x="301" y="130"/>
                  <a:pt x="301" y="130"/>
                </a:cubicBezTo>
                <a:lnTo>
                  <a:pt x="267" y="130"/>
                </a:lnTo>
                <a:close/>
                <a:moveTo>
                  <a:pt x="135" y="357"/>
                </a:moveTo>
                <a:cubicBezTo>
                  <a:pt x="131" y="355"/>
                  <a:pt x="127" y="357"/>
                  <a:pt x="126" y="361"/>
                </a:cubicBezTo>
                <a:cubicBezTo>
                  <a:pt x="120" y="375"/>
                  <a:pt x="120" y="375"/>
                  <a:pt x="120" y="375"/>
                </a:cubicBezTo>
                <a:cubicBezTo>
                  <a:pt x="74" y="375"/>
                  <a:pt x="74" y="375"/>
                  <a:pt x="74" y="375"/>
                </a:cubicBezTo>
                <a:cubicBezTo>
                  <a:pt x="69" y="361"/>
                  <a:pt x="69" y="361"/>
                  <a:pt x="69" y="361"/>
                </a:cubicBezTo>
                <a:cubicBezTo>
                  <a:pt x="67" y="357"/>
                  <a:pt x="63" y="355"/>
                  <a:pt x="59" y="357"/>
                </a:cubicBezTo>
                <a:cubicBezTo>
                  <a:pt x="56" y="358"/>
                  <a:pt x="54" y="363"/>
                  <a:pt x="56" y="366"/>
                </a:cubicBezTo>
                <a:cubicBezTo>
                  <a:pt x="91" y="449"/>
                  <a:pt x="91" y="449"/>
                  <a:pt x="91" y="449"/>
                </a:cubicBezTo>
                <a:cubicBezTo>
                  <a:pt x="92" y="452"/>
                  <a:pt x="94" y="453"/>
                  <a:pt x="97" y="453"/>
                </a:cubicBezTo>
                <a:cubicBezTo>
                  <a:pt x="97" y="453"/>
                  <a:pt x="97" y="453"/>
                  <a:pt x="97" y="453"/>
                </a:cubicBezTo>
                <a:cubicBezTo>
                  <a:pt x="100" y="453"/>
                  <a:pt x="102" y="452"/>
                  <a:pt x="104" y="449"/>
                </a:cubicBezTo>
                <a:cubicBezTo>
                  <a:pt x="131" y="384"/>
                  <a:pt x="131" y="384"/>
                  <a:pt x="131" y="384"/>
                </a:cubicBezTo>
                <a:cubicBezTo>
                  <a:pt x="131" y="384"/>
                  <a:pt x="131" y="384"/>
                  <a:pt x="131" y="384"/>
                </a:cubicBezTo>
                <a:cubicBezTo>
                  <a:pt x="138" y="366"/>
                  <a:pt x="138" y="366"/>
                  <a:pt x="138" y="366"/>
                </a:cubicBezTo>
                <a:cubicBezTo>
                  <a:pt x="140" y="363"/>
                  <a:pt x="138" y="358"/>
                  <a:pt x="135" y="357"/>
                </a:cubicBezTo>
                <a:close/>
                <a:moveTo>
                  <a:pt x="97" y="428"/>
                </a:moveTo>
                <a:cubicBezTo>
                  <a:pt x="80" y="389"/>
                  <a:pt x="80" y="389"/>
                  <a:pt x="80" y="389"/>
                </a:cubicBezTo>
                <a:cubicBezTo>
                  <a:pt x="114" y="389"/>
                  <a:pt x="114" y="389"/>
                  <a:pt x="114" y="389"/>
                </a:cubicBezTo>
                <a:lnTo>
                  <a:pt x="97" y="428"/>
                </a:lnTo>
                <a:close/>
                <a:moveTo>
                  <a:pt x="564" y="161"/>
                </a:moveTo>
                <a:cubicBezTo>
                  <a:pt x="560" y="151"/>
                  <a:pt x="551" y="143"/>
                  <a:pt x="540" y="138"/>
                </a:cubicBezTo>
                <a:cubicBezTo>
                  <a:pt x="381" y="79"/>
                  <a:pt x="381" y="79"/>
                  <a:pt x="381" y="79"/>
                </a:cubicBezTo>
                <a:cubicBezTo>
                  <a:pt x="381" y="43"/>
                  <a:pt x="381" y="43"/>
                  <a:pt x="381" y="43"/>
                </a:cubicBezTo>
                <a:cubicBezTo>
                  <a:pt x="381" y="19"/>
                  <a:pt x="361" y="0"/>
                  <a:pt x="337" y="0"/>
                </a:cubicBezTo>
                <a:cubicBezTo>
                  <a:pt x="44" y="0"/>
                  <a:pt x="44" y="0"/>
                  <a:pt x="44" y="0"/>
                </a:cubicBezTo>
                <a:cubicBezTo>
                  <a:pt x="20" y="0"/>
                  <a:pt x="0" y="19"/>
                  <a:pt x="0" y="43"/>
                </a:cubicBezTo>
                <a:cubicBezTo>
                  <a:pt x="0" y="476"/>
                  <a:pt x="0" y="476"/>
                  <a:pt x="0" y="476"/>
                </a:cubicBezTo>
                <a:cubicBezTo>
                  <a:pt x="0" y="500"/>
                  <a:pt x="20" y="519"/>
                  <a:pt x="44" y="519"/>
                </a:cubicBezTo>
                <a:cubicBezTo>
                  <a:pt x="79" y="519"/>
                  <a:pt x="79" y="519"/>
                  <a:pt x="79" y="519"/>
                </a:cubicBezTo>
                <a:cubicBezTo>
                  <a:pt x="80" y="521"/>
                  <a:pt x="81" y="522"/>
                  <a:pt x="83" y="522"/>
                </a:cubicBezTo>
                <a:cubicBezTo>
                  <a:pt x="358" y="625"/>
                  <a:pt x="358" y="625"/>
                  <a:pt x="358" y="625"/>
                </a:cubicBezTo>
                <a:cubicBezTo>
                  <a:pt x="363" y="627"/>
                  <a:pt x="368" y="628"/>
                  <a:pt x="373" y="628"/>
                </a:cubicBezTo>
                <a:cubicBezTo>
                  <a:pt x="380" y="628"/>
                  <a:pt x="386" y="627"/>
                  <a:pt x="391" y="624"/>
                </a:cubicBezTo>
                <a:cubicBezTo>
                  <a:pt x="402" y="619"/>
                  <a:pt x="410" y="611"/>
                  <a:pt x="414" y="600"/>
                </a:cubicBezTo>
                <a:cubicBezTo>
                  <a:pt x="566" y="195"/>
                  <a:pt x="566" y="195"/>
                  <a:pt x="566" y="195"/>
                </a:cubicBezTo>
                <a:cubicBezTo>
                  <a:pt x="570" y="184"/>
                  <a:pt x="569" y="172"/>
                  <a:pt x="564" y="161"/>
                </a:cubicBezTo>
                <a:close/>
                <a:moveTo>
                  <a:pt x="14" y="476"/>
                </a:moveTo>
                <a:cubicBezTo>
                  <a:pt x="14" y="43"/>
                  <a:pt x="14" y="43"/>
                  <a:pt x="14" y="43"/>
                </a:cubicBezTo>
                <a:cubicBezTo>
                  <a:pt x="14" y="27"/>
                  <a:pt x="27" y="14"/>
                  <a:pt x="44" y="14"/>
                </a:cubicBezTo>
                <a:cubicBezTo>
                  <a:pt x="337" y="14"/>
                  <a:pt x="337" y="14"/>
                  <a:pt x="337" y="14"/>
                </a:cubicBezTo>
                <a:cubicBezTo>
                  <a:pt x="354" y="14"/>
                  <a:pt x="367" y="27"/>
                  <a:pt x="367" y="43"/>
                </a:cubicBezTo>
                <a:cubicBezTo>
                  <a:pt x="367" y="476"/>
                  <a:pt x="367" y="476"/>
                  <a:pt x="367" y="476"/>
                </a:cubicBezTo>
                <a:cubicBezTo>
                  <a:pt x="367" y="492"/>
                  <a:pt x="354" y="505"/>
                  <a:pt x="337" y="505"/>
                </a:cubicBezTo>
                <a:cubicBezTo>
                  <a:pt x="44" y="505"/>
                  <a:pt x="44" y="505"/>
                  <a:pt x="44" y="505"/>
                </a:cubicBezTo>
                <a:cubicBezTo>
                  <a:pt x="27" y="505"/>
                  <a:pt x="14" y="492"/>
                  <a:pt x="14" y="476"/>
                </a:cubicBezTo>
                <a:close/>
                <a:moveTo>
                  <a:pt x="552" y="190"/>
                </a:moveTo>
                <a:cubicBezTo>
                  <a:pt x="401" y="595"/>
                  <a:pt x="401" y="595"/>
                  <a:pt x="401" y="595"/>
                </a:cubicBezTo>
                <a:cubicBezTo>
                  <a:pt x="398" y="602"/>
                  <a:pt x="393" y="608"/>
                  <a:pt x="386" y="611"/>
                </a:cubicBezTo>
                <a:cubicBezTo>
                  <a:pt x="378" y="615"/>
                  <a:pt x="370" y="615"/>
                  <a:pt x="363" y="612"/>
                </a:cubicBezTo>
                <a:cubicBezTo>
                  <a:pt x="114" y="519"/>
                  <a:pt x="114" y="519"/>
                  <a:pt x="114" y="519"/>
                </a:cubicBezTo>
                <a:cubicBezTo>
                  <a:pt x="337" y="519"/>
                  <a:pt x="337" y="519"/>
                  <a:pt x="337" y="519"/>
                </a:cubicBezTo>
                <a:cubicBezTo>
                  <a:pt x="361" y="519"/>
                  <a:pt x="381" y="500"/>
                  <a:pt x="381" y="476"/>
                </a:cubicBezTo>
                <a:cubicBezTo>
                  <a:pt x="381" y="94"/>
                  <a:pt x="381" y="94"/>
                  <a:pt x="381" y="94"/>
                </a:cubicBezTo>
                <a:cubicBezTo>
                  <a:pt x="535" y="152"/>
                  <a:pt x="535" y="152"/>
                  <a:pt x="535" y="152"/>
                </a:cubicBezTo>
                <a:cubicBezTo>
                  <a:pt x="542" y="154"/>
                  <a:pt x="548" y="160"/>
                  <a:pt x="552" y="167"/>
                </a:cubicBezTo>
                <a:cubicBezTo>
                  <a:pt x="555" y="174"/>
                  <a:pt x="555" y="182"/>
                  <a:pt x="552" y="190"/>
                </a:cubicBezTo>
                <a:close/>
                <a:moveTo>
                  <a:pt x="467" y="181"/>
                </a:moveTo>
                <a:cubicBezTo>
                  <a:pt x="464" y="180"/>
                  <a:pt x="461" y="181"/>
                  <a:pt x="459" y="183"/>
                </a:cubicBezTo>
                <a:cubicBezTo>
                  <a:pt x="398" y="249"/>
                  <a:pt x="398" y="249"/>
                  <a:pt x="398" y="249"/>
                </a:cubicBezTo>
                <a:cubicBezTo>
                  <a:pt x="395" y="251"/>
                  <a:pt x="395" y="256"/>
                  <a:pt x="398" y="259"/>
                </a:cubicBezTo>
                <a:cubicBezTo>
                  <a:pt x="401" y="261"/>
                  <a:pt x="405" y="261"/>
                  <a:pt x="408" y="258"/>
                </a:cubicBezTo>
                <a:cubicBezTo>
                  <a:pt x="418" y="247"/>
                  <a:pt x="418" y="247"/>
                  <a:pt x="418" y="247"/>
                </a:cubicBezTo>
                <a:cubicBezTo>
                  <a:pt x="461" y="263"/>
                  <a:pt x="461" y="263"/>
                  <a:pt x="461" y="263"/>
                </a:cubicBezTo>
                <a:cubicBezTo>
                  <a:pt x="461" y="278"/>
                  <a:pt x="461" y="278"/>
                  <a:pt x="461" y="278"/>
                </a:cubicBezTo>
                <a:cubicBezTo>
                  <a:pt x="461" y="282"/>
                  <a:pt x="464" y="285"/>
                  <a:pt x="468" y="285"/>
                </a:cubicBezTo>
                <a:cubicBezTo>
                  <a:pt x="468" y="285"/>
                  <a:pt x="468" y="285"/>
                  <a:pt x="468" y="285"/>
                </a:cubicBezTo>
                <a:cubicBezTo>
                  <a:pt x="472" y="285"/>
                  <a:pt x="475" y="281"/>
                  <a:pt x="475" y="278"/>
                </a:cubicBezTo>
                <a:cubicBezTo>
                  <a:pt x="471" y="188"/>
                  <a:pt x="471" y="188"/>
                  <a:pt x="471" y="188"/>
                </a:cubicBezTo>
                <a:cubicBezTo>
                  <a:pt x="471" y="185"/>
                  <a:pt x="469" y="182"/>
                  <a:pt x="467" y="181"/>
                </a:cubicBezTo>
                <a:close/>
                <a:moveTo>
                  <a:pt x="429" y="236"/>
                </a:moveTo>
                <a:cubicBezTo>
                  <a:pt x="458" y="205"/>
                  <a:pt x="458" y="205"/>
                  <a:pt x="458" y="205"/>
                </a:cubicBezTo>
                <a:cubicBezTo>
                  <a:pt x="460" y="248"/>
                  <a:pt x="460" y="248"/>
                  <a:pt x="460" y="248"/>
                </a:cubicBezTo>
                <a:lnTo>
                  <a:pt x="429" y="236"/>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2" name="Freeform 102"/>
          <p:cNvSpPr>
            <a:spLocks noEditPoints="1"/>
          </p:cNvSpPr>
          <p:nvPr/>
        </p:nvSpPr>
        <p:spPr bwMode="auto">
          <a:xfrm>
            <a:off x="4581073" y="4667382"/>
            <a:ext cx="446058" cy="474586"/>
          </a:xfrm>
          <a:custGeom>
            <a:avLst/>
            <a:gdLst>
              <a:gd name="T0" fmla="*/ 160 w 576"/>
              <a:gd name="T1" fmla="*/ 333 h 613"/>
              <a:gd name="T2" fmla="*/ 251 w 576"/>
              <a:gd name="T3" fmla="*/ 413 h 613"/>
              <a:gd name="T4" fmla="*/ 174 w 576"/>
              <a:gd name="T5" fmla="*/ 340 h 613"/>
              <a:gd name="T6" fmla="*/ 50 w 576"/>
              <a:gd name="T7" fmla="*/ 326 h 613"/>
              <a:gd name="T8" fmla="*/ 126 w 576"/>
              <a:gd name="T9" fmla="*/ 420 h 613"/>
              <a:gd name="T10" fmla="*/ 119 w 576"/>
              <a:gd name="T11" fmla="*/ 406 h 613"/>
              <a:gd name="T12" fmla="*/ 119 w 576"/>
              <a:gd name="T13" fmla="*/ 406 h 613"/>
              <a:gd name="T14" fmla="*/ 251 w 576"/>
              <a:gd name="T15" fmla="*/ 199 h 613"/>
              <a:gd name="T16" fmla="*/ 160 w 576"/>
              <a:gd name="T17" fmla="*/ 279 h 613"/>
              <a:gd name="T18" fmla="*/ 237 w 576"/>
              <a:gd name="T19" fmla="*/ 272 h 613"/>
              <a:gd name="T20" fmla="*/ 50 w 576"/>
              <a:gd name="T21" fmla="*/ 192 h 613"/>
              <a:gd name="T22" fmla="*/ 126 w 576"/>
              <a:gd name="T23" fmla="*/ 286 h 613"/>
              <a:gd name="T24" fmla="*/ 119 w 576"/>
              <a:gd name="T25" fmla="*/ 272 h 613"/>
              <a:gd name="T26" fmla="*/ 119 w 576"/>
              <a:gd name="T27" fmla="*/ 272 h 613"/>
              <a:gd name="T28" fmla="*/ 43 w 576"/>
              <a:gd name="T29" fmla="*/ 549 h 613"/>
              <a:gd name="T30" fmla="*/ 133 w 576"/>
              <a:gd name="T31" fmla="*/ 468 h 613"/>
              <a:gd name="T32" fmla="*/ 57 w 576"/>
              <a:gd name="T33" fmla="*/ 475 h 613"/>
              <a:gd name="T34" fmla="*/ 288 w 576"/>
              <a:gd name="T35" fmla="*/ 0 h 613"/>
              <a:gd name="T36" fmla="*/ 0 w 576"/>
              <a:gd name="T37" fmla="*/ 153 h 613"/>
              <a:gd name="T38" fmla="*/ 174 w 576"/>
              <a:gd name="T39" fmla="*/ 606 h 613"/>
              <a:gd name="T40" fmla="*/ 244 w 576"/>
              <a:gd name="T41" fmla="*/ 613 h 613"/>
              <a:gd name="T42" fmla="*/ 456 w 576"/>
              <a:gd name="T43" fmla="*/ 475 h 613"/>
              <a:gd name="T44" fmla="*/ 569 w 576"/>
              <a:gd name="T45" fmla="*/ 613 h 613"/>
              <a:gd name="T46" fmla="*/ 244 w 576"/>
              <a:gd name="T47" fmla="*/ 461 h 613"/>
              <a:gd name="T48" fmla="*/ 14 w 576"/>
              <a:gd name="T49" fmla="*/ 599 h 613"/>
              <a:gd name="T50" fmla="*/ 251 w 576"/>
              <a:gd name="T51" fmla="*/ 599 h 613"/>
              <a:gd name="T52" fmla="*/ 532 w 576"/>
              <a:gd name="T53" fmla="*/ 599 h 613"/>
              <a:gd name="T54" fmla="*/ 442 w 576"/>
              <a:gd name="T55" fmla="*/ 468 h 613"/>
              <a:gd name="T56" fmla="*/ 295 w 576"/>
              <a:gd name="T57" fmla="*/ 14 h 613"/>
              <a:gd name="T58" fmla="*/ 525 w 576"/>
              <a:gd name="T59" fmla="*/ 420 h 613"/>
              <a:gd name="T60" fmla="*/ 449 w 576"/>
              <a:gd name="T61" fmla="*/ 326 h 613"/>
              <a:gd name="T62" fmla="*/ 456 w 576"/>
              <a:gd name="T63" fmla="*/ 340 h 613"/>
              <a:gd name="T64" fmla="*/ 456 w 576"/>
              <a:gd name="T65" fmla="*/ 340 h 613"/>
              <a:gd name="T66" fmla="*/ 414 w 576"/>
              <a:gd name="T67" fmla="*/ 333 h 613"/>
              <a:gd name="T68" fmla="*/ 324 w 576"/>
              <a:gd name="T69" fmla="*/ 413 h 613"/>
              <a:gd name="T70" fmla="*/ 400 w 576"/>
              <a:gd name="T71" fmla="*/ 406 h 613"/>
              <a:gd name="T72" fmla="*/ 525 w 576"/>
              <a:gd name="T73" fmla="*/ 286 h 613"/>
              <a:gd name="T74" fmla="*/ 449 w 576"/>
              <a:gd name="T75" fmla="*/ 192 h 613"/>
              <a:gd name="T76" fmla="*/ 456 w 576"/>
              <a:gd name="T77" fmla="*/ 206 h 613"/>
              <a:gd name="T78" fmla="*/ 456 w 576"/>
              <a:gd name="T79" fmla="*/ 206 h 613"/>
              <a:gd name="T80" fmla="*/ 414 w 576"/>
              <a:gd name="T81" fmla="*/ 199 h 613"/>
              <a:gd name="T82" fmla="*/ 324 w 576"/>
              <a:gd name="T83" fmla="*/ 279 h 613"/>
              <a:gd name="T84" fmla="*/ 400 w 576"/>
              <a:gd name="T85" fmla="*/ 272 h 613"/>
              <a:gd name="T86" fmla="*/ 525 w 576"/>
              <a:gd name="T87" fmla="*/ 153 h 613"/>
              <a:gd name="T88" fmla="*/ 449 w 576"/>
              <a:gd name="T89" fmla="*/ 59 h 613"/>
              <a:gd name="T90" fmla="*/ 456 w 576"/>
              <a:gd name="T91" fmla="*/ 73 h 613"/>
              <a:gd name="T92" fmla="*/ 456 w 576"/>
              <a:gd name="T93" fmla="*/ 73 h 613"/>
              <a:gd name="T94" fmla="*/ 414 w 576"/>
              <a:gd name="T95" fmla="*/ 66 h 613"/>
              <a:gd name="T96" fmla="*/ 324 w 576"/>
              <a:gd name="T97" fmla="*/ 146 h 613"/>
              <a:gd name="T98" fmla="*/ 400 w 576"/>
              <a:gd name="T99" fmla="*/ 139 h 613"/>
              <a:gd name="T100" fmla="*/ 407 w 576"/>
              <a:gd name="T101" fmla="*/ 556 h 613"/>
              <a:gd name="T102" fmla="*/ 331 w 576"/>
              <a:gd name="T103" fmla="*/ 461 h 613"/>
              <a:gd name="T104" fmla="*/ 338 w 576"/>
              <a:gd name="T105" fmla="*/ 475 h 613"/>
              <a:gd name="T106" fmla="*/ 338 w 576"/>
              <a:gd name="T107" fmla="*/ 47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6" h="613">
                <a:moveTo>
                  <a:pt x="251" y="333"/>
                </a:moveTo>
                <a:cubicBezTo>
                  <a:pt x="251" y="329"/>
                  <a:pt x="248" y="326"/>
                  <a:pt x="244" y="326"/>
                </a:cubicBezTo>
                <a:cubicBezTo>
                  <a:pt x="167" y="326"/>
                  <a:pt x="167" y="326"/>
                  <a:pt x="167" y="326"/>
                </a:cubicBezTo>
                <a:cubicBezTo>
                  <a:pt x="164" y="326"/>
                  <a:pt x="160" y="329"/>
                  <a:pt x="160" y="333"/>
                </a:cubicBezTo>
                <a:cubicBezTo>
                  <a:pt x="160" y="413"/>
                  <a:pt x="160" y="413"/>
                  <a:pt x="160" y="413"/>
                </a:cubicBezTo>
                <a:cubicBezTo>
                  <a:pt x="160" y="417"/>
                  <a:pt x="164" y="420"/>
                  <a:pt x="167" y="420"/>
                </a:cubicBezTo>
                <a:cubicBezTo>
                  <a:pt x="244" y="420"/>
                  <a:pt x="244" y="420"/>
                  <a:pt x="244" y="420"/>
                </a:cubicBezTo>
                <a:cubicBezTo>
                  <a:pt x="248" y="420"/>
                  <a:pt x="251" y="417"/>
                  <a:pt x="251" y="413"/>
                </a:cubicBezTo>
                <a:lnTo>
                  <a:pt x="251" y="333"/>
                </a:lnTo>
                <a:close/>
                <a:moveTo>
                  <a:pt x="237" y="406"/>
                </a:moveTo>
                <a:cubicBezTo>
                  <a:pt x="174" y="406"/>
                  <a:pt x="174" y="406"/>
                  <a:pt x="174" y="406"/>
                </a:cubicBezTo>
                <a:cubicBezTo>
                  <a:pt x="174" y="340"/>
                  <a:pt x="174" y="340"/>
                  <a:pt x="174" y="340"/>
                </a:cubicBezTo>
                <a:cubicBezTo>
                  <a:pt x="237" y="340"/>
                  <a:pt x="237" y="340"/>
                  <a:pt x="237" y="340"/>
                </a:cubicBezTo>
                <a:lnTo>
                  <a:pt x="237" y="406"/>
                </a:lnTo>
                <a:close/>
                <a:moveTo>
                  <a:pt x="126" y="326"/>
                </a:moveTo>
                <a:cubicBezTo>
                  <a:pt x="50" y="326"/>
                  <a:pt x="50" y="326"/>
                  <a:pt x="50" y="326"/>
                </a:cubicBezTo>
                <a:cubicBezTo>
                  <a:pt x="46" y="326"/>
                  <a:pt x="43" y="329"/>
                  <a:pt x="43" y="333"/>
                </a:cubicBezTo>
                <a:cubicBezTo>
                  <a:pt x="43" y="413"/>
                  <a:pt x="43" y="413"/>
                  <a:pt x="43" y="413"/>
                </a:cubicBezTo>
                <a:cubicBezTo>
                  <a:pt x="43" y="417"/>
                  <a:pt x="46" y="420"/>
                  <a:pt x="50" y="420"/>
                </a:cubicBezTo>
                <a:cubicBezTo>
                  <a:pt x="126" y="420"/>
                  <a:pt x="126" y="420"/>
                  <a:pt x="126" y="420"/>
                </a:cubicBezTo>
                <a:cubicBezTo>
                  <a:pt x="130" y="420"/>
                  <a:pt x="133" y="417"/>
                  <a:pt x="133" y="413"/>
                </a:cubicBezTo>
                <a:cubicBezTo>
                  <a:pt x="133" y="333"/>
                  <a:pt x="133" y="333"/>
                  <a:pt x="133" y="333"/>
                </a:cubicBezTo>
                <a:cubicBezTo>
                  <a:pt x="133" y="329"/>
                  <a:pt x="130" y="326"/>
                  <a:pt x="126" y="326"/>
                </a:cubicBezTo>
                <a:close/>
                <a:moveTo>
                  <a:pt x="119" y="406"/>
                </a:moveTo>
                <a:cubicBezTo>
                  <a:pt x="57" y="406"/>
                  <a:pt x="57" y="406"/>
                  <a:pt x="57" y="406"/>
                </a:cubicBezTo>
                <a:cubicBezTo>
                  <a:pt x="57" y="340"/>
                  <a:pt x="57" y="340"/>
                  <a:pt x="57" y="340"/>
                </a:cubicBezTo>
                <a:cubicBezTo>
                  <a:pt x="119" y="340"/>
                  <a:pt x="119" y="340"/>
                  <a:pt x="119" y="340"/>
                </a:cubicBezTo>
                <a:lnTo>
                  <a:pt x="119" y="406"/>
                </a:lnTo>
                <a:close/>
                <a:moveTo>
                  <a:pt x="167" y="286"/>
                </a:moveTo>
                <a:cubicBezTo>
                  <a:pt x="244" y="286"/>
                  <a:pt x="244" y="286"/>
                  <a:pt x="244" y="286"/>
                </a:cubicBezTo>
                <a:cubicBezTo>
                  <a:pt x="248" y="286"/>
                  <a:pt x="251" y="283"/>
                  <a:pt x="251" y="279"/>
                </a:cubicBezTo>
                <a:cubicBezTo>
                  <a:pt x="251" y="199"/>
                  <a:pt x="251" y="199"/>
                  <a:pt x="251" y="199"/>
                </a:cubicBezTo>
                <a:cubicBezTo>
                  <a:pt x="251" y="195"/>
                  <a:pt x="248" y="192"/>
                  <a:pt x="244" y="192"/>
                </a:cubicBezTo>
                <a:cubicBezTo>
                  <a:pt x="167" y="192"/>
                  <a:pt x="167" y="192"/>
                  <a:pt x="167" y="192"/>
                </a:cubicBezTo>
                <a:cubicBezTo>
                  <a:pt x="164" y="192"/>
                  <a:pt x="160" y="195"/>
                  <a:pt x="160" y="199"/>
                </a:cubicBezTo>
                <a:cubicBezTo>
                  <a:pt x="160" y="279"/>
                  <a:pt x="160" y="279"/>
                  <a:pt x="160" y="279"/>
                </a:cubicBezTo>
                <a:cubicBezTo>
                  <a:pt x="160" y="283"/>
                  <a:pt x="164" y="286"/>
                  <a:pt x="167" y="286"/>
                </a:cubicBezTo>
                <a:close/>
                <a:moveTo>
                  <a:pt x="174" y="206"/>
                </a:moveTo>
                <a:cubicBezTo>
                  <a:pt x="237" y="206"/>
                  <a:pt x="237" y="206"/>
                  <a:pt x="237" y="206"/>
                </a:cubicBezTo>
                <a:cubicBezTo>
                  <a:pt x="237" y="272"/>
                  <a:pt x="237" y="272"/>
                  <a:pt x="237" y="272"/>
                </a:cubicBezTo>
                <a:cubicBezTo>
                  <a:pt x="174" y="272"/>
                  <a:pt x="174" y="272"/>
                  <a:pt x="174" y="272"/>
                </a:cubicBezTo>
                <a:lnTo>
                  <a:pt x="174" y="206"/>
                </a:lnTo>
                <a:close/>
                <a:moveTo>
                  <a:pt x="126" y="192"/>
                </a:moveTo>
                <a:cubicBezTo>
                  <a:pt x="50" y="192"/>
                  <a:pt x="50" y="192"/>
                  <a:pt x="50" y="192"/>
                </a:cubicBezTo>
                <a:cubicBezTo>
                  <a:pt x="46" y="192"/>
                  <a:pt x="43" y="195"/>
                  <a:pt x="43" y="199"/>
                </a:cubicBezTo>
                <a:cubicBezTo>
                  <a:pt x="43" y="279"/>
                  <a:pt x="43" y="279"/>
                  <a:pt x="43" y="279"/>
                </a:cubicBezTo>
                <a:cubicBezTo>
                  <a:pt x="43" y="283"/>
                  <a:pt x="46" y="286"/>
                  <a:pt x="50" y="286"/>
                </a:cubicBezTo>
                <a:cubicBezTo>
                  <a:pt x="126" y="286"/>
                  <a:pt x="126" y="286"/>
                  <a:pt x="126" y="286"/>
                </a:cubicBezTo>
                <a:cubicBezTo>
                  <a:pt x="130" y="286"/>
                  <a:pt x="133" y="283"/>
                  <a:pt x="133" y="279"/>
                </a:cubicBezTo>
                <a:cubicBezTo>
                  <a:pt x="133" y="199"/>
                  <a:pt x="133" y="199"/>
                  <a:pt x="133" y="199"/>
                </a:cubicBezTo>
                <a:cubicBezTo>
                  <a:pt x="133" y="195"/>
                  <a:pt x="130" y="192"/>
                  <a:pt x="126" y="192"/>
                </a:cubicBezTo>
                <a:close/>
                <a:moveTo>
                  <a:pt x="119" y="272"/>
                </a:moveTo>
                <a:cubicBezTo>
                  <a:pt x="57" y="272"/>
                  <a:pt x="57" y="272"/>
                  <a:pt x="57" y="272"/>
                </a:cubicBezTo>
                <a:cubicBezTo>
                  <a:pt x="57" y="206"/>
                  <a:pt x="57" y="206"/>
                  <a:pt x="57" y="206"/>
                </a:cubicBezTo>
                <a:cubicBezTo>
                  <a:pt x="119" y="206"/>
                  <a:pt x="119" y="206"/>
                  <a:pt x="119" y="206"/>
                </a:cubicBezTo>
                <a:lnTo>
                  <a:pt x="119" y="272"/>
                </a:lnTo>
                <a:close/>
                <a:moveTo>
                  <a:pt x="126" y="461"/>
                </a:moveTo>
                <a:cubicBezTo>
                  <a:pt x="50" y="461"/>
                  <a:pt x="50" y="461"/>
                  <a:pt x="50" y="461"/>
                </a:cubicBezTo>
                <a:cubicBezTo>
                  <a:pt x="46" y="461"/>
                  <a:pt x="43" y="465"/>
                  <a:pt x="43" y="468"/>
                </a:cubicBezTo>
                <a:cubicBezTo>
                  <a:pt x="43" y="549"/>
                  <a:pt x="43" y="549"/>
                  <a:pt x="43" y="549"/>
                </a:cubicBezTo>
                <a:cubicBezTo>
                  <a:pt x="43" y="553"/>
                  <a:pt x="46" y="556"/>
                  <a:pt x="50" y="556"/>
                </a:cubicBezTo>
                <a:cubicBezTo>
                  <a:pt x="126" y="556"/>
                  <a:pt x="126" y="556"/>
                  <a:pt x="126" y="556"/>
                </a:cubicBezTo>
                <a:cubicBezTo>
                  <a:pt x="130" y="556"/>
                  <a:pt x="133" y="553"/>
                  <a:pt x="133" y="549"/>
                </a:cubicBezTo>
                <a:cubicBezTo>
                  <a:pt x="133" y="468"/>
                  <a:pt x="133" y="468"/>
                  <a:pt x="133" y="468"/>
                </a:cubicBezTo>
                <a:cubicBezTo>
                  <a:pt x="133" y="465"/>
                  <a:pt x="130" y="461"/>
                  <a:pt x="126" y="461"/>
                </a:cubicBezTo>
                <a:close/>
                <a:moveTo>
                  <a:pt x="119" y="542"/>
                </a:moveTo>
                <a:cubicBezTo>
                  <a:pt x="57" y="542"/>
                  <a:pt x="57" y="542"/>
                  <a:pt x="57" y="542"/>
                </a:cubicBezTo>
                <a:cubicBezTo>
                  <a:pt x="57" y="475"/>
                  <a:pt x="57" y="475"/>
                  <a:pt x="57" y="475"/>
                </a:cubicBezTo>
                <a:cubicBezTo>
                  <a:pt x="119" y="475"/>
                  <a:pt x="119" y="475"/>
                  <a:pt x="119" y="475"/>
                </a:cubicBezTo>
                <a:lnTo>
                  <a:pt x="119" y="542"/>
                </a:lnTo>
                <a:close/>
                <a:moveTo>
                  <a:pt x="569" y="0"/>
                </a:moveTo>
                <a:cubicBezTo>
                  <a:pt x="288" y="0"/>
                  <a:pt x="288" y="0"/>
                  <a:pt x="288" y="0"/>
                </a:cubicBezTo>
                <a:cubicBezTo>
                  <a:pt x="284" y="0"/>
                  <a:pt x="281" y="3"/>
                  <a:pt x="281" y="7"/>
                </a:cubicBezTo>
                <a:cubicBezTo>
                  <a:pt x="281" y="146"/>
                  <a:pt x="281" y="146"/>
                  <a:pt x="281" y="146"/>
                </a:cubicBezTo>
                <a:cubicBezTo>
                  <a:pt x="7" y="146"/>
                  <a:pt x="7" y="146"/>
                  <a:pt x="7" y="146"/>
                </a:cubicBezTo>
                <a:cubicBezTo>
                  <a:pt x="3" y="146"/>
                  <a:pt x="0" y="149"/>
                  <a:pt x="0" y="153"/>
                </a:cubicBezTo>
                <a:cubicBezTo>
                  <a:pt x="0" y="606"/>
                  <a:pt x="0" y="606"/>
                  <a:pt x="0" y="606"/>
                </a:cubicBezTo>
                <a:cubicBezTo>
                  <a:pt x="0" y="609"/>
                  <a:pt x="3" y="613"/>
                  <a:pt x="7" y="613"/>
                </a:cubicBezTo>
                <a:cubicBezTo>
                  <a:pt x="167" y="613"/>
                  <a:pt x="167" y="613"/>
                  <a:pt x="167" y="613"/>
                </a:cubicBezTo>
                <a:cubicBezTo>
                  <a:pt x="171" y="613"/>
                  <a:pt x="174" y="609"/>
                  <a:pt x="174" y="606"/>
                </a:cubicBezTo>
                <a:cubicBezTo>
                  <a:pt x="174" y="475"/>
                  <a:pt x="174" y="475"/>
                  <a:pt x="174" y="475"/>
                </a:cubicBezTo>
                <a:cubicBezTo>
                  <a:pt x="237" y="475"/>
                  <a:pt x="237" y="475"/>
                  <a:pt x="237" y="475"/>
                </a:cubicBezTo>
                <a:cubicBezTo>
                  <a:pt x="237" y="606"/>
                  <a:pt x="237" y="606"/>
                  <a:pt x="237" y="606"/>
                </a:cubicBezTo>
                <a:cubicBezTo>
                  <a:pt x="237" y="609"/>
                  <a:pt x="240" y="613"/>
                  <a:pt x="244" y="613"/>
                </a:cubicBezTo>
                <a:cubicBezTo>
                  <a:pt x="288" y="613"/>
                  <a:pt x="288" y="613"/>
                  <a:pt x="288" y="613"/>
                </a:cubicBezTo>
                <a:cubicBezTo>
                  <a:pt x="449" y="613"/>
                  <a:pt x="449" y="613"/>
                  <a:pt x="449" y="613"/>
                </a:cubicBezTo>
                <a:cubicBezTo>
                  <a:pt x="453" y="613"/>
                  <a:pt x="456" y="609"/>
                  <a:pt x="456" y="606"/>
                </a:cubicBezTo>
                <a:cubicBezTo>
                  <a:pt x="456" y="475"/>
                  <a:pt x="456" y="475"/>
                  <a:pt x="456" y="475"/>
                </a:cubicBezTo>
                <a:cubicBezTo>
                  <a:pt x="518" y="475"/>
                  <a:pt x="518" y="475"/>
                  <a:pt x="518" y="475"/>
                </a:cubicBezTo>
                <a:cubicBezTo>
                  <a:pt x="518" y="606"/>
                  <a:pt x="518" y="606"/>
                  <a:pt x="518" y="606"/>
                </a:cubicBezTo>
                <a:cubicBezTo>
                  <a:pt x="518" y="609"/>
                  <a:pt x="521" y="613"/>
                  <a:pt x="525" y="613"/>
                </a:cubicBezTo>
                <a:cubicBezTo>
                  <a:pt x="569" y="613"/>
                  <a:pt x="569" y="613"/>
                  <a:pt x="569" y="613"/>
                </a:cubicBezTo>
                <a:cubicBezTo>
                  <a:pt x="573" y="613"/>
                  <a:pt x="576" y="609"/>
                  <a:pt x="576" y="606"/>
                </a:cubicBezTo>
                <a:cubicBezTo>
                  <a:pt x="576" y="7"/>
                  <a:pt x="576" y="7"/>
                  <a:pt x="576" y="7"/>
                </a:cubicBezTo>
                <a:cubicBezTo>
                  <a:pt x="576" y="3"/>
                  <a:pt x="573" y="0"/>
                  <a:pt x="569" y="0"/>
                </a:cubicBezTo>
                <a:close/>
                <a:moveTo>
                  <a:pt x="244" y="461"/>
                </a:moveTo>
                <a:cubicBezTo>
                  <a:pt x="167" y="461"/>
                  <a:pt x="167" y="461"/>
                  <a:pt x="167" y="461"/>
                </a:cubicBezTo>
                <a:cubicBezTo>
                  <a:pt x="164" y="461"/>
                  <a:pt x="160" y="465"/>
                  <a:pt x="160" y="468"/>
                </a:cubicBezTo>
                <a:cubicBezTo>
                  <a:pt x="160" y="599"/>
                  <a:pt x="160" y="599"/>
                  <a:pt x="160" y="599"/>
                </a:cubicBezTo>
                <a:cubicBezTo>
                  <a:pt x="14" y="599"/>
                  <a:pt x="14" y="599"/>
                  <a:pt x="14" y="599"/>
                </a:cubicBezTo>
                <a:cubicBezTo>
                  <a:pt x="14" y="160"/>
                  <a:pt x="14" y="160"/>
                  <a:pt x="14" y="160"/>
                </a:cubicBezTo>
                <a:cubicBezTo>
                  <a:pt x="281" y="160"/>
                  <a:pt x="281" y="160"/>
                  <a:pt x="281" y="160"/>
                </a:cubicBezTo>
                <a:cubicBezTo>
                  <a:pt x="281" y="599"/>
                  <a:pt x="281" y="599"/>
                  <a:pt x="281" y="599"/>
                </a:cubicBezTo>
                <a:cubicBezTo>
                  <a:pt x="251" y="599"/>
                  <a:pt x="251" y="599"/>
                  <a:pt x="251" y="599"/>
                </a:cubicBezTo>
                <a:cubicBezTo>
                  <a:pt x="251" y="468"/>
                  <a:pt x="251" y="468"/>
                  <a:pt x="251" y="468"/>
                </a:cubicBezTo>
                <a:cubicBezTo>
                  <a:pt x="251" y="465"/>
                  <a:pt x="248" y="461"/>
                  <a:pt x="244" y="461"/>
                </a:cubicBezTo>
                <a:close/>
                <a:moveTo>
                  <a:pt x="562" y="599"/>
                </a:moveTo>
                <a:cubicBezTo>
                  <a:pt x="532" y="599"/>
                  <a:pt x="532" y="599"/>
                  <a:pt x="532" y="599"/>
                </a:cubicBezTo>
                <a:cubicBezTo>
                  <a:pt x="532" y="468"/>
                  <a:pt x="532" y="468"/>
                  <a:pt x="532" y="468"/>
                </a:cubicBezTo>
                <a:cubicBezTo>
                  <a:pt x="532" y="465"/>
                  <a:pt x="529" y="461"/>
                  <a:pt x="525" y="461"/>
                </a:cubicBezTo>
                <a:cubicBezTo>
                  <a:pt x="449" y="461"/>
                  <a:pt x="449" y="461"/>
                  <a:pt x="449" y="461"/>
                </a:cubicBezTo>
                <a:cubicBezTo>
                  <a:pt x="445" y="461"/>
                  <a:pt x="442" y="465"/>
                  <a:pt x="442" y="468"/>
                </a:cubicBezTo>
                <a:cubicBezTo>
                  <a:pt x="442" y="599"/>
                  <a:pt x="442" y="599"/>
                  <a:pt x="442" y="599"/>
                </a:cubicBezTo>
                <a:cubicBezTo>
                  <a:pt x="295" y="599"/>
                  <a:pt x="295" y="599"/>
                  <a:pt x="295" y="599"/>
                </a:cubicBezTo>
                <a:cubicBezTo>
                  <a:pt x="295" y="153"/>
                  <a:pt x="295" y="153"/>
                  <a:pt x="295" y="153"/>
                </a:cubicBezTo>
                <a:cubicBezTo>
                  <a:pt x="295" y="14"/>
                  <a:pt x="295" y="14"/>
                  <a:pt x="295" y="14"/>
                </a:cubicBezTo>
                <a:cubicBezTo>
                  <a:pt x="562" y="14"/>
                  <a:pt x="562" y="14"/>
                  <a:pt x="562" y="14"/>
                </a:cubicBezTo>
                <a:lnTo>
                  <a:pt x="562" y="599"/>
                </a:lnTo>
                <a:close/>
                <a:moveTo>
                  <a:pt x="449" y="420"/>
                </a:moveTo>
                <a:cubicBezTo>
                  <a:pt x="525" y="420"/>
                  <a:pt x="525" y="420"/>
                  <a:pt x="525" y="420"/>
                </a:cubicBezTo>
                <a:cubicBezTo>
                  <a:pt x="529" y="420"/>
                  <a:pt x="532" y="417"/>
                  <a:pt x="532" y="413"/>
                </a:cubicBezTo>
                <a:cubicBezTo>
                  <a:pt x="532" y="333"/>
                  <a:pt x="532" y="333"/>
                  <a:pt x="532" y="333"/>
                </a:cubicBezTo>
                <a:cubicBezTo>
                  <a:pt x="532" y="329"/>
                  <a:pt x="529" y="326"/>
                  <a:pt x="525" y="326"/>
                </a:cubicBezTo>
                <a:cubicBezTo>
                  <a:pt x="449" y="326"/>
                  <a:pt x="449" y="326"/>
                  <a:pt x="449" y="326"/>
                </a:cubicBezTo>
                <a:cubicBezTo>
                  <a:pt x="445" y="326"/>
                  <a:pt x="442" y="329"/>
                  <a:pt x="442" y="333"/>
                </a:cubicBezTo>
                <a:cubicBezTo>
                  <a:pt x="442" y="413"/>
                  <a:pt x="442" y="413"/>
                  <a:pt x="442" y="413"/>
                </a:cubicBezTo>
                <a:cubicBezTo>
                  <a:pt x="442" y="417"/>
                  <a:pt x="445" y="420"/>
                  <a:pt x="449" y="420"/>
                </a:cubicBezTo>
                <a:close/>
                <a:moveTo>
                  <a:pt x="456" y="340"/>
                </a:moveTo>
                <a:cubicBezTo>
                  <a:pt x="518" y="340"/>
                  <a:pt x="518" y="340"/>
                  <a:pt x="518" y="340"/>
                </a:cubicBezTo>
                <a:cubicBezTo>
                  <a:pt x="518" y="406"/>
                  <a:pt x="518" y="406"/>
                  <a:pt x="518" y="406"/>
                </a:cubicBezTo>
                <a:cubicBezTo>
                  <a:pt x="456" y="406"/>
                  <a:pt x="456" y="406"/>
                  <a:pt x="456" y="406"/>
                </a:cubicBezTo>
                <a:lnTo>
                  <a:pt x="456" y="340"/>
                </a:lnTo>
                <a:close/>
                <a:moveTo>
                  <a:pt x="331" y="420"/>
                </a:moveTo>
                <a:cubicBezTo>
                  <a:pt x="407" y="420"/>
                  <a:pt x="407" y="420"/>
                  <a:pt x="407" y="420"/>
                </a:cubicBezTo>
                <a:cubicBezTo>
                  <a:pt x="411" y="420"/>
                  <a:pt x="414" y="417"/>
                  <a:pt x="414" y="413"/>
                </a:cubicBezTo>
                <a:cubicBezTo>
                  <a:pt x="414" y="333"/>
                  <a:pt x="414" y="333"/>
                  <a:pt x="414" y="333"/>
                </a:cubicBezTo>
                <a:cubicBezTo>
                  <a:pt x="414" y="329"/>
                  <a:pt x="411" y="326"/>
                  <a:pt x="407" y="326"/>
                </a:cubicBezTo>
                <a:cubicBezTo>
                  <a:pt x="331" y="326"/>
                  <a:pt x="331" y="326"/>
                  <a:pt x="331" y="326"/>
                </a:cubicBezTo>
                <a:cubicBezTo>
                  <a:pt x="327" y="326"/>
                  <a:pt x="324" y="329"/>
                  <a:pt x="324" y="333"/>
                </a:cubicBezTo>
                <a:cubicBezTo>
                  <a:pt x="324" y="413"/>
                  <a:pt x="324" y="413"/>
                  <a:pt x="324" y="413"/>
                </a:cubicBezTo>
                <a:cubicBezTo>
                  <a:pt x="324" y="417"/>
                  <a:pt x="327" y="420"/>
                  <a:pt x="331" y="420"/>
                </a:cubicBezTo>
                <a:close/>
                <a:moveTo>
                  <a:pt x="338" y="340"/>
                </a:moveTo>
                <a:cubicBezTo>
                  <a:pt x="400" y="340"/>
                  <a:pt x="400" y="340"/>
                  <a:pt x="400" y="340"/>
                </a:cubicBezTo>
                <a:cubicBezTo>
                  <a:pt x="400" y="406"/>
                  <a:pt x="400" y="406"/>
                  <a:pt x="400" y="406"/>
                </a:cubicBezTo>
                <a:cubicBezTo>
                  <a:pt x="338" y="406"/>
                  <a:pt x="338" y="406"/>
                  <a:pt x="338" y="406"/>
                </a:cubicBezTo>
                <a:lnTo>
                  <a:pt x="338" y="340"/>
                </a:lnTo>
                <a:close/>
                <a:moveTo>
                  <a:pt x="449" y="286"/>
                </a:moveTo>
                <a:cubicBezTo>
                  <a:pt x="525" y="286"/>
                  <a:pt x="525" y="286"/>
                  <a:pt x="525" y="286"/>
                </a:cubicBezTo>
                <a:cubicBezTo>
                  <a:pt x="529" y="286"/>
                  <a:pt x="532" y="283"/>
                  <a:pt x="532" y="279"/>
                </a:cubicBezTo>
                <a:cubicBezTo>
                  <a:pt x="532" y="199"/>
                  <a:pt x="532" y="199"/>
                  <a:pt x="532" y="199"/>
                </a:cubicBezTo>
                <a:cubicBezTo>
                  <a:pt x="532" y="195"/>
                  <a:pt x="529" y="192"/>
                  <a:pt x="525" y="192"/>
                </a:cubicBezTo>
                <a:cubicBezTo>
                  <a:pt x="449" y="192"/>
                  <a:pt x="449" y="192"/>
                  <a:pt x="449" y="192"/>
                </a:cubicBezTo>
                <a:cubicBezTo>
                  <a:pt x="445" y="192"/>
                  <a:pt x="442" y="195"/>
                  <a:pt x="442" y="199"/>
                </a:cubicBezTo>
                <a:cubicBezTo>
                  <a:pt x="442" y="279"/>
                  <a:pt x="442" y="279"/>
                  <a:pt x="442" y="279"/>
                </a:cubicBezTo>
                <a:cubicBezTo>
                  <a:pt x="442" y="283"/>
                  <a:pt x="445" y="286"/>
                  <a:pt x="449" y="286"/>
                </a:cubicBezTo>
                <a:close/>
                <a:moveTo>
                  <a:pt x="456" y="206"/>
                </a:moveTo>
                <a:cubicBezTo>
                  <a:pt x="518" y="206"/>
                  <a:pt x="518" y="206"/>
                  <a:pt x="518" y="206"/>
                </a:cubicBezTo>
                <a:cubicBezTo>
                  <a:pt x="518" y="272"/>
                  <a:pt x="518" y="272"/>
                  <a:pt x="518" y="272"/>
                </a:cubicBezTo>
                <a:cubicBezTo>
                  <a:pt x="456" y="272"/>
                  <a:pt x="456" y="272"/>
                  <a:pt x="456" y="272"/>
                </a:cubicBezTo>
                <a:lnTo>
                  <a:pt x="456" y="206"/>
                </a:lnTo>
                <a:close/>
                <a:moveTo>
                  <a:pt x="331" y="286"/>
                </a:moveTo>
                <a:cubicBezTo>
                  <a:pt x="407" y="286"/>
                  <a:pt x="407" y="286"/>
                  <a:pt x="407" y="286"/>
                </a:cubicBezTo>
                <a:cubicBezTo>
                  <a:pt x="411" y="286"/>
                  <a:pt x="414" y="283"/>
                  <a:pt x="414" y="279"/>
                </a:cubicBezTo>
                <a:cubicBezTo>
                  <a:pt x="414" y="199"/>
                  <a:pt x="414" y="199"/>
                  <a:pt x="414" y="199"/>
                </a:cubicBezTo>
                <a:cubicBezTo>
                  <a:pt x="414" y="195"/>
                  <a:pt x="411" y="192"/>
                  <a:pt x="407" y="192"/>
                </a:cubicBezTo>
                <a:cubicBezTo>
                  <a:pt x="331" y="192"/>
                  <a:pt x="331" y="192"/>
                  <a:pt x="331" y="192"/>
                </a:cubicBezTo>
                <a:cubicBezTo>
                  <a:pt x="327" y="192"/>
                  <a:pt x="324" y="195"/>
                  <a:pt x="324" y="199"/>
                </a:cubicBezTo>
                <a:cubicBezTo>
                  <a:pt x="324" y="279"/>
                  <a:pt x="324" y="279"/>
                  <a:pt x="324" y="279"/>
                </a:cubicBezTo>
                <a:cubicBezTo>
                  <a:pt x="324" y="283"/>
                  <a:pt x="327" y="286"/>
                  <a:pt x="331" y="286"/>
                </a:cubicBezTo>
                <a:close/>
                <a:moveTo>
                  <a:pt x="338" y="206"/>
                </a:moveTo>
                <a:cubicBezTo>
                  <a:pt x="400" y="206"/>
                  <a:pt x="400" y="206"/>
                  <a:pt x="400" y="206"/>
                </a:cubicBezTo>
                <a:cubicBezTo>
                  <a:pt x="400" y="272"/>
                  <a:pt x="400" y="272"/>
                  <a:pt x="400" y="272"/>
                </a:cubicBezTo>
                <a:cubicBezTo>
                  <a:pt x="338" y="272"/>
                  <a:pt x="338" y="272"/>
                  <a:pt x="338" y="272"/>
                </a:cubicBezTo>
                <a:lnTo>
                  <a:pt x="338" y="206"/>
                </a:lnTo>
                <a:close/>
                <a:moveTo>
                  <a:pt x="449" y="153"/>
                </a:moveTo>
                <a:cubicBezTo>
                  <a:pt x="525" y="153"/>
                  <a:pt x="525" y="153"/>
                  <a:pt x="525" y="153"/>
                </a:cubicBezTo>
                <a:cubicBezTo>
                  <a:pt x="529" y="153"/>
                  <a:pt x="532" y="150"/>
                  <a:pt x="532" y="146"/>
                </a:cubicBezTo>
                <a:cubicBezTo>
                  <a:pt x="532" y="66"/>
                  <a:pt x="532" y="66"/>
                  <a:pt x="532" y="66"/>
                </a:cubicBezTo>
                <a:cubicBezTo>
                  <a:pt x="532" y="62"/>
                  <a:pt x="529" y="59"/>
                  <a:pt x="525" y="59"/>
                </a:cubicBezTo>
                <a:cubicBezTo>
                  <a:pt x="449" y="59"/>
                  <a:pt x="449" y="59"/>
                  <a:pt x="449" y="59"/>
                </a:cubicBezTo>
                <a:cubicBezTo>
                  <a:pt x="445" y="59"/>
                  <a:pt x="442" y="62"/>
                  <a:pt x="442" y="66"/>
                </a:cubicBezTo>
                <a:cubicBezTo>
                  <a:pt x="442" y="146"/>
                  <a:pt x="442" y="146"/>
                  <a:pt x="442" y="146"/>
                </a:cubicBezTo>
                <a:cubicBezTo>
                  <a:pt x="442" y="150"/>
                  <a:pt x="445" y="153"/>
                  <a:pt x="449" y="153"/>
                </a:cubicBezTo>
                <a:close/>
                <a:moveTo>
                  <a:pt x="456" y="73"/>
                </a:moveTo>
                <a:cubicBezTo>
                  <a:pt x="518" y="73"/>
                  <a:pt x="518" y="73"/>
                  <a:pt x="518" y="73"/>
                </a:cubicBezTo>
                <a:cubicBezTo>
                  <a:pt x="518" y="139"/>
                  <a:pt x="518" y="139"/>
                  <a:pt x="518" y="139"/>
                </a:cubicBezTo>
                <a:cubicBezTo>
                  <a:pt x="456" y="139"/>
                  <a:pt x="456" y="139"/>
                  <a:pt x="456" y="139"/>
                </a:cubicBezTo>
                <a:lnTo>
                  <a:pt x="456" y="73"/>
                </a:lnTo>
                <a:close/>
                <a:moveTo>
                  <a:pt x="331" y="153"/>
                </a:moveTo>
                <a:cubicBezTo>
                  <a:pt x="407" y="153"/>
                  <a:pt x="407" y="153"/>
                  <a:pt x="407" y="153"/>
                </a:cubicBezTo>
                <a:cubicBezTo>
                  <a:pt x="411" y="153"/>
                  <a:pt x="414" y="150"/>
                  <a:pt x="414" y="146"/>
                </a:cubicBezTo>
                <a:cubicBezTo>
                  <a:pt x="414" y="66"/>
                  <a:pt x="414" y="66"/>
                  <a:pt x="414" y="66"/>
                </a:cubicBezTo>
                <a:cubicBezTo>
                  <a:pt x="414" y="62"/>
                  <a:pt x="411" y="59"/>
                  <a:pt x="407" y="59"/>
                </a:cubicBezTo>
                <a:cubicBezTo>
                  <a:pt x="331" y="59"/>
                  <a:pt x="331" y="59"/>
                  <a:pt x="331" y="59"/>
                </a:cubicBezTo>
                <a:cubicBezTo>
                  <a:pt x="327" y="59"/>
                  <a:pt x="324" y="62"/>
                  <a:pt x="324" y="66"/>
                </a:cubicBezTo>
                <a:cubicBezTo>
                  <a:pt x="324" y="146"/>
                  <a:pt x="324" y="146"/>
                  <a:pt x="324" y="146"/>
                </a:cubicBezTo>
                <a:cubicBezTo>
                  <a:pt x="324" y="150"/>
                  <a:pt x="327" y="153"/>
                  <a:pt x="331" y="153"/>
                </a:cubicBezTo>
                <a:close/>
                <a:moveTo>
                  <a:pt x="338" y="73"/>
                </a:moveTo>
                <a:cubicBezTo>
                  <a:pt x="400" y="73"/>
                  <a:pt x="400" y="73"/>
                  <a:pt x="400" y="73"/>
                </a:cubicBezTo>
                <a:cubicBezTo>
                  <a:pt x="400" y="139"/>
                  <a:pt x="400" y="139"/>
                  <a:pt x="400" y="139"/>
                </a:cubicBezTo>
                <a:cubicBezTo>
                  <a:pt x="338" y="139"/>
                  <a:pt x="338" y="139"/>
                  <a:pt x="338" y="139"/>
                </a:cubicBezTo>
                <a:lnTo>
                  <a:pt x="338" y="73"/>
                </a:lnTo>
                <a:close/>
                <a:moveTo>
                  <a:pt x="331" y="556"/>
                </a:moveTo>
                <a:cubicBezTo>
                  <a:pt x="407" y="556"/>
                  <a:pt x="407" y="556"/>
                  <a:pt x="407" y="556"/>
                </a:cubicBezTo>
                <a:cubicBezTo>
                  <a:pt x="411" y="556"/>
                  <a:pt x="414" y="553"/>
                  <a:pt x="414" y="549"/>
                </a:cubicBezTo>
                <a:cubicBezTo>
                  <a:pt x="414" y="468"/>
                  <a:pt x="414" y="468"/>
                  <a:pt x="414" y="468"/>
                </a:cubicBezTo>
                <a:cubicBezTo>
                  <a:pt x="414" y="465"/>
                  <a:pt x="411" y="461"/>
                  <a:pt x="407" y="461"/>
                </a:cubicBezTo>
                <a:cubicBezTo>
                  <a:pt x="331" y="461"/>
                  <a:pt x="331" y="461"/>
                  <a:pt x="331" y="461"/>
                </a:cubicBezTo>
                <a:cubicBezTo>
                  <a:pt x="327" y="461"/>
                  <a:pt x="324" y="465"/>
                  <a:pt x="324" y="468"/>
                </a:cubicBezTo>
                <a:cubicBezTo>
                  <a:pt x="324" y="549"/>
                  <a:pt x="324" y="549"/>
                  <a:pt x="324" y="549"/>
                </a:cubicBezTo>
                <a:cubicBezTo>
                  <a:pt x="324" y="553"/>
                  <a:pt x="327" y="556"/>
                  <a:pt x="331" y="556"/>
                </a:cubicBezTo>
                <a:close/>
                <a:moveTo>
                  <a:pt x="338" y="475"/>
                </a:moveTo>
                <a:cubicBezTo>
                  <a:pt x="400" y="475"/>
                  <a:pt x="400" y="475"/>
                  <a:pt x="400" y="475"/>
                </a:cubicBezTo>
                <a:cubicBezTo>
                  <a:pt x="400" y="542"/>
                  <a:pt x="400" y="542"/>
                  <a:pt x="400" y="542"/>
                </a:cubicBezTo>
                <a:cubicBezTo>
                  <a:pt x="338" y="542"/>
                  <a:pt x="338" y="542"/>
                  <a:pt x="338" y="542"/>
                </a:cubicBezTo>
                <a:lnTo>
                  <a:pt x="338" y="475"/>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107" name="Freeform 36"/>
          <p:cNvSpPr>
            <a:spLocks noEditPoints="1"/>
          </p:cNvSpPr>
          <p:nvPr/>
        </p:nvSpPr>
        <p:spPr bwMode="auto">
          <a:xfrm>
            <a:off x="6615508" y="3227654"/>
            <a:ext cx="559066" cy="541472"/>
          </a:xfrm>
          <a:custGeom>
            <a:avLst/>
            <a:gdLst>
              <a:gd name="T0" fmla="*/ 367 w 484"/>
              <a:gd name="T1" fmla="*/ 1 h 469"/>
              <a:gd name="T2" fmla="*/ 367 w 484"/>
              <a:gd name="T3" fmla="*/ 10 h 469"/>
              <a:gd name="T4" fmla="*/ 331 w 484"/>
              <a:gd name="T5" fmla="*/ 45 h 469"/>
              <a:gd name="T6" fmla="*/ 162 w 484"/>
              <a:gd name="T7" fmla="*/ 44 h 469"/>
              <a:gd name="T8" fmla="*/ 118 w 484"/>
              <a:gd name="T9" fmla="*/ 89 h 469"/>
              <a:gd name="T10" fmla="*/ 118 w 484"/>
              <a:gd name="T11" fmla="*/ 79 h 469"/>
              <a:gd name="T12" fmla="*/ 482 w 484"/>
              <a:gd name="T13" fmla="*/ 263 h 469"/>
              <a:gd name="T14" fmla="*/ 436 w 484"/>
              <a:gd name="T15" fmla="*/ 127 h 469"/>
              <a:gd name="T16" fmla="*/ 256 w 484"/>
              <a:gd name="T17" fmla="*/ 246 h 469"/>
              <a:gd name="T18" fmla="*/ 263 w 484"/>
              <a:gd name="T19" fmla="*/ 283 h 469"/>
              <a:gd name="T20" fmla="*/ 307 w 484"/>
              <a:gd name="T21" fmla="*/ 220 h 469"/>
              <a:gd name="T22" fmla="*/ 291 w 484"/>
              <a:gd name="T23" fmla="*/ 347 h 469"/>
              <a:gd name="T24" fmla="*/ 310 w 484"/>
              <a:gd name="T25" fmla="*/ 451 h 469"/>
              <a:gd name="T26" fmla="*/ 365 w 484"/>
              <a:gd name="T27" fmla="*/ 347 h 469"/>
              <a:gd name="T28" fmla="*/ 402 w 484"/>
              <a:gd name="T29" fmla="*/ 469 h 469"/>
              <a:gd name="T30" fmla="*/ 423 w 484"/>
              <a:gd name="T31" fmla="*/ 450 h 469"/>
              <a:gd name="T32" fmla="*/ 446 w 484"/>
              <a:gd name="T33" fmla="*/ 343 h 469"/>
              <a:gd name="T34" fmla="*/ 449 w 484"/>
              <a:gd name="T35" fmla="*/ 274 h 469"/>
              <a:gd name="T36" fmla="*/ 470 w 484"/>
              <a:gd name="T37" fmla="*/ 283 h 469"/>
              <a:gd name="T38" fmla="*/ 464 w 484"/>
              <a:gd name="T39" fmla="*/ 274 h 469"/>
              <a:gd name="T40" fmla="*/ 419 w 484"/>
              <a:gd name="T41" fmla="*/ 179 h 469"/>
              <a:gd name="T42" fmla="*/ 436 w 484"/>
              <a:gd name="T43" fmla="*/ 338 h 469"/>
              <a:gd name="T44" fmla="*/ 411 w 484"/>
              <a:gd name="T45" fmla="*/ 343 h 469"/>
              <a:gd name="T46" fmla="*/ 414 w 484"/>
              <a:gd name="T47" fmla="*/ 450 h 469"/>
              <a:gd name="T48" fmla="*/ 402 w 484"/>
              <a:gd name="T49" fmla="*/ 464 h 469"/>
              <a:gd name="T50" fmla="*/ 377 w 484"/>
              <a:gd name="T51" fmla="*/ 342 h 469"/>
              <a:gd name="T52" fmla="*/ 356 w 484"/>
              <a:gd name="T53" fmla="*/ 342 h 469"/>
              <a:gd name="T54" fmla="*/ 319 w 484"/>
              <a:gd name="T55" fmla="*/ 450 h 469"/>
              <a:gd name="T56" fmla="*/ 320 w 484"/>
              <a:gd name="T57" fmla="*/ 433 h 469"/>
              <a:gd name="T58" fmla="*/ 321 w 484"/>
              <a:gd name="T59" fmla="*/ 340 h 469"/>
              <a:gd name="T60" fmla="*/ 323 w 484"/>
              <a:gd name="T61" fmla="*/ 182 h 469"/>
              <a:gd name="T62" fmla="*/ 276 w 484"/>
              <a:gd name="T63" fmla="*/ 270 h 469"/>
              <a:gd name="T64" fmla="*/ 260 w 484"/>
              <a:gd name="T65" fmla="*/ 265 h 469"/>
              <a:gd name="T66" fmla="*/ 305 w 484"/>
              <a:gd name="T67" fmla="*/ 131 h 469"/>
              <a:gd name="T68" fmla="*/ 468 w 484"/>
              <a:gd name="T69" fmla="*/ 248 h 469"/>
              <a:gd name="T70" fmla="*/ 473 w 484"/>
              <a:gd name="T71" fmla="*/ 265 h 469"/>
              <a:gd name="T72" fmla="*/ 228 w 484"/>
              <a:gd name="T73" fmla="*/ 246 h 469"/>
              <a:gd name="T74" fmla="*/ 48 w 484"/>
              <a:gd name="T75" fmla="*/ 127 h 469"/>
              <a:gd name="T76" fmla="*/ 2 w 484"/>
              <a:gd name="T77" fmla="*/ 263 h 469"/>
              <a:gd name="T78" fmla="*/ 36 w 484"/>
              <a:gd name="T79" fmla="*/ 274 h 469"/>
              <a:gd name="T80" fmla="*/ 61 w 484"/>
              <a:gd name="T81" fmla="*/ 451 h 469"/>
              <a:gd name="T82" fmla="*/ 118 w 484"/>
              <a:gd name="T83" fmla="*/ 332 h 469"/>
              <a:gd name="T84" fmla="*/ 153 w 484"/>
              <a:gd name="T85" fmla="*/ 469 h 469"/>
              <a:gd name="T86" fmla="*/ 168 w 484"/>
              <a:gd name="T87" fmla="*/ 204 h 469"/>
              <a:gd name="T88" fmla="*/ 222 w 484"/>
              <a:gd name="T89" fmla="*/ 283 h 469"/>
              <a:gd name="T90" fmla="*/ 219 w 484"/>
              <a:gd name="T91" fmla="*/ 274 h 469"/>
              <a:gd name="T92" fmla="*/ 162 w 484"/>
              <a:gd name="T93" fmla="*/ 176 h 469"/>
              <a:gd name="T94" fmla="*/ 164 w 484"/>
              <a:gd name="T95" fmla="*/ 408 h 469"/>
              <a:gd name="T96" fmla="*/ 165 w 484"/>
              <a:gd name="T97" fmla="*/ 450 h 469"/>
              <a:gd name="T98" fmla="*/ 153 w 484"/>
              <a:gd name="T99" fmla="*/ 459 h 469"/>
              <a:gd name="T100" fmla="*/ 118 w 484"/>
              <a:gd name="T101" fmla="*/ 287 h 469"/>
              <a:gd name="T102" fmla="*/ 83 w 484"/>
              <a:gd name="T103" fmla="*/ 459 h 469"/>
              <a:gd name="T104" fmla="*/ 71 w 484"/>
              <a:gd name="T105" fmla="*/ 439 h 469"/>
              <a:gd name="T106" fmla="*/ 77 w 484"/>
              <a:gd name="T107" fmla="*/ 181 h 469"/>
              <a:gd name="T108" fmla="*/ 27 w 484"/>
              <a:gd name="T109" fmla="*/ 270 h 469"/>
              <a:gd name="T110" fmla="*/ 11 w 484"/>
              <a:gd name="T111" fmla="*/ 265 h 469"/>
              <a:gd name="T112" fmla="*/ 17 w 484"/>
              <a:gd name="T113" fmla="*/ 249 h 469"/>
              <a:gd name="T114" fmla="*/ 179 w 484"/>
              <a:gd name="T115" fmla="*/ 131 h 469"/>
              <a:gd name="T116" fmla="*/ 225 w 484"/>
              <a:gd name="T117" fmla="*/ 26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469">
                <a:moveTo>
                  <a:pt x="367" y="90"/>
                </a:moveTo>
                <a:cubicBezTo>
                  <a:pt x="391" y="90"/>
                  <a:pt x="411" y="70"/>
                  <a:pt x="411" y="45"/>
                </a:cubicBezTo>
                <a:cubicBezTo>
                  <a:pt x="411" y="21"/>
                  <a:pt x="391" y="1"/>
                  <a:pt x="367" y="1"/>
                </a:cubicBezTo>
                <a:cubicBezTo>
                  <a:pt x="342" y="1"/>
                  <a:pt x="322" y="21"/>
                  <a:pt x="322" y="45"/>
                </a:cubicBezTo>
                <a:cubicBezTo>
                  <a:pt x="322" y="70"/>
                  <a:pt x="342" y="90"/>
                  <a:pt x="367" y="90"/>
                </a:cubicBezTo>
                <a:close/>
                <a:moveTo>
                  <a:pt x="367" y="10"/>
                </a:moveTo>
                <a:cubicBezTo>
                  <a:pt x="386" y="10"/>
                  <a:pt x="402" y="26"/>
                  <a:pt x="402" y="45"/>
                </a:cubicBezTo>
                <a:cubicBezTo>
                  <a:pt x="402" y="64"/>
                  <a:pt x="386" y="80"/>
                  <a:pt x="367" y="80"/>
                </a:cubicBezTo>
                <a:cubicBezTo>
                  <a:pt x="347" y="80"/>
                  <a:pt x="331" y="64"/>
                  <a:pt x="331" y="45"/>
                </a:cubicBezTo>
                <a:cubicBezTo>
                  <a:pt x="331" y="26"/>
                  <a:pt x="347" y="10"/>
                  <a:pt x="367" y="10"/>
                </a:cubicBezTo>
                <a:close/>
                <a:moveTo>
                  <a:pt x="118" y="89"/>
                </a:moveTo>
                <a:cubicBezTo>
                  <a:pt x="142" y="89"/>
                  <a:pt x="162" y="69"/>
                  <a:pt x="162" y="44"/>
                </a:cubicBezTo>
                <a:cubicBezTo>
                  <a:pt x="162" y="20"/>
                  <a:pt x="142" y="0"/>
                  <a:pt x="118" y="0"/>
                </a:cubicBezTo>
                <a:cubicBezTo>
                  <a:pt x="93" y="0"/>
                  <a:pt x="74" y="20"/>
                  <a:pt x="74" y="44"/>
                </a:cubicBezTo>
                <a:cubicBezTo>
                  <a:pt x="74" y="69"/>
                  <a:pt x="93" y="89"/>
                  <a:pt x="118" y="89"/>
                </a:cubicBezTo>
                <a:close/>
                <a:moveTo>
                  <a:pt x="118" y="9"/>
                </a:moveTo>
                <a:cubicBezTo>
                  <a:pt x="137" y="9"/>
                  <a:pt x="153" y="25"/>
                  <a:pt x="153" y="44"/>
                </a:cubicBezTo>
                <a:cubicBezTo>
                  <a:pt x="153" y="64"/>
                  <a:pt x="137" y="79"/>
                  <a:pt x="118" y="79"/>
                </a:cubicBezTo>
                <a:cubicBezTo>
                  <a:pt x="99" y="79"/>
                  <a:pt x="83" y="64"/>
                  <a:pt x="83" y="44"/>
                </a:cubicBezTo>
                <a:cubicBezTo>
                  <a:pt x="83" y="25"/>
                  <a:pt x="99" y="9"/>
                  <a:pt x="118" y="9"/>
                </a:cubicBezTo>
                <a:close/>
                <a:moveTo>
                  <a:pt x="482" y="263"/>
                </a:moveTo>
                <a:cubicBezTo>
                  <a:pt x="482" y="262"/>
                  <a:pt x="482" y="262"/>
                  <a:pt x="482" y="262"/>
                </a:cubicBezTo>
                <a:cubicBezTo>
                  <a:pt x="481" y="261"/>
                  <a:pt x="479" y="254"/>
                  <a:pt x="477" y="246"/>
                </a:cubicBezTo>
                <a:cubicBezTo>
                  <a:pt x="465" y="211"/>
                  <a:pt x="442" y="140"/>
                  <a:pt x="436" y="127"/>
                </a:cubicBezTo>
                <a:cubicBezTo>
                  <a:pt x="427" y="107"/>
                  <a:pt x="406" y="99"/>
                  <a:pt x="367" y="99"/>
                </a:cubicBezTo>
                <a:cubicBezTo>
                  <a:pt x="327" y="99"/>
                  <a:pt x="306" y="107"/>
                  <a:pt x="297" y="127"/>
                </a:cubicBezTo>
                <a:cubicBezTo>
                  <a:pt x="291" y="140"/>
                  <a:pt x="268" y="211"/>
                  <a:pt x="256" y="246"/>
                </a:cubicBezTo>
                <a:cubicBezTo>
                  <a:pt x="254" y="254"/>
                  <a:pt x="252" y="261"/>
                  <a:pt x="251" y="262"/>
                </a:cubicBezTo>
                <a:cubicBezTo>
                  <a:pt x="251" y="262"/>
                  <a:pt x="251" y="262"/>
                  <a:pt x="251" y="263"/>
                </a:cubicBezTo>
                <a:cubicBezTo>
                  <a:pt x="249" y="271"/>
                  <a:pt x="254" y="280"/>
                  <a:pt x="263" y="283"/>
                </a:cubicBezTo>
                <a:cubicBezTo>
                  <a:pt x="265" y="283"/>
                  <a:pt x="267" y="284"/>
                  <a:pt x="269" y="284"/>
                </a:cubicBezTo>
                <a:cubicBezTo>
                  <a:pt x="276" y="284"/>
                  <a:pt x="282" y="280"/>
                  <a:pt x="284" y="274"/>
                </a:cubicBezTo>
                <a:cubicBezTo>
                  <a:pt x="307" y="220"/>
                  <a:pt x="307" y="220"/>
                  <a:pt x="307" y="220"/>
                </a:cubicBezTo>
                <a:cubicBezTo>
                  <a:pt x="287" y="342"/>
                  <a:pt x="287" y="342"/>
                  <a:pt x="287" y="342"/>
                </a:cubicBezTo>
                <a:cubicBezTo>
                  <a:pt x="287" y="343"/>
                  <a:pt x="287" y="345"/>
                  <a:pt x="288" y="346"/>
                </a:cubicBezTo>
                <a:cubicBezTo>
                  <a:pt x="289" y="347"/>
                  <a:pt x="290" y="347"/>
                  <a:pt x="291" y="347"/>
                </a:cubicBezTo>
                <a:cubicBezTo>
                  <a:pt x="313" y="347"/>
                  <a:pt x="313" y="347"/>
                  <a:pt x="313" y="347"/>
                </a:cubicBezTo>
                <a:cubicBezTo>
                  <a:pt x="312" y="379"/>
                  <a:pt x="310" y="446"/>
                  <a:pt x="310" y="450"/>
                </a:cubicBezTo>
                <a:cubicBezTo>
                  <a:pt x="310" y="450"/>
                  <a:pt x="310" y="450"/>
                  <a:pt x="310" y="451"/>
                </a:cubicBezTo>
                <a:cubicBezTo>
                  <a:pt x="311" y="461"/>
                  <a:pt x="320" y="469"/>
                  <a:pt x="331" y="469"/>
                </a:cubicBezTo>
                <a:cubicBezTo>
                  <a:pt x="342" y="469"/>
                  <a:pt x="352" y="461"/>
                  <a:pt x="353" y="451"/>
                </a:cubicBezTo>
                <a:cubicBezTo>
                  <a:pt x="365" y="347"/>
                  <a:pt x="365" y="347"/>
                  <a:pt x="365" y="347"/>
                </a:cubicBezTo>
                <a:cubicBezTo>
                  <a:pt x="368" y="347"/>
                  <a:pt x="368" y="347"/>
                  <a:pt x="368" y="347"/>
                </a:cubicBezTo>
                <a:cubicBezTo>
                  <a:pt x="380" y="451"/>
                  <a:pt x="380" y="451"/>
                  <a:pt x="380" y="451"/>
                </a:cubicBezTo>
                <a:cubicBezTo>
                  <a:pt x="381" y="461"/>
                  <a:pt x="391" y="469"/>
                  <a:pt x="402" y="469"/>
                </a:cubicBezTo>
                <a:cubicBezTo>
                  <a:pt x="402" y="469"/>
                  <a:pt x="402" y="469"/>
                  <a:pt x="402" y="469"/>
                </a:cubicBezTo>
                <a:cubicBezTo>
                  <a:pt x="413" y="469"/>
                  <a:pt x="422" y="461"/>
                  <a:pt x="423" y="451"/>
                </a:cubicBezTo>
                <a:cubicBezTo>
                  <a:pt x="423" y="450"/>
                  <a:pt x="423" y="450"/>
                  <a:pt x="423" y="450"/>
                </a:cubicBezTo>
                <a:cubicBezTo>
                  <a:pt x="423" y="446"/>
                  <a:pt x="421" y="379"/>
                  <a:pt x="420" y="347"/>
                </a:cubicBezTo>
                <a:cubicBezTo>
                  <a:pt x="442" y="347"/>
                  <a:pt x="442" y="347"/>
                  <a:pt x="442" y="347"/>
                </a:cubicBezTo>
                <a:cubicBezTo>
                  <a:pt x="444" y="347"/>
                  <a:pt x="446" y="345"/>
                  <a:pt x="446" y="343"/>
                </a:cubicBezTo>
                <a:cubicBezTo>
                  <a:pt x="446" y="342"/>
                  <a:pt x="446" y="342"/>
                  <a:pt x="446" y="341"/>
                </a:cubicBezTo>
                <a:cubicBezTo>
                  <a:pt x="426" y="220"/>
                  <a:pt x="426" y="220"/>
                  <a:pt x="426" y="220"/>
                </a:cubicBezTo>
                <a:cubicBezTo>
                  <a:pt x="449" y="274"/>
                  <a:pt x="449" y="274"/>
                  <a:pt x="449" y="274"/>
                </a:cubicBezTo>
                <a:cubicBezTo>
                  <a:pt x="451" y="280"/>
                  <a:pt x="457" y="284"/>
                  <a:pt x="464" y="284"/>
                </a:cubicBezTo>
                <a:cubicBezTo>
                  <a:pt x="464" y="284"/>
                  <a:pt x="464" y="284"/>
                  <a:pt x="464" y="284"/>
                </a:cubicBezTo>
                <a:cubicBezTo>
                  <a:pt x="466" y="284"/>
                  <a:pt x="468" y="283"/>
                  <a:pt x="470" y="283"/>
                </a:cubicBezTo>
                <a:cubicBezTo>
                  <a:pt x="479" y="280"/>
                  <a:pt x="484" y="271"/>
                  <a:pt x="482" y="263"/>
                </a:cubicBezTo>
                <a:close/>
                <a:moveTo>
                  <a:pt x="467" y="274"/>
                </a:moveTo>
                <a:cubicBezTo>
                  <a:pt x="466" y="274"/>
                  <a:pt x="465" y="274"/>
                  <a:pt x="464" y="274"/>
                </a:cubicBezTo>
                <a:cubicBezTo>
                  <a:pt x="464" y="274"/>
                  <a:pt x="464" y="274"/>
                  <a:pt x="464" y="274"/>
                </a:cubicBezTo>
                <a:cubicBezTo>
                  <a:pt x="461" y="274"/>
                  <a:pt x="458" y="273"/>
                  <a:pt x="457" y="270"/>
                </a:cubicBezTo>
                <a:cubicBezTo>
                  <a:pt x="419" y="179"/>
                  <a:pt x="419" y="179"/>
                  <a:pt x="419" y="179"/>
                </a:cubicBezTo>
                <a:cubicBezTo>
                  <a:pt x="418" y="177"/>
                  <a:pt x="415" y="176"/>
                  <a:pt x="413" y="176"/>
                </a:cubicBezTo>
                <a:cubicBezTo>
                  <a:pt x="411" y="177"/>
                  <a:pt x="409" y="179"/>
                  <a:pt x="410" y="182"/>
                </a:cubicBezTo>
                <a:cubicBezTo>
                  <a:pt x="436" y="338"/>
                  <a:pt x="436" y="338"/>
                  <a:pt x="436" y="338"/>
                </a:cubicBezTo>
                <a:cubicBezTo>
                  <a:pt x="416" y="338"/>
                  <a:pt x="416" y="338"/>
                  <a:pt x="416" y="338"/>
                </a:cubicBezTo>
                <a:cubicBezTo>
                  <a:pt x="414" y="338"/>
                  <a:pt x="413" y="339"/>
                  <a:pt x="412" y="340"/>
                </a:cubicBezTo>
                <a:cubicBezTo>
                  <a:pt x="411" y="340"/>
                  <a:pt x="411" y="342"/>
                  <a:pt x="411" y="343"/>
                </a:cubicBezTo>
                <a:cubicBezTo>
                  <a:pt x="411" y="343"/>
                  <a:pt x="412" y="370"/>
                  <a:pt x="412" y="397"/>
                </a:cubicBezTo>
                <a:cubicBezTo>
                  <a:pt x="413" y="410"/>
                  <a:pt x="413" y="423"/>
                  <a:pt x="413" y="433"/>
                </a:cubicBezTo>
                <a:cubicBezTo>
                  <a:pt x="414" y="443"/>
                  <a:pt x="414" y="447"/>
                  <a:pt x="414" y="450"/>
                </a:cubicBezTo>
                <a:cubicBezTo>
                  <a:pt x="414" y="450"/>
                  <a:pt x="414" y="450"/>
                  <a:pt x="414" y="450"/>
                </a:cubicBezTo>
                <a:cubicBezTo>
                  <a:pt x="413" y="455"/>
                  <a:pt x="408" y="459"/>
                  <a:pt x="402" y="459"/>
                </a:cubicBezTo>
                <a:cubicBezTo>
                  <a:pt x="402" y="464"/>
                  <a:pt x="402" y="464"/>
                  <a:pt x="402" y="464"/>
                </a:cubicBezTo>
                <a:cubicBezTo>
                  <a:pt x="402" y="459"/>
                  <a:pt x="402" y="459"/>
                  <a:pt x="402" y="459"/>
                </a:cubicBezTo>
                <a:cubicBezTo>
                  <a:pt x="396" y="459"/>
                  <a:pt x="390" y="455"/>
                  <a:pt x="390" y="450"/>
                </a:cubicBezTo>
                <a:cubicBezTo>
                  <a:pt x="377" y="342"/>
                  <a:pt x="377" y="342"/>
                  <a:pt x="377" y="342"/>
                </a:cubicBezTo>
                <a:cubicBezTo>
                  <a:pt x="377" y="340"/>
                  <a:pt x="375" y="338"/>
                  <a:pt x="372" y="338"/>
                </a:cubicBezTo>
                <a:cubicBezTo>
                  <a:pt x="361" y="338"/>
                  <a:pt x="361" y="338"/>
                  <a:pt x="361" y="338"/>
                </a:cubicBezTo>
                <a:cubicBezTo>
                  <a:pt x="358" y="338"/>
                  <a:pt x="356" y="340"/>
                  <a:pt x="356" y="342"/>
                </a:cubicBezTo>
                <a:cubicBezTo>
                  <a:pt x="343" y="450"/>
                  <a:pt x="343" y="450"/>
                  <a:pt x="343" y="450"/>
                </a:cubicBezTo>
                <a:cubicBezTo>
                  <a:pt x="343" y="455"/>
                  <a:pt x="338" y="459"/>
                  <a:pt x="331" y="459"/>
                </a:cubicBezTo>
                <a:cubicBezTo>
                  <a:pt x="325" y="459"/>
                  <a:pt x="320" y="455"/>
                  <a:pt x="319" y="450"/>
                </a:cubicBezTo>
                <a:cubicBezTo>
                  <a:pt x="319" y="450"/>
                  <a:pt x="319" y="450"/>
                  <a:pt x="319" y="450"/>
                </a:cubicBezTo>
                <a:cubicBezTo>
                  <a:pt x="319" y="449"/>
                  <a:pt x="319" y="447"/>
                  <a:pt x="319" y="446"/>
                </a:cubicBezTo>
                <a:cubicBezTo>
                  <a:pt x="319" y="443"/>
                  <a:pt x="320" y="439"/>
                  <a:pt x="320" y="433"/>
                </a:cubicBezTo>
                <a:cubicBezTo>
                  <a:pt x="320" y="423"/>
                  <a:pt x="320" y="410"/>
                  <a:pt x="321" y="397"/>
                </a:cubicBezTo>
                <a:cubicBezTo>
                  <a:pt x="321" y="370"/>
                  <a:pt x="322" y="343"/>
                  <a:pt x="322" y="343"/>
                </a:cubicBezTo>
                <a:cubicBezTo>
                  <a:pt x="322" y="342"/>
                  <a:pt x="322" y="340"/>
                  <a:pt x="321" y="340"/>
                </a:cubicBezTo>
                <a:cubicBezTo>
                  <a:pt x="320" y="339"/>
                  <a:pt x="319" y="338"/>
                  <a:pt x="317" y="338"/>
                </a:cubicBezTo>
                <a:cubicBezTo>
                  <a:pt x="297" y="338"/>
                  <a:pt x="297" y="338"/>
                  <a:pt x="297" y="338"/>
                </a:cubicBezTo>
                <a:cubicBezTo>
                  <a:pt x="323" y="182"/>
                  <a:pt x="323" y="182"/>
                  <a:pt x="323" y="182"/>
                </a:cubicBezTo>
                <a:cubicBezTo>
                  <a:pt x="324" y="179"/>
                  <a:pt x="322" y="177"/>
                  <a:pt x="320" y="176"/>
                </a:cubicBezTo>
                <a:cubicBezTo>
                  <a:pt x="318" y="176"/>
                  <a:pt x="315" y="177"/>
                  <a:pt x="314" y="179"/>
                </a:cubicBezTo>
                <a:cubicBezTo>
                  <a:pt x="276" y="270"/>
                  <a:pt x="276" y="270"/>
                  <a:pt x="276" y="270"/>
                </a:cubicBezTo>
                <a:cubicBezTo>
                  <a:pt x="274" y="273"/>
                  <a:pt x="270" y="275"/>
                  <a:pt x="266" y="274"/>
                </a:cubicBezTo>
                <a:cubicBezTo>
                  <a:pt x="262" y="272"/>
                  <a:pt x="259" y="268"/>
                  <a:pt x="260" y="265"/>
                </a:cubicBezTo>
                <a:cubicBezTo>
                  <a:pt x="260" y="265"/>
                  <a:pt x="260" y="265"/>
                  <a:pt x="260" y="265"/>
                </a:cubicBezTo>
                <a:cubicBezTo>
                  <a:pt x="260" y="264"/>
                  <a:pt x="261" y="263"/>
                  <a:pt x="261" y="261"/>
                </a:cubicBezTo>
                <a:cubicBezTo>
                  <a:pt x="262" y="258"/>
                  <a:pt x="264" y="254"/>
                  <a:pt x="265" y="249"/>
                </a:cubicBezTo>
                <a:cubicBezTo>
                  <a:pt x="276" y="217"/>
                  <a:pt x="300" y="143"/>
                  <a:pt x="305" y="131"/>
                </a:cubicBezTo>
                <a:cubicBezTo>
                  <a:pt x="311" y="120"/>
                  <a:pt x="322" y="108"/>
                  <a:pt x="367" y="108"/>
                </a:cubicBezTo>
                <a:cubicBezTo>
                  <a:pt x="411" y="108"/>
                  <a:pt x="422" y="120"/>
                  <a:pt x="428" y="131"/>
                </a:cubicBezTo>
                <a:cubicBezTo>
                  <a:pt x="433" y="143"/>
                  <a:pt x="457" y="217"/>
                  <a:pt x="468" y="248"/>
                </a:cubicBezTo>
                <a:cubicBezTo>
                  <a:pt x="469" y="254"/>
                  <a:pt x="471" y="258"/>
                  <a:pt x="472" y="261"/>
                </a:cubicBezTo>
                <a:cubicBezTo>
                  <a:pt x="472" y="262"/>
                  <a:pt x="473" y="264"/>
                  <a:pt x="473" y="265"/>
                </a:cubicBezTo>
                <a:cubicBezTo>
                  <a:pt x="473" y="265"/>
                  <a:pt x="473" y="265"/>
                  <a:pt x="473" y="265"/>
                </a:cubicBezTo>
                <a:cubicBezTo>
                  <a:pt x="474" y="268"/>
                  <a:pt x="471" y="272"/>
                  <a:pt x="467" y="274"/>
                </a:cubicBezTo>
                <a:close/>
                <a:moveTo>
                  <a:pt x="233" y="262"/>
                </a:moveTo>
                <a:cubicBezTo>
                  <a:pt x="233" y="261"/>
                  <a:pt x="231" y="254"/>
                  <a:pt x="228" y="246"/>
                </a:cubicBezTo>
                <a:cubicBezTo>
                  <a:pt x="217" y="211"/>
                  <a:pt x="194" y="140"/>
                  <a:pt x="188" y="127"/>
                </a:cubicBezTo>
                <a:cubicBezTo>
                  <a:pt x="178" y="107"/>
                  <a:pt x="157" y="99"/>
                  <a:pt x="118" y="99"/>
                </a:cubicBezTo>
                <a:cubicBezTo>
                  <a:pt x="79" y="99"/>
                  <a:pt x="58" y="107"/>
                  <a:pt x="48" y="127"/>
                </a:cubicBezTo>
                <a:cubicBezTo>
                  <a:pt x="42" y="140"/>
                  <a:pt x="19" y="211"/>
                  <a:pt x="8" y="246"/>
                </a:cubicBezTo>
                <a:cubicBezTo>
                  <a:pt x="5" y="254"/>
                  <a:pt x="3" y="261"/>
                  <a:pt x="3" y="262"/>
                </a:cubicBezTo>
                <a:cubicBezTo>
                  <a:pt x="2" y="262"/>
                  <a:pt x="2" y="262"/>
                  <a:pt x="2" y="263"/>
                </a:cubicBezTo>
                <a:cubicBezTo>
                  <a:pt x="0" y="271"/>
                  <a:pt x="5" y="280"/>
                  <a:pt x="14" y="283"/>
                </a:cubicBezTo>
                <a:cubicBezTo>
                  <a:pt x="16" y="283"/>
                  <a:pt x="18" y="284"/>
                  <a:pt x="20" y="284"/>
                </a:cubicBezTo>
                <a:cubicBezTo>
                  <a:pt x="27" y="284"/>
                  <a:pt x="33" y="280"/>
                  <a:pt x="36" y="274"/>
                </a:cubicBezTo>
                <a:cubicBezTo>
                  <a:pt x="68" y="204"/>
                  <a:pt x="68" y="204"/>
                  <a:pt x="68" y="204"/>
                </a:cubicBezTo>
                <a:cubicBezTo>
                  <a:pt x="65" y="298"/>
                  <a:pt x="62" y="443"/>
                  <a:pt x="61" y="450"/>
                </a:cubicBezTo>
                <a:cubicBezTo>
                  <a:pt x="61" y="450"/>
                  <a:pt x="61" y="450"/>
                  <a:pt x="61" y="451"/>
                </a:cubicBezTo>
                <a:cubicBezTo>
                  <a:pt x="62" y="461"/>
                  <a:pt x="71" y="469"/>
                  <a:pt x="83" y="469"/>
                </a:cubicBezTo>
                <a:cubicBezTo>
                  <a:pt x="94" y="469"/>
                  <a:pt x="103" y="461"/>
                  <a:pt x="104" y="451"/>
                </a:cubicBezTo>
                <a:cubicBezTo>
                  <a:pt x="118" y="332"/>
                  <a:pt x="118" y="332"/>
                  <a:pt x="118" y="332"/>
                </a:cubicBezTo>
                <a:cubicBezTo>
                  <a:pt x="132" y="451"/>
                  <a:pt x="132" y="451"/>
                  <a:pt x="132" y="451"/>
                </a:cubicBezTo>
                <a:cubicBezTo>
                  <a:pt x="133" y="461"/>
                  <a:pt x="142" y="469"/>
                  <a:pt x="153" y="469"/>
                </a:cubicBezTo>
                <a:cubicBezTo>
                  <a:pt x="153" y="469"/>
                  <a:pt x="153" y="469"/>
                  <a:pt x="153" y="469"/>
                </a:cubicBezTo>
                <a:cubicBezTo>
                  <a:pt x="165" y="469"/>
                  <a:pt x="174" y="461"/>
                  <a:pt x="175" y="451"/>
                </a:cubicBezTo>
                <a:cubicBezTo>
                  <a:pt x="175" y="450"/>
                  <a:pt x="175" y="450"/>
                  <a:pt x="175" y="450"/>
                </a:cubicBezTo>
                <a:cubicBezTo>
                  <a:pt x="174" y="443"/>
                  <a:pt x="171" y="298"/>
                  <a:pt x="168" y="204"/>
                </a:cubicBezTo>
                <a:cubicBezTo>
                  <a:pt x="200" y="274"/>
                  <a:pt x="200" y="274"/>
                  <a:pt x="200" y="274"/>
                </a:cubicBezTo>
                <a:cubicBezTo>
                  <a:pt x="203" y="280"/>
                  <a:pt x="209" y="284"/>
                  <a:pt x="216" y="284"/>
                </a:cubicBezTo>
                <a:cubicBezTo>
                  <a:pt x="218" y="284"/>
                  <a:pt x="220" y="283"/>
                  <a:pt x="222" y="283"/>
                </a:cubicBezTo>
                <a:cubicBezTo>
                  <a:pt x="230" y="280"/>
                  <a:pt x="236" y="271"/>
                  <a:pt x="234" y="263"/>
                </a:cubicBezTo>
                <a:cubicBezTo>
                  <a:pt x="234" y="262"/>
                  <a:pt x="233" y="262"/>
                  <a:pt x="233" y="262"/>
                </a:cubicBezTo>
                <a:close/>
                <a:moveTo>
                  <a:pt x="219" y="274"/>
                </a:moveTo>
                <a:cubicBezTo>
                  <a:pt x="215" y="275"/>
                  <a:pt x="210" y="274"/>
                  <a:pt x="209" y="270"/>
                </a:cubicBezTo>
                <a:cubicBezTo>
                  <a:pt x="167" y="179"/>
                  <a:pt x="167" y="179"/>
                  <a:pt x="167" y="179"/>
                </a:cubicBezTo>
                <a:cubicBezTo>
                  <a:pt x="167" y="177"/>
                  <a:pt x="164" y="176"/>
                  <a:pt x="162" y="176"/>
                </a:cubicBezTo>
                <a:cubicBezTo>
                  <a:pt x="160" y="177"/>
                  <a:pt x="158" y="179"/>
                  <a:pt x="158" y="181"/>
                </a:cubicBezTo>
                <a:cubicBezTo>
                  <a:pt x="158" y="181"/>
                  <a:pt x="160" y="248"/>
                  <a:pt x="162" y="316"/>
                </a:cubicBezTo>
                <a:cubicBezTo>
                  <a:pt x="163" y="349"/>
                  <a:pt x="163" y="383"/>
                  <a:pt x="164" y="408"/>
                </a:cubicBezTo>
                <a:cubicBezTo>
                  <a:pt x="164" y="421"/>
                  <a:pt x="165" y="431"/>
                  <a:pt x="165" y="439"/>
                </a:cubicBezTo>
                <a:cubicBezTo>
                  <a:pt x="165" y="444"/>
                  <a:pt x="165" y="448"/>
                  <a:pt x="165" y="450"/>
                </a:cubicBezTo>
                <a:cubicBezTo>
                  <a:pt x="165" y="450"/>
                  <a:pt x="165" y="450"/>
                  <a:pt x="165" y="450"/>
                </a:cubicBezTo>
                <a:cubicBezTo>
                  <a:pt x="165" y="455"/>
                  <a:pt x="160" y="459"/>
                  <a:pt x="153" y="459"/>
                </a:cubicBezTo>
                <a:cubicBezTo>
                  <a:pt x="153" y="464"/>
                  <a:pt x="153" y="464"/>
                  <a:pt x="153" y="464"/>
                </a:cubicBezTo>
                <a:cubicBezTo>
                  <a:pt x="153" y="459"/>
                  <a:pt x="153" y="459"/>
                  <a:pt x="153" y="459"/>
                </a:cubicBezTo>
                <a:cubicBezTo>
                  <a:pt x="147" y="459"/>
                  <a:pt x="142" y="455"/>
                  <a:pt x="141" y="450"/>
                </a:cubicBezTo>
                <a:cubicBezTo>
                  <a:pt x="123" y="292"/>
                  <a:pt x="123" y="292"/>
                  <a:pt x="123" y="292"/>
                </a:cubicBezTo>
                <a:cubicBezTo>
                  <a:pt x="122" y="289"/>
                  <a:pt x="120" y="287"/>
                  <a:pt x="118" y="287"/>
                </a:cubicBezTo>
                <a:cubicBezTo>
                  <a:pt x="116" y="287"/>
                  <a:pt x="114" y="289"/>
                  <a:pt x="113" y="292"/>
                </a:cubicBezTo>
                <a:cubicBezTo>
                  <a:pt x="95" y="450"/>
                  <a:pt x="95" y="450"/>
                  <a:pt x="95" y="450"/>
                </a:cubicBezTo>
                <a:cubicBezTo>
                  <a:pt x="94" y="455"/>
                  <a:pt x="89" y="459"/>
                  <a:pt x="83" y="459"/>
                </a:cubicBezTo>
                <a:cubicBezTo>
                  <a:pt x="76" y="459"/>
                  <a:pt x="71" y="455"/>
                  <a:pt x="71" y="450"/>
                </a:cubicBezTo>
                <a:cubicBezTo>
                  <a:pt x="71" y="449"/>
                  <a:pt x="71" y="448"/>
                  <a:pt x="71" y="447"/>
                </a:cubicBezTo>
                <a:cubicBezTo>
                  <a:pt x="71" y="445"/>
                  <a:pt x="71" y="442"/>
                  <a:pt x="71" y="439"/>
                </a:cubicBezTo>
                <a:cubicBezTo>
                  <a:pt x="71" y="431"/>
                  <a:pt x="71" y="421"/>
                  <a:pt x="72" y="408"/>
                </a:cubicBezTo>
                <a:cubicBezTo>
                  <a:pt x="72" y="383"/>
                  <a:pt x="73" y="349"/>
                  <a:pt x="74" y="316"/>
                </a:cubicBezTo>
                <a:cubicBezTo>
                  <a:pt x="76" y="248"/>
                  <a:pt x="77" y="181"/>
                  <a:pt x="77" y="181"/>
                </a:cubicBezTo>
                <a:cubicBezTo>
                  <a:pt x="78" y="179"/>
                  <a:pt x="76" y="177"/>
                  <a:pt x="74" y="176"/>
                </a:cubicBezTo>
                <a:cubicBezTo>
                  <a:pt x="72" y="176"/>
                  <a:pt x="69" y="177"/>
                  <a:pt x="68" y="179"/>
                </a:cubicBezTo>
                <a:cubicBezTo>
                  <a:pt x="27" y="270"/>
                  <a:pt x="27" y="270"/>
                  <a:pt x="27" y="270"/>
                </a:cubicBezTo>
                <a:cubicBezTo>
                  <a:pt x="26" y="273"/>
                  <a:pt x="23" y="274"/>
                  <a:pt x="20" y="274"/>
                </a:cubicBezTo>
                <a:cubicBezTo>
                  <a:pt x="19" y="274"/>
                  <a:pt x="18" y="274"/>
                  <a:pt x="17" y="274"/>
                </a:cubicBezTo>
                <a:cubicBezTo>
                  <a:pt x="13" y="272"/>
                  <a:pt x="11" y="268"/>
                  <a:pt x="11" y="265"/>
                </a:cubicBezTo>
                <a:cubicBezTo>
                  <a:pt x="11" y="265"/>
                  <a:pt x="11" y="265"/>
                  <a:pt x="11" y="265"/>
                </a:cubicBezTo>
                <a:cubicBezTo>
                  <a:pt x="12" y="264"/>
                  <a:pt x="12" y="263"/>
                  <a:pt x="13" y="261"/>
                </a:cubicBezTo>
                <a:cubicBezTo>
                  <a:pt x="14" y="258"/>
                  <a:pt x="15" y="254"/>
                  <a:pt x="17" y="249"/>
                </a:cubicBezTo>
                <a:cubicBezTo>
                  <a:pt x="27" y="217"/>
                  <a:pt x="51" y="143"/>
                  <a:pt x="57" y="131"/>
                </a:cubicBezTo>
                <a:cubicBezTo>
                  <a:pt x="62" y="120"/>
                  <a:pt x="74" y="108"/>
                  <a:pt x="118" y="108"/>
                </a:cubicBezTo>
                <a:cubicBezTo>
                  <a:pt x="162" y="108"/>
                  <a:pt x="174" y="120"/>
                  <a:pt x="179" y="131"/>
                </a:cubicBezTo>
                <a:cubicBezTo>
                  <a:pt x="185" y="143"/>
                  <a:pt x="209" y="217"/>
                  <a:pt x="219" y="249"/>
                </a:cubicBezTo>
                <a:cubicBezTo>
                  <a:pt x="221" y="254"/>
                  <a:pt x="222" y="258"/>
                  <a:pt x="223" y="261"/>
                </a:cubicBezTo>
                <a:cubicBezTo>
                  <a:pt x="224" y="262"/>
                  <a:pt x="224" y="264"/>
                  <a:pt x="225" y="265"/>
                </a:cubicBezTo>
                <a:cubicBezTo>
                  <a:pt x="224" y="265"/>
                  <a:pt x="224" y="265"/>
                  <a:pt x="224" y="265"/>
                </a:cubicBezTo>
                <a:cubicBezTo>
                  <a:pt x="225" y="268"/>
                  <a:pt x="223" y="272"/>
                  <a:pt x="219" y="27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cxnSp>
        <p:nvCxnSpPr>
          <p:cNvPr id="108" name="Elbow Connector 73"/>
          <p:cNvCxnSpPr/>
          <p:nvPr/>
        </p:nvCxnSpPr>
        <p:spPr>
          <a:xfrm rot="16200000" flipH="1">
            <a:off x="6926072" y="3945397"/>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Graphic 5" descr="Proost silhouet">
            <a:extLst>
              <a:ext uri="{FF2B5EF4-FFF2-40B4-BE49-F238E27FC236}">
                <a16:creationId xmlns:a16="http://schemas.microsoft.com/office/drawing/2014/main" id="{425C0E17-AA41-FF04-C9CE-BD226AA23F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41613" y="4091706"/>
            <a:ext cx="492462" cy="492462"/>
          </a:xfrm>
          <a:prstGeom prst="rect">
            <a:avLst/>
          </a:prstGeom>
        </p:spPr>
      </p:pic>
    </p:spTree>
    <p:extLst>
      <p:ext uri="{BB962C8B-B14F-4D97-AF65-F5344CB8AC3E}">
        <p14:creationId xmlns:p14="http://schemas.microsoft.com/office/powerpoint/2010/main" val="1484248465"/>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Kernpunten ruimte, wonen &amp; mobiliteit  </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p:txBody>
          <a:bodyPr>
            <a:normAutofit fontScale="92500"/>
          </a:bodyPr>
          <a:lstStyle/>
          <a:p>
            <a:pPr algn="just"/>
            <a:r>
              <a:rPr lang="nl-NL" sz="2100" dirty="0">
                <a:solidFill>
                  <a:srgbClr val="286669"/>
                </a:solidFill>
                <a:ea typeface="+mj-ea"/>
              </a:rPr>
              <a:t>Lage bebouwingsgraad, landelijk – </a:t>
            </a:r>
            <a:r>
              <a:rPr lang="nl-NL" sz="2100" b="1" dirty="0">
                <a:solidFill>
                  <a:srgbClr val="286669"/>
                </a:solidFill>
                <a:ea typeface="+mj-ea"/>
              </a:rPr>
              <a:t>wonen</a:t>
            </a:r>
            <a:r>
              <a:rPr lang="nl-NL" sz="2100" dirty="0">
                <a:solidFill>
                  <a:srgbClr val="286669"/>
                </a:solidFill>
                <a:ea typeface="+mj-ea"/>
              </a:rPr>
              <a:t> en </a:t>
            </a:r>
            <a:r>
              <a:rPr lang="nl-NL" sz="2100" b="1" dirty="0">
                <a:solidFill>
                  <a:srgbClr val="286669"/>
                </a:solidFill>
                <a:ea typeface="+mj-ea"/>
              </a:rPr>
              <a:t>landbouw</a:t>
            </a:r>
            <a:r>
              <a:rPr lang="nl-NL" sz="2100" dirty="0">
                <a:solidFill>
                  <a:srgbClr val="286669"/>
                </a:solidFill>
                <a:ea typeface="+mj-ea"/>
              </a:rPr>
              <a:t> als voornaamste functies </a:t>
            </a:r>
          </a:p>
          <a:p>
            <a:pPr algn="just"/>
            <a:r>
              <a:rPr lang="nl-NL" sz="2100" b="1" dirty="0">
                <a:solidFill>
                  <a:srgbClr val="286669"/>
                </a:solidFill>
                <a:ea typeface="+mj-ea"/>
              </a:rPr>
              <a:t>Goedkopere woonprijs </a:t>
            </a:r>
            <a:r>
              <a:rPr lang="nl-NL" sz="2100" dirty="0">
                <a:solidFill>
                  <a:srgbClr val="286669"/>
                </a:solidFill>
                <a:ea typeface="+mj-ea"/>
              </a:rPr>
              <a:t>dan Vlaams gemiddelde, </a:t>
            </a:r>
            <a:r>
              <a:rPr lang="nl-NL" sz="2100" b="1" dirty="0">
                <a:solidFill>
                  <a:srgbClr val="286669"/>
                </a:solidFill>
                <a:ea typeface="+mj-ea"/>
              </a:rPr>
              <a:t>meer open en halfopen </a:t>
            </a:r>
            <a:r>
              <a:rPr lang="nl-NL" sz="2100" dirty="0">
                <a:solidFill>
                  <a:srgbClr val="286669"/>
                </a:solidFill>
                <a:ea typeface="+mj-ea"/>
              </a:rPr>
              <a:t>bebouwing</a:t>
            </a:r>
          </a:p>
          <a:p>
            <a:pPr algn="just"/>
            <a:r>
              <a:rPr lang="nl-NL" sz="2100" b="1" dirty="0">
                <a:solidFill>
                  <a:srgbClr val="286669"/>
                </a:solidFill>
                <a:ea typeface="+mj-ea"/>
              </a:rPr>
              <a:t>Hogere score</a:t>
            </a:r>
            <a:r>
              <a:rPr lang="nl-NL" sz="2100" dirty="0">
                <a:solidFill>
                  <a:srgbClr val="286669"/>
                </a:solidFill>
                <a:ea typeface="+mj-ea"/>
              </a:rPr>
              <a:t> op </a:t>
            </a:r>
            <a:r>
              <a:rPr lang="nl-NL" sz="2100" b="1" dirty="0">
                <a:solidFill>
                  <a:srgbClr val="286669"/>
                </a:solidFill>
                <a:ea typeface="+mj-ea"/>
              </a:rPr>
              <a:t>energiezuinige</a:t>
            </a:r>
            <a:r>
              <a:rPr lang="nl-NL" sz="2100" dirty="0">
                <a:solidFill>
                  <a:srgbClr val="286669"/>
                </a:solidFill>
                <a:ea typeface="+mj-ea"/>
              </a:rPr>
              <a:t> woningen en </a:t>
            </a:r>
            <a:r>
              <a:rPr lang="nl-NL" sz="2100" b="1" dirty="0">
                <a:solidFill>
                  <a:srgbClr val="286669"/>
                </a:solidFill>
                <a:ea typeface="+mj-ea"/>
              </a:rPr>
              <a:t>hogere tevredenheid </a:t>
            </a:r>
            <a:r>
              <a:rPr lang="nl-NL" sz="2100" dirty="0">
                <a:solidFill>
                  <a:srgbClr val="286669"/>
                </a:solidFill>
                <a:ea typeface="+mj-ea"/>
              </a:rPr>
              <a:t>over woning dan gemiddeld </a:t>
            </a:r>
          </a:p>
          <a:p>
            <a:pPr algn="just"/>
            <a:r>
              <a:rPr lang="nl-NL" sz="2100" b="1" dirty="0">
                <a:solidFill>
                  <a:srgbClr val="286669"/>
                </a:solidFill>
                <a:ea typeface="+mj-ea"/>
              </a:rPr>
              <a:t>De auto </a:t>
            </a:r>
            <a:r>
              <a:rPr lang="nl-NL" sz="2100" dirty="0">
                <a:solidFill>
                  <a:srgbClr val="286669"/>
                </a:solidFill>
                <a:ea typeface="+mj-ea"/>
              </a:rPr>
              <a:t>is het meest prominente vervoersmiddel</a:t>
            </a:r>
          </a:p>
          <a:p>
            <a:pPr algn="just"/>
            <a:r>
              <a:rPr lang="nl-NL" sz="2100" b="1" dirty="0">
                <a:solidFill>
                  <a:srgbClr val="286669"/>
                </a:solidFill>
                <a:ea typeface="+mj-ea"/>
              </a:rPr>
              <a:t>Minder vaak </a:t>
            </a:r>
            <a:r>
              <a:rPr lang="nl-NL" sz="2100" dirty="0">
                <a:solidFill>
                  <a:srgbClr val="286669"/>
                </a:solidFill>
                <a:ea typeface="+mj-ea"/>
              </a:rPr>
              <a:t>dan gemiddeld genomen wordt de </a:t>
            </a:r>
            <a:r>
              <a:rPr lang="nl-NL" sz="2100" b="1" dirty="0">
                <a:solidFill>
                  <a:srgbClr val="286669"/>
                </a:solidFill>
                <a:ea typeface="+mj-ea"/>
              </a:rPr>
              <a:t>fiets</a:t>
            </a:r>
            <a:r>
              <a:rPr lang="nl-NL" sz="2100" dirty="0">
                <a:solidFill>
                  <a:srgbClr val="286669"/>
                </a:solidFill>
                <a:ea typeface="+mj-ea"/>
              </a:rPr>
              <a:t> gebruikt en een </a:t>
            </a:r>
            <a:r>
              <a:rPr lang="nl-NL" sz="2100" b="1" dirty="0">
                <a:solidFill>
                  <a:srgbClr val="286669"/>
                </a:solidFill>
                <a:ea typeface="+mj-ea"/>
              </a:rPr>
              <a:t>negatievere inschatting </a:t>
            </a:r>
            <a:r>
              <a:rPr lang="nl-NL" sz="2100" dirty="0">
                <a:solidFill>
                  <a:srgbClr val="286669"/>
                </a:solidFill>
                <a:ea typeface="+mj-ea"/>
              </a:rPr>
              <a:t>van de </a:t>
            </a:r>
            <a:r>
              <a:rPr lang="nl-NL" sz="2100" b="1" dirty="0">
                <a:solidFill>
                  <a:srgbClr val="286669"/>
                </a:solidFill>
                <a:ea typeface="+mj-ea"/>
              </a:rPr>
              <a:t>fietsveiligheid</a:t>
            </a:r>
            <a:r>
              <a:rPr lang="nl-NL" sz="2100" dirty="0">
                <a:solidFill>
                  <a:srgbClr val="286669"/>
                </a:solidFill>
                <a:ea typeface="+mj-ea"/>
              </a:rPr>
              <a:t>, ook zou er onvoldoende </a:t>
            </a:r>
            <a:r>
              <a:rPr lang="nl-NL" sz="2100" b="1" dirty="0">
                <a:solidFill>
                  <a:srgbClr val="286669"/>
                </a:solidFill>
                <a:ea typeface="+mj-ea"/>
              </a:rPr>
              <a:t>fietsinfrastructuur</a:t>
            </a:r>
            <a:r>
              <a:rPr lang="nl-NL" sz="2100" dirty="0">
                <a:solidFill>
                  <a:srgbClr val="286669"/>
                </a:solidFill>
                <a:ea typeface="+mj-ea"/>
              </a:rPr>
              <a:t> zijn</a:t>
            </a:r>
          </a:p>
          <a:p>
            <a:pPr algn="just"/>
            <a:endParaRPr lang="nl-NL" dirty="0"/>
          </a:p>
          <a:p>
            <a:pPr algn="just"/>
            <a:endParaRPr lang="nl-NL" dirty="0"/>
          </a:p>
          <a:p>
            <a:pPr algn="just"/>
            <a:endParaRPr lang="nl-BE" dirty="0"/>
          </a:p>
        </p:txBody>
      </p:sp>
    </p:spTree>
    <p:extLst>
      <p:ext uri="{BB962C8B-B14F-4D97-AF65-F5344CB8AC3E}">
        <p14:creationId xmlns:p14="http://schemas.microsoft.com/office/powerpoint/2010/main" val="3165777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Ruimte in cijfers</a:t>
            </a:r>
          </a:p>
        </p:txBody>
      </p:sp>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2590937"/>
              </p:ext>
            </p:extLst>
          </p:nvPr>
        </p:nvGraphicFramePr>
        <p:xfrm>
          <a:off x="838200" y="1483109"/>
          <a:ext cx="9000001" cy="2607811"/>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4029852"/>
                    </a:ext>
                  </a:extLst>
                </a:gridCol>
                <a:gridCol w="1636364">
                  <a:extLst>
                    <a:ext uri="{9D8B030D-6E8A-4147-A177-3AD203B41FA5}">
                      <a16:colId xmlns:a16="http://schemas.microsoft.com/office/drawing/2014/main" val="2937783139"/>
                    </a:ext>
                  </a:extLst>
                </a:gridCol>
                <a:gridCol w="1636364">
                  <a:extLst>
                    <a:ext uri="{9D8B030D-6E8A-4147-A177-3AD203B41FA5}">
                      <a16:colId xmlns:a16="http://schemas.microsoft.com/office/drawing/2014/main" val="2996155885"/>
                    </a:ext>
                  </a:extLst>
                </a:gridCol>
              </a:tblGrid>
              <a:tr h="468000">
                <a:tc>
                  <a:txBody>
                    <a:bodyPr/>
                    <a:lstStyle/>
                    <a:p>
                      <a:pPr algn="ctr"/>
                      <a:endParaRPr lang="nl-BE" sz="1100" b="1">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a:r>
                        <a:rPr lang="nl-BE" sz="1100" b="1">
                          <a:solidFill>
                            <a:srgbClr val="286669"/>
                          </a:solidFill>
                          <a:latin typeface="+mj-lt"/>
                        </a:rPr>
                        <a:t>Dentergem</a:t>
                      </a: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a:r>
                        <a:rPr kumimoji="0" lang="nl-BE" sz="1100" b="1" i="0" u="none" strike="noStrike" kern="1200" cap="none" spc="0" normalizeH="0" baseline="0" noProof="0">
                          <a:ln>
                            <a:noFill/>
                          </a:ln>
                          <a:solidFill>
                            <a:prstClr val="white"/>
                          </a:solidFill>
                          <a:effectLst/>
                          <a:uLnTx/>
                          <a:uFillTx/>
                          <a:latin typeface="+mn-lt"/>
                          <a:ea typeface="+mn-ea"/>
                          <a:cs typeface="+mn-cs"/>
                        </a:rPr>
                        <a:t>Referentieregio</a:t>
                      </a:r>
                    </a:p>
                    <a:p>
                      <a:pPr algn="ctr"/>
                      <a:r>
                        <a:rPr kumimoji="0" lang="nl-BE" sz="1100" b="1" i="0" u="none" strike="noStrike" kern="1200" cap="none" spc="0" normalizeH="0" baseline="0" noProof="0" err="1">
                          <a:ln>
                            <a:noFill/>
                          </a:ln>
                          <a:solidFill>
                            <a:prstClr val="white"/>
                          </a:solidFill>
                          <a:effectLst/>
                          <a:uLnTx/>
                          <a:uFillTx/>
                          <a:latin typeface="+mn-lt"/>
                          <a:ea typeface="+mn-ea"/>
                          <a:cs typeface="+mn-cs"/>
                        </a:rPr>
                        <a:t>Midwest</a:t>
                      </a:r>
                      <a:endParaRPr lang="nl-BE" sz="1100" b="1">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a:r>
                        <a:rPr lang="nl-BE" sz="1100" b="1">
                          <a:latin typeface="+mj-lt"/>
                        </a:rPr>
                        <a:t>Vlaams gewest</a:t>
                      </a: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427990">
                <a:tc>
                  <a:txBody>
                    <a:bodyPr/>
                    <a:lstStyle/>
                    <a:p>
                      <a:pPr algn="l" fontAlgn="b"/>
                      <a:r>
                        <a:rPr lang="nl-NL" sz="1200" b="1" i="0" u="none" strike="noStrike">
                          <a:solidFill>
                            <a:srgbClr val="286669"/>
                          </a:solidFill>
                          <a:effectLst/>
                          <a:latin typeface="+mj-lt"/>
                        </a:rPr>
                        <a:t>b</a:t>
                      </a:r>
                      <a:r>
                        <a:rPr lang="nl-BE" sz="1200" b="1" i="0" u="none" strike="noStrike" err="1">
                          <a:solidFill>
                            <a:srgbClr val="286669"/>
                          </a:solidFill>
                          <a:effectLst/>
                          <a:latin typeface="+mj-lt"/>
                        </a:rPr>
                        <a:t>ebouwingsgraad</a:t>
                      </a:r>
                      <a:r>
                        <a:rPr lang="nl-BE" sz="1200" b="1" i="0" u="none" strike="noStrike">
                          <a:solidFill>
                            <a:srgbClr val="286669"/>
                          </a:solidFill>
                          <a:effectLst/>
                          <a:latin typeface="+mj-lt"/>
                        </a:rPr>
                        <a:t> </a:t>
                      </a:r>
                      <a:r>
                        <a:rPr lang="nl-BE" sz="1200" b="0" i="0" u="none" strike="noStrike" kern="1200" baseline="0">
                          <a:solidFill>
                            <a:srgbClr val="286669"/>
                          </a:solidFill>
                          <a:effectLst/>
                          <a:latin typeface="+mn-lt"/>
                          <a:ea typeface="+mn-ea"/>
                          <a:cs typeface="+mn-cs"/>
                        </a:rPr>
                        <a:t>(t.o.v. totale oppervlakte) (%) (2024)</a:t>
                      </a:r>
                      <a:endParaRPr lang="nl-BE" sz="1200" b="0" i="0" u="none" strike="noStrike">
                        <a:solidFill>
                          <a:srgbClr val="286669"/>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chemeClr val="tx1"/>
                          </a:solidFill>
                          <a:effectLst/>
                          <a:latin typeface="+mj-lt"/>
                        </a:rPr>
                        <a:t>5,2%</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BE" sz="1200" b="0" i="0" u="none" strike="noStrike" kern="1200">
                          <a:solidFill>
                            <a:schemeClr val="tx1"/>
                          </a:solidFill>
                          <a:effectLst/>
                          <a:latin typeface="+mj-lt"/>
                          <a:ea typeface="+mn-ea"/>
                          <a:cs typeface="+mn-cs"/>
                        </a:rPr>
                        <a:t>7,0%</a:t>
                      </a: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NL" sz="1200" b="0" kern="1200">
                          <a:solidFill>
                            <a:schemeClr val="tx1"/>
                          </a:solidFill>
                          <a:latin typeface="+mn-lt"/>
                          <a:ea typeface="+mn-ea"/>
                          <a:cs typeface="+mn-cs"/>
                        </a:rPr>
                        <a:t>5,3%</a:t>
                      </a:r>
                      <a:endParaRPr lang="nl-BE" sz="1200" b="0" kern="1200">
                        <a:solidFill>
                          <a:schemeClr val="tx1"/>
                        </a:solidFill>
                        <a:latin typeface="+mn-lt"/>
                        <a:ea typeface="+mn-ea"/>
                        <a:cs typeface="+mn-cs"/>
                      </a:endParaRPr>
                    </a:p>
                  </a:txBody>
                  <a:tcPr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905811574"/>
                  </a:ext>
                </a:extLst>
              </a:tr>
              <a:tr h="427990">
                <a:tc>
                  <a:txBody>
                    <a:bodyPr/>
                    <a:lstStyle/>
                    <a:p>
                      <a:pPr algn="l" fontAlgn="b"/>
                      <a:r>
                        <a:rPr lang="nl-BE" sz="1200" b="1" i="0" u="none" strike="noStrike">
                          <a:solidFill>
                            <a:srgbClr val="286669"/>
                          </a:solidFill>
                          <a:effectLst/>
                          <a:latin typeface="+mj-lt"/>
                        </a:rPr>
                        <a:t>ruimtebeslag*</a:t>
                      </a:r>
                      <a:r>
                        <a:rPr lang="nl-BE" sz="1200" b="0" i="0" u="none" strike="noStrike" baseline="0">
                          <a:solidFill>
                            <a:srgbClr val="286669"/>
                          </a:solidFill>
                          <a:effectLst/>
                          <a:latin typeface="+mj-lt"/>
                        </a:rPr>
                        <a:t> (t.o.v. totale oppervlakte) (%) (2022)</a:t>
                      </a:r>
                      <a:endParaRPr lang="nl-BE" sz="1200" b="0"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26,5%</a:t>
                      </a: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0" kern="1200">
                          <a:solidFill>
                            <a:schemeClr val="tx1"/>
                          </a:solidFill>
                          <a:latin typeface="+mn-lt"/>
                          <a:ea typeface="+mn-ea"/>
                          <a:cs typeface="+mn-cs"/>
                        </a:rPr>
                        <a:t>31,6%</a:t>
                      </a:r>
                    </a:p>
                  </a:txBody>
                  <a:tcPr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0" kern="1200">
                          <a:solidFill>
                            <a:schemeClr val="tx1"/>
                          </a:solidFill>
                          <a:latin typeface="+mn-lt"/>
                          <a:ea typeface="+mn-ea"/>
                          <a:cs typeface="+mn-cs"/>
                        </a:rPr>
                        <a:t>32,4%</a:t>
                      </a:r>
                    </a:p>
                  </a:txBody>
                  <a:tcPr anchor="ctr">
                    <a:solidFill>
                      <a:srgbClr val="F2F6F6"/>
                    </a:solidFill>
                  </a:tcPr>
                </a:tc>
                <a:extLst>
                  <a:ext uri="{0D108BD9-81ED-4DB2-BD59-A6C34878D82A}">
                    <a16:rowId xmlns:a16="http://schemas.microsoft.com/office/drawing/2014/main" val="50601238"/>
                  </a:ext>
                </a:extLst>
              </a:tr>
              <a:tr h="427990">
                <a:tc>
                  <a:txBody>
                    <a:bodyPr/>
                    <a:lstStyle/>
                    <a:p>
                      <a:pPr algn="l" fontAlgn="b"/>
                      <a:r>
                        <a:rPr lang="nl-NL" sz="1200" b="1" i="0" u="none" strike="noStrike">
                          <a:solidFill>
                            <a:srgbClr val="286669"/>
                          </a:solidFill>
                          <a:effectLst/>
                          <a:latin typeface="+mj-lt"/>
                        </a:rPr>
                        <a:t>open ruimte </a:t>
                      </a:r>
                      <a:r>
                        <a:rPr lang="nl-NL" sz="1200" b="0" i="0" u="none" strike="noStrike">
                          <a:solidFill>
                            <a:srgbClr val="286669"/>
                          </a:solidFill>
                          <a:effectLst/>
                          <a:latin typeface="+mj-lt"/>
                        </a:rPr>
                        <a:t>(t.o.v. totale oppervlakte) (%) (2022)</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73,5%</a:t>
                      </a: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0" kern="1200">
                          <a:solidFill>
                            <a:schemeClr val="tx1"/>
                          </a:solidFill>
                          <a:latin typeface="+mn-lt"/>
                          <a:ea typeface="+mn-ea"/>
                          <a:cs typeface="+mn-cs"/>
                        </a:rPr>
                        <a:t>68,4%</a:t>
                      </a:r>
                    </a:p>
                  </a:txBody>
                  <a:tcPr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0" kern="1200">
                          <a:solidFill>
                            <a:schemeClr val="tx1"/>
                          </a:solidFill>
                          <a:latin typeface="+mn-lt"/>
                          <a:ea typeface="+mn-ea"/>
                          <a:cs typeface="+mn-cs"/>
                        </a:rPr>
                        <a:t>67,6%</a:t>
                      </a:r>
                    </a:p>
                  </a:txBody>
                  <a:tcPr anchor="ctr">
                    <a:solidFill>
                      <a:srgbClr val="F2F6F6"/>
                    </a:solidFill>
                  </a:tcPr>
                </a:tc>
                <a:extLst>
                  <a:ext uri="{0D108BD9-81ED-4DB2-BD59-A6C34878D82A}">
                    <a16:rowId xmlns:a16="http://schemas.microsoft.com/office/drawing/2014/main" val="2230593140"/>
                  </a:ext>
                </a:extLst>
              </a:tr>
              <a:tr h="427851">
                <a:tc>
                  <a:txBody>
                    <a:bodyPr/>
                    <a:lstStyle/>
                    <a:p>
                      <a:pPr algn="l" fontAlgn="b"/>
                      <a:r>
                        <a:rPr lang="nl-BE" sz="1200" b="1" i="0" u="none" strike="noStrike">
                          <a:solidFill>
                            <a:srgbClr val="286669"/>
                          </a:solidFill>
                          <a:effectLst/>
                          <a:latin typeface="+mj-lt"/>
                        </a:rPr>
                        <a:t>bevolkingsdichtheid </a:t>
                      </a:r>
                      <a:r>
                        <a:rPr lang="nl-BE" sz="1200" b="0" i="0" u="none" strike="noStrike">
                          <a:solidFill>
                            <a:srgbClr val="286669"/>
                          </a:solidFill>
                          <a:effectLst/>
                          <a:latin typeface="+mj-lt"/>
                        </a:rPr>
                        <a:t>(inwoners</a:t>
                      </a:r>
                      <a:r>
                        <a:rPr lang="nl-BE" sz="1200" b="0" i="0" u="none" strike="noStrike" baseline="0">
                          <a:solidFill>
                            <a:srgbClr val="286669"/>
                          </a:solidFill>
                          <a:effectLst/>
                          <a:latin typeface="+mj-lt"/>
                        </a:rPr>
                        <a:t> </a:t>
                      </a:r>
                      <a:r>
                        <a:rPr lang="nl-BE" sz="1200" b="0" i="0" u="none" strike="noStrike">
                          <a:solidFill>
                            <a:srgbClr val="286669"/>
                          </a:solidFill>
                          <a:effectLst/>
                          <a:latin typeface="+mj-lt"/>
                        </a:rPr>
                        <a:t>per km²) (2024)</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334</a:t>
                      </a: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0" kern="1200">
                          <a:solidFill>
                            <a:schemeClr val="tx1"/>
                          </a:solidFill>
                          <a:latin typeface="+mn-lt"/>
                          <a:ea typeface="+mn-ea"/>
                          <a:cs typeface="+mn-cs"/>
                        </a:rPr>
                        <a:t>422</a:t>
                      </a:r>
                    </a:p>
                  </a:txBody>
                  <a:tcPr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NL" sz="1200" b="0" kern="1200">
                          <a:solidFill>
                            <a:schemeClr val="tx1"/>
                          </a:solidFill>
                          <a:latin typeface="+mn-lt"/>
                          <a:ea typeface="+mn-ea"/>
                          <a:cs typeface="+mn-cs"/>
                        </a:rPr>
                        <a:t>5</a:t>
                      </a:r>
                      <a:r>
                        <a:rPr lang="nl-BE" sz="1200" b="0" kern="1200">
                          <a:solidFill>
                            <a:schemeClr val="tx1"/>
                          </a:solidFill>
                          <a:latin typeface="+mn-lt"/>
                          <a:ea typeface="+mn-ea"/>
                          <a:cs typeface="+mn-cs"/>
                        </a:rPr>
                        <a:t>02</a:t>
                      </a:r>
                    </a:p>
                  </a:txBody>
                  <a:tcPr anchor="ctr">
                    <a:solidFill>
                      <a:srgbClr val="F2F6F6"/>
                    </a:solidFill>
                  </a:tcPr>
                </a:tc>
                <a:extLst>
                  <a:ext uri="{0D108BD9-81ED-4DB2-BD59-A6C34878D82A}">
                    <a16:rowId xmlns:a16="http://schemas.microsoft.com/office/drawing/2014/main" val="413533012"/>
                  </a:ext>
                </a:extLst>
              </a:tr>
              <a:tr h="427990">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BE" sz="1200" b="1" i="0" u="none" strike="noStrike" kern="1200" dirty="0">
                          <a:solidFill>
                            <a:srgbClr val="286669"/>
                          </a:solidFill>
                          <a:effectLst/>
                          <a:latin typeface="+mn-lt"/>
                          <a:ea typeface="+mn-ea"/>
                          <a:cs typeface="+mn-cs"/>
                        </a:rPr>
                        <a:t>voldoende ontmoetingsplaatsen [eens] </a:t>
                      </a:r>
                      <a:r>
                        <a:rPr lang="nl-BE" sz="1200" b="0" i="0" u="none" strike="noStrike" kern="1200" dirty="0">
                          <a:solidFill>
                            <a:srgbClr val="286669"/>
                          </a:solidFill>
                          <a:effectLst/>
                          <a:latin typeface="+mn-lt"/>
                          <a:ea typeface="+mn-ea"/>
                          <a:cs typeface="+mn-cs"/>
                        </a:rPr>
                        <a:t>(%) (2023)</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65%</a:t>
                      </a: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0" kern="1200">
                          <a:solidFill>
                            <a:schemeClr val="tx1"/>
                          </a:solidFill>
                          <a:latin typeface="+mn-lt"/>
                          <a:ea typeface="+mn-ea"/>
                          <a:cs typeface="+mn-cs"/>
                        </a:rPr>
                        <a:t>74%</a:t>
                      </a:r>
                    </a:p>
                  </a:txBody>
                  <a:tcPr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NL" sz="1200" b="0" kern="1200" dirty="0">
                          <a:solidFill>
                            <a:schemeClr val="tx1"/>
                          </a:solidFill>
                          <a:latin typeface="+mn-lt"/>
                          <a:ea typeface="+mn-ea"/>
                          <a:cs typeface="+mn-cs"/>
                        </a:rPr>
                        <a:t>68%</a:t>
                      </a:r>
                      <a:endParaRPr lang="nl-BE" sz="1200" b="0" kern="1200" dirty="0">
                        <a:solidFill>
                          <a:schemeClr val="tx1"/>
                        </a:solidFill>
                        <a:latin typeface="+mn-lt"/>
                        <a:ea typeface="+mn-ea"/>
                        <a:cs typeface="+mn-cs"/>
                      </a:endParaRPr>
                    </a:p>
                  </a:txBody>
                  <a:tcPr anchor="ctr">
                    <a:solidFill>
                      <a:srgbClr val="F2F6F6"/>
                    </a:solidFill>
                  </a:tcPr>
                </a:tc>
                <a:extLst>
                  <a:ext uri="{0D108BD9-81ED-4DB2-BD59-A6C34878D82A}">
                    <a16:rowId xmlns:a16="http://schemas.microsoft.com/office/drawing/2014/main" val="1817879463"/>
                  </a:ext>
                </a:extLst>
              </a:tr>
            </a:tbl>
          </a:graphicData>
        </a:graphic>
      </p:graphicFrame>
      <p:sp>
        <p:nvSpPr>
          <p:cNvPr id="7" name="Tekstvak 6"/>
          <p:cNvSpPr txBox="1"/>
          <p:nvPr/>
        </p:nvSpPr>
        <p:spPr>
          <a:xfrm>
            <a:off x="6187939" y="5872745"/>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 en Provincie in Cijfers</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
        <p:nvSpPr>
          <p:cNvPr id="12" name="Rectangle 1"/>
          <p:cNvSpPr>
            <a:spLocks noChangeArrowheads="1"/>
          </p:cNvSpPr>
          <p:nvPr/>
        </p:nvSpPr>
        <p:spPr bwMode="auto">
          <a:xfrm>
            <a:off x="4588397" y="258118"/>
            <a:ext cx="8743950" cy="16413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25392"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nl-BE" altLang="nl-BE" sz="900" b="0" i="0" u="none" strike="noStrike" kern="1200" cap="none" spc="0" normalizeH="0" baseline="0" noProof="0">
                <a:ln>
                  <a:noFill/>
                </a:ln>
                <a:solidFill>
                  <a:srgbClr val="71777D"/>
                </a:solidFill>
                <a:effectLst/>
                <a:uLnTx/>
                <a:uFillTx/>
                <a:latin typeface="Segoe UI"/>
                <a:ea typeface="+mn-ea"/>
                <a:cs typeface="+mn-cs"/>
              </a:rPr>
              <a:t>*</a:t>
            </a:r>
            <a:r>
              <a:rPr kumimoji="0" lang="nl-BE" altLang="nl-BE" sz="900" b="1" i="0" u="none" strike="noStrike" kern="1200" cap="none" spc="0" normalizeH="0" baseline="0" noProof="0">
                <a:ln>
                  <a:noFill/>
                </a:ln>
                <a:solidFill>
                  <a:srgbClr val="71777D"/>
                </a:solidFill>
                <a:effectLst/>
                <a:uLnTx/>
                <a:uFillTx/>
                <a:latin typeface="Segoe UI"/>
                <a:ea typeface="+mn-ea"/>
                <a:cs typeface="+mn-cs"/>
              </a:rPr>
              <a:t>Ruimtebeslag</a:t>
            </a:r>
            <a:r>
              <a:rPr kumimoji="0" lang="nl-BE" altLang="nl-BE" sz="900" b="0" i="0" u="none" strike="noStrike" kern="1200" cap="none" spc="0" normalizeH="0" baseline="0" noProof="0">
                <a:ln>
                  <a:noFill/>
                </a:ln>
                <a:solidFill>
                  <a:srgbClr val="71777D"/>
                </a:solidFill>
                <a:effectLst/>
                <a:uLnTx/>
                <a:uFillTx/>
                <a:latin typeface="Segoe UI"/>
                <a:ea typeface="+mn-ea"/>
                <a:cs typeface="+mn-cs"/>
              </a:rPr>
              <a:t>: </a:t>
            </a:r>
            <a:r>
              <a:rPr kumimoji="0" lang="nl-NL" altLang="nl-BE" sz="900" b="0" i="0" u="none" strike="noStrike" kern="1200" cap="none" spc="0" normalizeH="0" baseline="0" noProof="0">
                <a:ln>
                  <a:noFill/>
                </a:ln>
                <a:solidFill>
                  <a:srgbClr val="71777D"/>
                </a:solidFill>
                <a:effectLst/>
                <a:uLnTx/>
                <a:uFillTx/>
                <a:latin typeface="Segoe UI"/>
                <a:ea typeface="+mn-ea"/>
                <a:cs typeface="+mn-cs"/>
              </a:rPr>
              <a:t>Aandeel oppervlakte ingenomen door nederzettingen en menselijke activiteiten (incl. tuinen aan woningen, buurtparken …)</a:t>
            </a:r>
            <a:endParaRPr kumimoji="0" lang="nl-BE" altLang="nl-BE" sz="900" b="0" i="0" u="none" strike="noStrike" kern="1200" cap="none" spc="0" normalizeH="0" baseline="0" noProof="0">
              <a:ln>
                <a:noFill/>
              </a:ln>
              <a:solidFill>
                <a:srgbClr val="71777D"/>
              </a:solidFill>
              <a:effectLst/>
              <a:uLnTx/>
              <a:uFillTx/>
              <a:latin typeface="Segoe UI"/>
              <a:ea typeface="+mn-ea"/>
              <a:cs typeface="+mn-cs"/>
            </a:endParaRPr>
          </a:p>
        </p:txBody>
      </p:sp>
    </p:spTree>
    <p:extLst>
      <p:ext uri="{BB962C8B-B14F-4D97-AF65-F5344CB8AC3E}">
        <p14:creationId xmlns:p14="http://schemas.microsoft.com/office/powerpoint/2010/main" val="1168352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045154-1F64-9953-7B26-127A0F1377F2}"/>
              </a:ext>
            </a:extLst>
          </p:cNvPr>
          <p:cNvSpPr>
            <a:spLocks noGrp="1"/>
          </p:cNvSpPr>
          <p:nvPr>
            <p:ph type="title"/>
          </p:nvPr>
        </p:nvSpPr>
        <p:spPr/>
        <p:txBody>
          <a:bodyPr/>
          <a:lstStyle/>
          <a:p>
            <a:r>
              <a:rPr lang="nl-BE"/>
              <a:t>Ruimte in cijfers</a:t>
            </a:r>
          </a:p>
        </p:txBody>
      </p:sp>
      <p:sp>
        <p:nvSpPr>
          <p:cNvPr id="3" name="Tekstvak 2">
            <a:extLst>
              <a:ext uri="{FF2B5EF4-FFF2-40B4-BE49-F238E27FC236}">
                <a16:creationId xmlns:a16="http://schemas.microsoft.com/office/drawing/2014/main" id="{FE183A6C-81B8-DF6D-7862-2842FC54514D}"/>
              </a:ext>
            </a:extLst>
          </p:cNvPr>
          <p:cNvSpPr txBox="1"/>
          <p:nvPr/>
        </p:nvSpPr>
        <p:spPr>
          <a:xfrm>
            <a:off x="9936480" y="6596389"/>
            <a:ext cx="2834640" cy="261610"/>
          </a:xfrm>
          <a:prstGeom prst="rect">
            <a:avLst/>
          </a:prstGeom>
          <a:noFill/>
        </p:spPr>
        <p:txBody>
          <a:bodyPr wrap="square" rtlCol="0">
            <a:spAutoFit/>
          </a:bodyPr>
          <a:lstStyle/>
          <a:p>
            <a:r>
              <a:rPr lang="nl-NL" sz="1100">
                <a:solidFill>
                  <a:prstClr val="white">
                    <a:lumMod val="65000"/>
                  </a:prstClr>
                </a:solidFill>
                <a:latin typeface="Segoe UI"/>
              </a:rPr>
              <a:t>Bron: Provincie in cijfers (2023)</a:t>
            </a:r>
            <a:endParaRPr lang="nl-BE" sz="1100">
              <a:solidFill>
                <a:prstClr val="white">
                  <a:lumMod val="65000"/>
                </a:prstClr>
              </a:solidFill>
              <a:latin typeface="Segoe UI"/>
            </a:endParaRPr>
          </a:p>
        </p:txBody>
      </p:sp>
      <p:pic>
        <p:nvPicPr>
          <p:cNvPr id="5" name="Picture 4" descr="A graph of different colored columns&#10;&#10;Description automatically generated with medium confidence">
            <a:extLst>
              <a:ext uri="{FF2B5EF4-FFF2-40B4-BE49-F238E27FC236}">
                <a16:creationId xmlns:a16="http://schemas.microsoft.com/office/drawing/2014/main" id="{C75A5A0E-DDC6-2FF8-66A6-2AA7A7329EB8}"/>
              </a:ext>
            </a:extLst>
          </p:cNvPr>
          <p:cNvPicPr>
            <a:picLocks noChangeAspect="1"/>
          </p:cNvPicPr>
          <p:nvPr/>
        </p:nvPicPr>
        <p:blipFill>
          <a:blip r:embed="rId3"/>
          <a:stretch>
            <a:fillRect/>
          </a:stretch>
        </p:blipFill>
        <p:spPr>
          <a:xfrm>
            <a:off x="1524000" y="1293018"/>
            <a:ext cx="7419975" cy="5564981"/>
          </a:xfrm>
          <a:prstGeom prst="rect">
            <a:avLst/>
          </a:prstGeom>
        </p:spPr>
      </p:pic>
    </p:spTree>
    <p:extLst>
      <p:ext uri="{BB962C8B-B14F-4D97-AF65-F5344CB8AC3E}">
        <p14:creationId xmlns:p14="http://schemas.microsoft.com/office/powerpoint/2010/main" val="3334803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65D59C-9178-8872-7D5A-2D01E9982BE0}"/>
              </a:ext>
            </a:extLst>
          </p:cNvPr>
          <p:cNvSpPr>
            <a:spLocks noGrp="1"/>
          </p:cNvSpPr>
          <p:nvPr>
            <p:ph type="title"/>
          </p:nvPr>
        </p:nvSpPr>
        <p:spPr/>
        <p:txBody>
          <a:bodyPr/>
          <a:lstStyle/>
          <a:p>
            <a:r>
              <a:rPr lang="nl-NL"/>
              <a:t>Wonen en woonomgeving in cijfers</a:t>
            </a:r>
            <a:endParaRPr lang="nl-BE"/>
          </a:p>
        </p:txBody>
      </p:sp>
      <p:sp>
        <p:nvSpPr>
          <p:cNvPr id="3" name="Tekstvak 2">
            <a:extLst>
              <a:ext uri="{FF2B5EF4-FFF2-40B4-BE49-F238E27FC236}">
                <a16:creationId xmlns:a16="http://schemas.microsoft.com/office/drawing/2014/main" id="{A48A2887-C912-F823-93A3-1CA521FBFAA3}"/>
              </a:ext>
            </a:extLst>
          </p:cNvPr>
          <p:cNvSpPr txBox="1"/>
          <p:nvPr/>
        </p:nvSpPr>
        <p:spPr>
          <a:xfrm>
            <a:off x="7979198" y="6596390"/>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
        <p:nvSpPr>
          <p:cNvPr id="8" name="Tekstvak 7">
            <a:extLst>
              <a:ext uri="{FF2B5EF4-FFF2-40B4-BE49-F238E27FC236}">
                <a16:creationId xmlns:a16="http://schemas.microsoft.com/office/drawing/2014/main" id="{371E7632-FD4E-95E0-2F19-7304CD8C5C1D}"/>
              </a:ext>
            </a:extLst>
          </p:cNvPr>
          <p:cNvSpPr txBox="1"/>
          <p:nvPr/>
        </p:nvSpPr>
        <p:spPr>
          <a:xfrm>
            <a:off x="181043" y="2068999"/>
            <a:ext cx="3341914" cy="307777"/>
          </a:xfrm>
          <a:prstGeom prst="rect">
            <a:avLst/>
          </a:prstGeom>
          <a:noFill/>
        </p:spPr>
        <p:txBody>
          <a:bodyPr wrap="square" rtlCol="0">
            <a:spAutoFit/>
          </a:bodyPr>
          <a:lstStyle/>
          <a:p>
            <a:r>
              <a:rPr lang="nl-BE" sz="1400" b="1">
                <a:solidFill>
                  <a:srgbClr val="286669"/>
                </a:solidFill>
              </a:rPr>
              <a:t>Verkopen woningen, naar bouwwijze</a:t>
            </a:r>
          </a:p>
        </p:txBody>
      </p:sp>
      <p:sp>
        <p:nvSpPr>
          <p:cNvPr id="9" name="Tekstvak 8">
            <a:extLst>
              <a:ext uri="{FF2B5EF4-FFF2-40B4-BE49-F238E27FC236}">
                <a16:creationId xmlns:a16="http://schemas.microsoft.com/office/drawing/2014/main" id="{DDDD7963-44FD-742A-8CFE-31D46698F162}"/>
              </a:ext>
            </a:extLst>
          </p:cNvPr>
          <p:cNvSpPr txBox="1"/>
          <p:nvPr/>
        </p:nvSpPr>
        <p:spPr>
          <a:xfrm>
            <a:off x="6197795" y="2007970"/>
            <a:ext cx="3341914" cy="307777"/>
          </a:xfrm>
          <a:prstGeom prst="rect">
            <a:avLst/>
          </a:prstGeom>
          <a:noFill/>
        </p:spPr>
        <p:txBody>
          <a:bodyPr wrap="square" rtlCol="0">
            <a:spAutoFit/>
          </a:bodyPr>
          <a:lstStyle/>
          <a:p>
            <a:r>
              <a:rPr lang="nl-BE" sz="1400" b="1">
                <a:solidFill>
                  <a:srgbClr val="286669"/>
                </a:solidFill>
              </a:rPr>
              <a:t>Woongelegenheden, naar bouwwijze</a:t>
            </a:r>
          </a:p>
        </p:txBody>
      </p:sp>
      <p:pic>
        <p:nvPicPr>
          <p:cNvPr id="5" name="Picture 4">
            <a:extLst>
              <a:ext uri="{FF2B5EF4-FFF2-40B4-BE49-F238E27FC236}">
                <a16:creationId xmlns:a16="http://schemas.microsoft.com/office/drawing/2014/main" id="{D8123420-D05E-1A5F-7EAF-53D89196089F}"/>
              </a:ext>
            </a:extLst>
          </p:cNvPr>
          <p:cNvPicPr>
            <a:picLocks noChangeAspect="1"/>
          </p:cNvPicPr>
          <p:nvPr/>
        </p:nvPicPr>
        <p:blipFill>
          <a:blip r:embed="rId3"/>
          <a:stretch>
            <a:fillRect/>
          </a:stretch>
        </p:blipFill>
        <p:spPr>
          <a:xfrm>
            <a:off x="249835" y="2376776"/>
            <a:ext cx="5798442" cy="2763070"/>
          </a:xfrm>
          <a:prstGeom prst="rect">
            <a:avLst/>
          </a:prstGeom>
        </p:spPr>
      </p:pic>
      <p:pic>
        <p:nvPicPr>
          <p:cNvPr id="10" name="Picture 9">
            <a:extLst>
              <a:ext uri="{FF2B5EF4-FFF2-40B4-BE49-F238E27FC236}">
                <a16:creationId xmlns:a16="http://schemas.microsoft.com/office/drawing/2014/main" id="{03E0D374-5C38-A277-020D-3998578EEB4C}"/>
              </a:ext>
            </a:extLst>
          </p:cNvPr>
          <p:cNvPicPr>
            <a:picLocks noChangeAspect="1"/>
          </p:cNvPicPr>
          <p:nvPr/>
        </p:nvPicPr>
        <p:blipFill>
          <a:blip r:embed="rId4"/>
          <a:stretch>
            <a:fillRect/>
          </a:stretch>
        </p:blipFill>
        <p:spPr>
          <a:xfrm>
            <a:off x="6312795" y="2376776"/>
            <a:ext cx="5629370" cy="2688889"/>
          </a:xfrm>
          <a:prstGeom prst="rect">
            <a:avLst/>
          </a:prstGeom>
        </p:spPr>
      </p:pic>
    </p:spTree>
    <p:extLst>
      <p:ext uri="{BB962C8B-B14F-4D97-AF65-F5344CB8AC3E}">
        <p14:creationId xmlns:p14="http://schemas.microsoft.com/office/powerpoint/2010/main" val="2007371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B3CC8E-8168-AAF4-D210-B1DDC1B3D1DE}"/>
              </a:ext>
            </a:extLst>
          </p:cNvPr>
          <p:cNvSpPr>
            <a:spLocks noGrp="1"/>
          </p:cNvSpPr>
          <p:nvPr>
            <p:ph type="title"/>
          </p:nvPr>
        </p:nvSpPr>
        <p:spPr/>
        <p:txBody>
          <a:bodyPr/>
          <a:lstStyle/>
          <a:p>
            <a:r>
              <a:rPr lang="nl-NL"/>
              <a:t>Wonen en woonomgeving in cijfers</a:t>
            </a:r>
            <a:endParaRPr lang="nl-BE"/>
          </a:p>
        </p:txBody>
      </p:sp>
      <p:graphicFrame>
        <p:nvGraphicFramePr>
          <p:cNvPr id="4" name="Tabel 6">
            <a:extLst>
              <a:ext uri="{FF2B5EF4-FFF2-40B4-BE49-F238E27FC236}">
                <a16:creationId xmlns:a16="http://schemas.microsoft.com/office/drawing/2014/main" id="{7874E9AA-CC9C-051B-74F0-7F93066C411E}"/>
              </a:ext>
            </a:extLst>
          </p:cNvPr>
          <p:cNvGraphicFramePr>
            <a:graphicFrameLocks noGrp="1"/>
          </p:cNvGraphicFramePr>
          <p:nvPr>
            <p:ph idx="1"/>
            <p:extLst>
              <p:ext uri="{D42A27DB-BD31-4B8C-83A1-F6EECF244321}">
                <p14:modId xmlns:p14="http://schemas.microsoft.com/office/powerpoint/2010/main" val="3760429746"/>
              </p:ext>
            </p:extLst>
          </p:nvPr>
        </p:nvGraphicFramePr>
        <p:xfrm>
          <a:off x="956463" y="1420476"/>
          <a:ext cx="9000001" cy="4806558"/>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1404581243"/>
                    </a:ext>
                  </a:extLst>
                </a:gridCol>
                <a:gridCol w="1636364">
                  <a:extLst>
                    <a:ext uri="{9D8B030D-6E8A-4147-A177-3AD203B41FA5}">
                      <a16:colId xmlns:a16="http://schemas.microsoft.com/office/drawing/2014/main" val="2996155885"/>
                    </a:ext>
                  </a:extLst>
                </a:gridCol>
              </a:tblGrid>
              <a:tr h="468000">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1" kern="1200">
                          <a:solidFill>
                            <a:srgbClr val="286669"/>
                          </a:solidFill>
                          <a:latin typeface="+mn-lt"/>
                          <a:ea typeface="+mn-ea"/>
                          <a:cs typeface="+mn-cs"/>
                        </a:rPr>
                        <a:t>Dentergem</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a:t>
                      </a:r>
                    </a:p>
                    <a:p>
                      <a:pPr algn="ctr" fontAlgn="b"/>
                      <a:r>
                        <a:rPr lang="nl-BE" sz="1200" b="1" i="0" u="none" strike="noStrike" err="1">
                          <a:solidFill>
                            <a:schemeClr val="bg1"/>
                          </a:solidFill>
                          <a:effectLst/>
                          <a:latin typeface="+mj-lt"/>
                        </a:rPr>
                        <a:t>Midwest</a:t>
                      </a:r>
                      <a:endParaRPr lang="nl-BE" sz="1200" b="1" i="0" u="none" strike="noStrike">
                        <a:solidFill>
                          <a:schemeClr val="bg1"/>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28354">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rgbClr val="286669"/>
                          </a:solidFill>
                          <a:effectLst/>
                          <a:uLnTx/>
                          <a:uFillTx/>
                          <a:latin typeface="+mn-lt"/>
                          <a:ea typeface="+mn-ea"/>
                          <a:cs typeface="+mn-cs"/>
                        </a:rPr>
                        <a:t>alle huizen (excl. appartementen) - mediaanprijs </a:t>
                      </a:r>
                      <a:r>
                        <a:rPr kumimoji="0" lang="nl-NL" sz="1200" b="0" i="0" u="none" strike="noStrike" kern="1200" cap="none" spc="0" normalizeH="0" baseline="0" noProof="0">
                          <a:ln>
                            <a:noFill/>
                          </a:ln>
                          <a:solidFill>
                            <a:srgbClr val="286669"/>
                          </a:solidFill>
                          <a:effectLst/>
                          <a:uLnTx/>
                          <a:uFillTx/>
                          <a:latin typeface="+mn-lt"/>
                          <a:ea typeface="+mn-ea"/>
                          <a:cs typeface="+mn-cs"/>
                        </a:rPr>
                        <a:t>(€) (2023)</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297.500</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328.800</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1808516783"/>
                  </a:ext>
                </a:extLst>
              </a:tr>
              <a:tr h="528354">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rgbClr val="286669"/>
                          </a:solidFill>
                          <a:effectLst/>
                          <a:uLnTx/>
                          <a:uFillTx/>
                          <a:latin typeface="+mn-lt"/>
                          <a:ea typeface="+mn-ea"/>
                          <a:cs typeface="+mn-cs"/>
                        </a:rPr>
                        <a:t>huurders</a:t>
                      </a:r>
                      <a:r>
                        <a:rPr kumimoji="0" lang="nl-NL" sz="1200" b="0" i="0" u="none" strike="noStrike" kern="1200" cap="none" spc="0" normalizeH="0" baseline="0" noProof="0">
                          <a:ln>
                            <a:noFill/>
                          </a:ln>
                          <a:solidFill>
                            <a:srgbClr val="286669"/>
                          </a:solidFill>
                          <a:effectLst/>
                          <a:uLnTx/>
                          <a:uFillTx/>
                          <a:latin typeface="+mn-lt"/>
                          <a:ea typeface="+mn-ea"/>
                          <a:cs typeface="+mn-cs"/>
                        </a:rPr>
                        <a:t> (t.o.v. huishoudens met gekende eigendomstitel) (%) (2023)  </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n-lt"/>
                        </a:rPr>
                        <a:t>23,9%</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27,2%</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30,9%</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2014326957"/>
                  </a:ext>
                </a:extLst>
              </a:tr>
              <a:tr h="528354">
                <a:tc>
                  <a:txBody>
                    <a:bodyPr/>
                    <a:lstStyle/>
                    <a:p>
                      <a:r>
                        <a:rPr lang="nl-NL" sz="1200" b="1" kern="1200">
                          <a:solidFill>
                            <a:srgbClr val="286669"/>
                          </a:solidFill>
                          <a:latin typeface="+mn-lt"/>
                          <a:ea typeface="+mn-ea"/>
                          <a:cs typeface="+mn-cs"/>
                        </a:rPr>
                        <a:t>woonquote </a:t>
                      </a:r>
                      <a:r>
                        <a:rPr lang="nl-NL" sz="1200" b="0" kern="1200">
                          <a:solidFill>
                            <a:srgbClr val="286669"/>
                          </a:solidFill>
                          <a:latin typeface="+mn-lt"/>
                          <a:ea typeface="+mn-ea"/>
                          <a:cs typeface="+mn-cs"/>
                        </a:rPr>
                        <a:t>(%) (2023) </a:t>
                      </a:r>
                    </a:p>
                    <a:p>
                      <a:r>
                        <a:rPr lang="nl-NL" sz="1200" b="0" i="1" kern="1200">
                          <a:solidFill>
                            <a:srgbClr val="286669"/>
                          </a:solidFill>
                          <a:latin typeface="+mn-lt"/>
                          <a:ea typeface="+mn-ea"/>
                          <a:cs typeface="+mn-cs"/>
                        </a:rPr>
                        <a:t>aandeel inwoners waarvan totale gezinsuitgaven voor wonen minstens 30% bedragen van gezinsinkomen</a:t>
                      </a:r>
                    </a:p>
                  </a:txBody>
                  <a:tcPr anchor="ctr">
                    <a:solidFill>
                      <a:srgbClr val="F2F6F6"/>
                    </a:solidFill>
                  </a:tcPr>
                </a:tc>
                <a:tc>
                  <a:txBody>
                    <a:bodyPr/>
                    <a:lstStyle/>
                    <a:p>
                      <a:pPr algn="ctr" fontAlgn="b"/>
                      <a:r>
                        <a:rPr lang="nl-BE" sz="1200" b="0" i="0" u="none" strike="noStrike">
                          <a:solidFill>
                            <a:srgbClr val="000000"/>
                          </a:solidFill>
                          <a:effectLst/>
                          <a:latin typeface="+mn-lt"/>
                        </a:rPr>
                        <a:t>9%</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13%</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17%</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516452123"/>
                  </a:ext>
                </a:extLst>
              </a:tr>
              <a:tr h="528354">
                <a:tc>
                  <a:txBody>
                    <a:bodyPr/>
                    <a:lstStyle/>
                    <a:p>
                      <a:r>
                        <a:rPr lang="nl-NL" sz="1200" b="0" kern="1200">
                          <a:solidFill>
                            <a:srgbClr val="286669"/>
                          </a:solidFill>
                          <a:latin typeface="+mn-lt"/>
                          <a:ea typeface="+mn-ea"/>
                          <a:cs typeface="+mn-cs"/>
                        </a:rPr>
                        <a:t>inwoners met </a:t>
                      </a:r>
                      <a:r>
                        <a:rPr lang="nl-NL" sz="1200" b="1" kern="1200">
                          <a:solidFill>
                            <a:srgbClr val="286669"/>
                          </a:solidFill>
                          <a:latin typeface="+mn-lt"/>
                          <a:ea typeface="+mn-ea"/>
                          <a:cs typeface="+mn-cs"/>
                        </a:rPr>
                        <a:t>betalingsmoeilijkheden wonen </a:t>
                      </a:r>
                      <a:r>
                        <a:rPr lang="nl-NL" sz="1200" b="0" kern="1200">
                          <a:solidFill>
                            <a:srgbClr val="286669"/>
                          </a:solidFill>
                          <a:latin typeface="+mn-lt"/>
                          <a:ea typeface="+mn-ea"/>
                          <a:cs typeface="+mn-cs"/>
                        </a:rPr>
                        <a:t>(%)</a:t>
                      </a:r>
                      <a:r>
                        <a:rPr lang="nl-NL" sz="1200" b="1" kern="1200">
                          <a:solidFill>
                            <a:srgbClr val="286669"/>
                          </a:solidFill>
                          <a:latin typeface="+mn-lt"/>
                          <a:ea typeface="+mn-ea"/>
                          <a:cs typeface="+mn-cs"/>
                        </a:rPr>
                        <a:t> </a:t>
                      </a:r>
                      <a:r>
                        <a:rPr lang="nl-NL" sz="1200" b="0" kern="1200">
                          <a:solidFill>
                            <a:srgbClr val="286669"/>
                          </a:solidFill>
                          <a:latin typeface="+mn-lt"/>
                          <a:ea typeface="+mn-ea"/>
                          <a:cs typeface="+mn-cs"/>
                        </a:rPr>
                        <a:t>(2023)</a:t>
                      </a: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2%</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6%</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7%</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2782318557"/>
                  </a:ext>
                </a:extLst>
              </a:tr>
              <a:tr h="528354">
                <a:tc>
                  <a:txBody>
                    <a:bodyPr/>
                    <a:lstStyle/>
                    <a:p>
                      <a:pPr algn="l" fontAlgn="b"/>
                      <a:r>
                        <a:rPr lang="nl-NL" sz="1200" b="1" i="0" u="none" strike="noStrike">
                          <a:solidFill>
                            <a:srgbClr val="286669"/>
                          </a:solidFill>
                          <a:effectLst/>
                          <a:latin typeface="+mj-lt"/>
                        </a:rPr>
                        <a:t>totaal gerealiseerd en gepland sociaal huuraanbod </a:t>
                      </a:r>
                      <a:r>
                        <a:rPr lang="nl-NL" sz="1200" b="0" i="0" u="none" strike="noStrike">
                          <a:solidFill>
                            <a:srgbClr val="286669"/>
                          </a:solidFill>
                          <a:effectLst/>
                          <a:latin typeface="+mj-lt"/>
                        </a:rPr>
                        <a:t>(t.o.v. BSO) (ratio) (2024)</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1,40</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1,98</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1,36</a:t>
                      </a:r>
                    </a:p>
                  </a:txBody>
                  <a:tcPr marL="6350" marR="6350" marT="6350" marB="0" anchor="ctr">
                    <a:solidFill>
                      <a:srgbClr val="F2F6F6"/>
                    </a:solidFill>
                  </a:tcPr>
                </a:tc>
                <a:extLst>
                  <a:ext uri="{0D108BD9-81ED-4DB2-BD59-A6C34878D82A}">
                    <a16:rowId xmlns:a16="http://schemas.microsoft.com/office/drawing/2014/main" val="671532496"/>
                  </a:ext>
                </a:extLst>
              </a:tr>
              <a:tr h="528354">
                <a:tc>
                  <a:txBody>
                    <a:bodyPr/>
                    <a:lstStyle/>
                    <a:p>
                      <a:pPr algn="l" fontAlgn="b"/>
                      <a:r>
                        <a:rPr lang="nl-NL" sz="1200" b="1" i="0" u="none" strike="noStrike">
                          <a:solidFill>
                            <a:srgbClr val="286669"/>
                          </a:solidFill>
                          <a:effectLst/>
                          <a:latin typeface="+mj-lt"/>
                        </a:rPr>
                        <a:t>sociale huurwoningen per 100 particuliere huishoudens </a:t>
                      </a:r>
                      <a:r>
                        <a:rPr lang="nl-NL" sz="1200" b="0" i="0" u="none" strike="noStrike">
                          <a:solidFill>
                            <a:srgbClr val="286669"/>
                          </a:solidFill>
                          <a:effectLst/>
                          <a:latin typeface="+mj-lt"/>
                        </a:rPr>
                        <a:t>(2023)</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5,8</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6,1</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5,7</a:t>
                      </a:r>
                    </a:p>
                  </a:txBody>
                  <a:tcPr marL="6350" marR="6350" marT="6350" marB="0" anchor="ctr">
                    <a:solidFill>
                      <a:srgbClr val="F2F6F6"/>
                    </a:solidFill>
                  </a:tcPr>
                </a:tc>
                <a:extLst>
                  <a:ext uri="{0D108BD9-81ED-4DB2-BD59-A6C34878D82A}">
                    <a16:rowId xmlns:a16="http://schemas.microsoft.com/office/drawing/2014/main" val="1560632050"/>
                  </a:ext>
                </a:extLst>
              </a:tr>
              <a:tr h="528354">
                <a:tc>
                  <a:txBody>
                    <a:bodyPr/>
                    <a:lstStyle/>
                    <a:p>
                      <a:pPr algn="l" fontAlgn="b"/>
                      <a:r>
                        <a:rPr lang="nl-NL" sz="1200" b="1" i="0" u="none" strike="noStrike">
                          <a:solidFill>
                            <a:srgbClr val="286669"/>
                          </a:solidFill>
                          <a:effectLst/>
                          <a:latin typeface="+mj-lt"/>
                        </a:rPr>
                        <a:t>tarieven OOV</a:t>
                      </a:r>
                      <a:r>
                        <a:rPr lang="nl-NL" sz="1200" b="0" i="0" u="none" strike="noStrike">
                          <a:solidFill>
                            <a:srgbClr val="286669"/>
                          </a:solidFill>
                          <a:effectLst/>
                          <a:latin typeface="+mj-lt"/>
                        </a:rPr>
                        <a:t> (aantal) (2023)</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n-lt"/>
                        </a:rPr>
                        <a:t>929</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895</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3178668365"/>
                  </a:ext>
                </a:extLst>
              </a:tr>
              <a:tr h="528354">
                <a:tc>
                  <a:txBody>
                    <a:bodyPr/>
                    <a:lstStyle/>
                    <a:p>
                      <a:pPr algn="l" fontAlgn="b"/>
                      <a:r>
                        <a:rPr lang="nl-NL" sz="1200" b="1" i="0" u="none" strike="noStrike" kern="1200">
                          <a:solidFill>
                            <a:srgbClr val="286669"/>
                          </a:solidFill>
                          <a:effectLst/>
                          <a:latin typeface="+mj-lt"/>
                          <a:ea typeface="+mn-ea"/>
                          <a:cs typeface="+mn-cs"/>
                        </a:rPr>
                        <a:t>gemiddelde opbrengst uit OOV per inwoner </a:t>
                      </a:r>
                      <a:r>
                        <a:rPr lang="nl-NL" sz="1200" b="0" i="0" u="none" strike="noStrike">
                          <a:solidFill>
                            <a:srgbClr val="286669"/>
                          </a:solidFill>
                          <a:effectLst/>
                          <a:latin typeface="+mj-lt"/>
                        </a:rPr>
                        <a:t>(€) (2023)</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265,10</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451,81</a:t>
                      </a:r>
                    </a:p>
                  </a:txBody>
                  <a:tcPr marL="6350" marR="6350" marT="6350" marB="0" anchor="ctr">
                    <a:solidFill>
                      <a:srgbClr val="F2F6F6"/>
                    </a:solidFill>
                  </a:tcPr>
                </a:tc>
                <a:extLst>
                  <a:ext uri="{0D108BD9-81ED-4DB2-BD59-A6C34878D82A}">
                    <a16:rowId xmlns:a16="http://schemas.microsoft.com/office/drawing/2014/main" val="678686217"/>
                  </a:ext>
                </a:extLst>
              </a:tr>
            </a:tbl>
          </a:graphicData>
        </a:graphic>
      </p:graphicFrame>
      <p:sp>
        <p:nvSpPr>
          <p:cNvPr id="5" name="Tekstvak 4">
            <a:extLst>
              <a:ext uri="{FF2B5EF4-FFF2-40B4-BE49-F238E27FC236}">
                <a16:creationId xmlns:a16="http://schemas.microsoft.com/office/drawing/2014/main" id="{310831C1-EC46-290E-A2C9-FB18C0BCACB8}"/>
              </a:ext>
            </a:extLst>
          </p:cNvPr>
          <p:cNvSpPr txBox="1"/>
          <p:nvPr/>
        </p:nvSpPr>
        <p:spPr>
          <a:xfrm>
            <a:off x="6187940" y="6417340"/>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 en Provincie in Cijfers</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2579919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B3CC8E-8168-AAF4-D210-B1DDC1B3D1DE}"/>
              </a:ext>
            </a:extLst>
          </p:cNvPr>
          <p:cNvSpPr>
            <a:spLocks noGrp="1"/>
          </p:cNvSpPr>
          <p:nvPr>
            <p:ph type="title"/>
          </p:nvPr>
        </p:nvSpPr>
        <p:spPr/>
        <p:txBody>
          <a:bodyPr/>
          <a:lstStyle/>
          <a:p>
            <a:r>
              <a:rPr lang="nl-NL"/>
              <a:t>Wonen en woonomgeving in cijfers</a:t>
            </a:r>
            <a:endParaRPr lang="nl-BE"/>
          </a:p>
        </p:txBody>
      </p:sp>
      <p:graphicFrame>
        <p:nvGraphicFramePr>
          <p:cNvPr id="4" name="Tabel 6">
            <a:extLst>
              <a:ext uri="{FF2B5EF4-FFF2-40B4-BE49-F238E27FC236}">
                <a16:creationId xmlns:a16="http://schemas.microsoft.com/office/drawing/2014/main" id="{7874E9AA-CC9C-051B-74F0-7F93066C411E}"/>
              </a:ext>
            </a:extLst>
          </p:cNvPr>
          <p:cNvGraphicFramePr>
            <a:graphicFrameLocks noGrp="1"/>
          </p:cNvGraphicFramePr>
          <p:nvPr>
            <p:ph idx="1"/>
            <p:extLst>
              <p:ext uri="{D42A27DB-BD31-4B8C-83A1-F6EECF244321}">
                <p14:modId xmlns:p14="http://schemas.microsoft.com/office/powerpoint/2010/main" val="2724393487"/>
              </p:ext>
            </p:extLst>
          </p:nvPr>
        </p:nvGraphicFramePr>
        <p:xfrm>
          <a:off x="912091" y="1436832"/>
          <a:ext cx="9000001" cy="4166478"/>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1404581243"/>
                    </a:ext>
                  </a:extLst>
                </a:gridCol>
                <a:gridCol w="1636364">
                  <a:extLst>
                    <a:ext uri="{9D8B030D-6E8A-4147-A177-3AD203B41FA5}">
                      <a16:colId xmlns:a16="http://schemas.microsoft.com/office/drawing/2014/main" val="2996155885"/>
                    </a:ext>
                  </a:extLst>
                </a:gridCol>
              </a:tblGrid>
              <a:tr h="468000">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1" kern="1200">
                          <a:solidFill>
                            <a:srgbClr val="286669"/>
                          </a:solidFill>
                          <a:latin typeface="+mn-lt"/>
                          <a:ea typeface="+mn-ea"/>
                          <a:cs typeface="+mn-cs"/>
                        </a:rPr>
                        <a:t>Dentergem</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a:t>
                      </a:r>
                    </a:p>
                    <a:p>
                      <a:pPr algn="ctr" fontAlgn="b"/>
                      <a:r>
                        <a:rPr lang="nl-BE" sz="1200" b="1" i="0" u="none" strike="noStrike" kern="1200" err="1">
                          <a:solidFill>
                            <a:schemeClr val="bg1"/>
                          </a:solidFill>
                          <a:effectLst/>
                          <a:latin typeface="+mn-lt"/>
                          <a:ea typeface="+mn-ea"/>
                          <a:cs typeface="+mn-cs"/>
                        </a:rPr>
                        <a:t>Midwest</a:t>
                      </a:r>
                      <a:endParaRPr lang="nl-BE" sz="1200" b="1" i="0" u="none" strike="noStrike" kern="1200">
                        <a:solidFill>
                          <a:schemeClr val="bg1"/>
                        </a:solidFill>
                        <a:effectLst/>
                        <a:latin typeface="+mn-lt"/>
                        <a:ea typeface="+mn-ea"/>
                        <a:cs typeface="+mn-cs"/>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28354">
                <a:tc>
                  <a:txBody>
                    <a:bodyPr/>
                    <a:lstStyle/>
                    <a:p>
                      <a:r>
                        <a:rPr lang="nl-NL" sz="1200" b="0" kern="1200">
                          <a:solidFill>
                            <a:srgbClr val="286669"/>
                          </a:solidFill>
                          <a:latin typeface="+mn-lt"/>
                          <a:ea typeface="+mn-ea"/>
                          <a:cs typeface="+mn-cs"/>
                        </a:rPr>
                        <a:t>inwoners die wonen in een </a:t>
                      </a:r>
                      <a:r>
                        <a:rPr lang="nl-NL" sz="1200" b="1" kern="1200">
                          <a:solidFill>
                            <a:srgbClr val="286669"/>
                          </a:solidFill>
                          <a:latin typeface="+mn-lt"/>
                          <a:ea typeface="+mn-ea"/>
                          <a:cs typeface="+mn-cs"/>
                        </a:rPr>
                        <a:t>energiezuinige woning </a:t>
                      </a:r>
                      <a:r>
                        <a:rPr lang="nl-NL" sz="1200" b="0" kern="1200">
                          <a:solidFill>
                            <a:srgbClr val="286669"/>
                          </a:solidFill>
                          <a:latin typeface="+mn-lt"/>
                          <a:ea typeface="+mn-ea"/>
                          <a:cs typeface="+mn-cs"/>
                        </a:rPr>
                        <a:t>(%)</a:t>
                      </a:r>
                      <a:r>
                        <a:rPr lang="nl-NL" sz="1200" b="1" kern="1200">
                          <a:solidFill>
                            <a:srgbClr val="286669"/>
                          </a:solidFill>
                          <a:latin typeface="+mn-lt"/>
                          <a:ea typeface="+mn-ea"/>
                          <a:cs typeface="+mn-cs"/>
                        </a:rPr>
                        <a:t> </a:t>
                      </a:r>
                      <a:r>
                        <a:rPr lang="nl-NL" sz="1200" b="0" kern="1200">
                          <a:solidFill>
                            <a:srgbClr val="286669"/>
                          </a:solidFill>
                          <a:latin typeface="+mn-lt"/>
                          <a:ea typeface="+mn-ea"/>
                          <a:cs typeface="+mn-cs"/>
                        </a:rPr>
                        <a:t>(2023)</a:t>
                      </a: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79%</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76%</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n-lt"/>
                        </a:rPr>
                        <a:t>76%</a:t>
                      </a:r>
                      <a:endParaRPr lang="nl-BE" sz="1200" b="0" i="0" u="none" strike="noStrike">
                        <a:solidFill>
                          <a:srgbClr val="000000"/>
                        </a:solidFill>
                        <a:effectLst/>
                        <a:latin typeface="+mn-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3452339594"/>
                  </a:ext>
                </a:extLst>
              </a:tr>
              <a:tr h="528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0" kern="1200">
                          <a:solidFill>
                            <a:srgbClr val="286669"/>
                          </a:solidFill>
                          <a:latin typeface="+mn-lt"/>
                          <a:ea typeface="+mn-ea"/>
                          <a:cs typeface="+mn-cs"/>
                        </a:rPr>
                        <a:t>inwoners die wonen in een </a:t>
                      </a:r>
                      <a:r>
                        <a:rPr lang="nl-NL" sz="1200" b="1" kern="1200" err="1">
                          <a:solidFill>
                            <a:srgbClr val="286669"/>
                          </a:solidFill>
                          <a:latin typeface="+mn-lt"/>
                          <a:ea typeface="+mn-ea"/>
                          <a:cs typeface="+mn-cs"/>
                        </a:rPr>
                        <a:t>energierecupererende</a:t>
                      </a:r>
                      <a:r>
                        <a:rPr lang="nl-NL" sz="1200" b="1" kern="1200">
                          <a:solidFill>
                            <a:srgbClr val="286669"/>
                          </a:solidFill>
                          <a:latin typeface="+mn-lt"/>
                          <a:ea typeface="+mn-ea"/>
                          <a:cs typeface="+mn-cs"/>
                        </a:rPr>
                        <a:t> woning </a:t>
                      </a:r>
                      <a:r>
                        <a:rPr lang="nl-NL" sz="1200" b="0" kern="1200">
                          <a:solidFill>
                            <a:srgbClr val="286669"/>
                          </a:solidFill>
                          <a:latin typeface="+mn-lt"/>
                          <a:ea typeface="+mn-ea"/>
                          <a:cs typeface="+mn-cs"/>
                        </a:rPr>
                        <a:t>(%)</a:t>
                      </a:r>
                      <a:r>
                        <a:rPr lang="nl-NL" sz="1200" b="1" kern="1200">
                          <a:solidFill>
                            <a:srgbClr val="286669"/>
                          </a:solidFill>
                          <a:latin typeface="+mn-lt"/>
                          <a:ea typeface="+mn-ea"/>
                          <a:cs typeface="+mn-cs"/>
                        </a:rPr>
                        <a:t> </a:t>
                      </a:r>
                      <a:r>
                        <a:rPr lang="nl-NL" sz="1200" b="0" kern="1200">
                          <a:solidFill>
                            <a:srgbClr val="286669"/>
                          </a:solidFill>
                          <a:latin typeface="+mn-lt"/>
                          <a:ea typeface="+mn-ea"/>
                          <a:cs typeface="+mn-cs"/>
                        </a:rPr>
                        <a:t>(2023)</a:t>
                      </a: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79%</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80%</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60%</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2249728062"/>
                  </a:ext>
                </a:extLst>
              </a:tr>
              <a:tr h="528354">
                <a:tc>
                  <a:txBody>
                    <a:bodyPr/>
                    <a:lstStyle/>
                    <a:p>
                      <a:r>
                        <a:rPr lang="nl-NL" sz="1200" b="0" kern="1200">
                          <a:solidFill>
                            <a:srgbClr val="286669"/>
                          </a:solidFill>
                          <a:latin typeface="+mn-lt"/>
                          <a:ea typeface="+mn-ea"/>
                          <a:cs typeface="+mn-cs"/>
                        </a:rPr>
                        <a:t>eigenaars met een </a:t>
                      </a:r>
                      <a:r>
                        <a:rPr lang="nl-NL" sz="1200" b="1" kern="1200">
                          <a:solidFill>
                            <a:srgbClr val="286669"/>
                          </a:solidFill>
                          <a:latin typeface="+mn-lt"/>
                          <a:ea typeface="+mn-ea"/>
                          <a:cs typeface="+mn-cs"/>
                        </a:rPr>
                        <a:t>renovatie-intentie </a:t>
                      </a:r>
                      <a:r>
                        <a:rPr lang="nl-NL" sz="1200" b="0" kern="1200">
                          <a:solidFill>
                            <a:srgbClr val="286669"/>
                          </a:solidFill>
                          <a:latin typeface="+mn-lt"/>
                          <a:ea typeface="+mn-ea"/>
                          <a:cs typeface="+mn-cs"/>
                        </a:rPr>
                        <a:t>(%) (2023)</a:t>
                      </a:r>
                      <a:endParaRPr lang="nl-BE" sz="1200" b="0" kern="1200">
                        <a:solidFill>
                          <a:srgbClr val="286669"/>
                        </a:solidFill>
                        <a:latin typeface="+mn-lt"/>
                        <a:ea typeface="+mn-ea"/>
                        <a:cs typeface="+mn-cs"/>
                      </a:endParaRP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16%</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19%</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21%</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368666786"/>
                  </a:ext>
                </a:extLst>
              </a:tr>
              <a:tr h="528354">
                <a:tc>
                  <a:txBody>
                    <a:bodyPr/>
                    <a:lstStyle/>
                    <a:p>
                      <a:r>
                        <a:rPr lang="nl-NL" sz="1200" b="0" kern="1200">
                          <a:solidFill>
                            <a:srgbClr val="286669"/>
                          </a:solidFill>
                          <a:latin typeface="+mn-lt"/>
                          <a:ea typeface="+mn-ea"/>
                          <a:cs typeface="+mn-cs"/>
                        </a:rPr>
                        <a:t>inwoners die </a:t>
                      </a:r>
                      <a:r>
                        <a:rPr lang="nl-NL" sz="1200" b="1" kern="1200">
                          <a:solidFill>
                            <a:srgbClr val="286669"/>
                          </a:solidFill>
                          <a:latin typeface="+mn-lt"/>
                          <a:ea typeface="+mn-ea"/>
                          <a:cs typeface="+mn-cs"/>
                        </a:rPr>
                        <a:t>tevreden zijn over hun woning </a:t>
                      </a:r>
                      <a:r>
                        <a:rPr lang="nl-NL" sz="1200" b="0" kern="1200">
                          <a:solidFill>
                            <a:srgbClr val="286669"/>
                          </a:solidFill>
                          <a:latin typeface="+mn-lt"/>
                          <a:ea typeface="+mn-ea"/>
                          <a:cs typeface="+mn-cs"/>
                        </a:rPr>
                        <a:t>(%) (2023)</a:t>
                      </a:r>
                      <a:endParaRPr lang="nl-BE" sz="1200" b="0" kern="1200">
                        <a:solidFill>
                          <a:srgbClr val="286669"/>
                        </a:solidFill>
                        <a:latin typeface="+mn-lt"/>
                        <a:ea typeface="+mn-ea"/>
                        <a:cs typeface="+mn-cs"/>
                      </a:endParaRP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92%</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89%</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88%</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560632050"/>
                  </a:ext>
                </a:extLst>
              </a:tr>
              <a:tr h="528354">
                <a:tc>
                  <a:txBody>
                    <a:bodyPr/>
                    <a:lstStyle/>
                    <a:p>
                      <a:r>
                        <a:rPr lang="nl-NL" sz="1200" b="0" kern="1200">
                          <a:solidFill>
                            <a:srgbClr val="286669"/>
                          </a:solidFill>
                          <a:latin typeface="+mn-lt"/>
                          <a:ea typeface="+mn-ea"/>
                          <a:cs typeface="+mn-cs"/>
                        </a:rPr>
                        <a:t>inwoners die </a:t>
                      </a:r>
                      <a:r>
                        <a:rPr lang="nl-NL" sz="1200" b="1" kern="1200">
                          <a:solidFill>
                            <a:srgbClr val="286669"/>
                          </a:solidFill>
                          <a:latin typeface="+mn-lt"/>
                          <a:ea typeface="+mn-ea"/>
                          <a:cs typeface="+mn-cs"/>
                        </a:rPr>
                        <a:t>graag wonen in de gemeente </a:t>
                      </a:r>
                      <a:r>
                        <a:rPr lang="nl-NL" sz="1200" b="0" kern="1200">
                          <a:solidFill>
                            <a:srgbClr val="286669"/>
                          </a:solidFill>
                          <a:latin typeface="+mn-lt"/>
                          <a:ea typeface="+mn-ea"/>
                          <a:cs typeface="+mn-cs"/>
                        </a:rPr>
                        <a:t>(%) (2023)</a:t>
                      </a:r>
                      <a:endParaRPr lang="nl-BE" sz="1200" b="0" kern="1200">
                        <a:solidFill>
                          <a:srgbClr val="286669"/>
                        </a:solidFill>
                        <a:latin typeface="+mn-lt"/>
                        <a:ea typeface="+mn-ea"/>
                        <a:cs typeface="+mn-cs"/>
                      </a:endParaRP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88%</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89%</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88%</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773670079"/>
                  </a:ext>
                </a:extLst>
              </a:tr>
              <a:tr h="528354">
                <a:tc>
                  <a:txBody>
                    <a:bodyPr/>
                    <a:lstStyle/>
                    <a:p>
                      <a:r>
                        <a:rPr lang="nl-NL" sz="1200" b="0" kern="1200">
                          <a:solidFill>
                            <a:srgbClr val="286669"/>
                          </a:solidFill>
                          <a:latin typeface="+mn-lt"/>
                          <a:ea typeface="+mn-ea"/>
                          <a:cs typeface="+mn-cs"/>
                        </a:rPr>
                        <a:t>inwoners die </a:t>
                      </a:r>
                      <a:r>
                        <a:rPr lang="nl-NL" sz="1200" b="1" kern="1200">
                          <a:solidFill>
                            <a:srgbClr val="286669"/>
                          </a:solidFill>
                          <a:latin typeface="+mn-lt"/>
                          <a:ea typeface="+mn-ea"/>
                          <a:cs typeface="+mn-cs"/>
                        </a:rPr>
                        <a:t>tevreden zijn over de buurt </a:t>
                      </a:r>
                      <a:r>
                        <a:rPr lang="nl-NL" sz="1200" b="0" kern="1200">
                          <a:solidFill>
                            <a:srgbClr val="286669"/>
                          </a:solidFill>
                          <a:latin typeface="+mn-lt"/>
                          <a:ea typeface="+mn-ea"/>
                          <a:cs typeface="+mn-cs"/>
                        </a:rPr>
                        <a:t>(%) (2023)</a:t>
                      </a:r>
                      <a:endParaRPr lang="nl-BE" sz="1200" b="0" kern="1200">
                        <a:solidFill>
                          <a:srgbClr val="286669"/>
                        </a:solidFill>
                        <a:latin typeface="+mn-lt"/>
                        <a:ea typeface="+mn-ea"/>
                        <a:cs typeface="+mn-cs"/>
                      </a:endParaRP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79%</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81%</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79%</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3500226909"/>
                  </a:ext>
                </a:extLst>
              </a:tr>
              <a:tr h="528354">
                <a:tc>
                  <a:txBody>
                    <a:bodyPr/>
                    <a:lstStyle/>
                    <a:p>
                      <a:r>
                        <a:rPr lang="nl-NL" sz="1200" b="0" kern="1200">
                          <a:solidFill>
                            <a:srgbClr val="286669"/>
                          </a:solidFill>
                          <a:latin typeface="+mn-lt"/>
                          <a:ea typeface="+mn-ea"/>
                          <a:cs typeface="+mn-cs"/>
                        </a:rPr>
                        <a:t>inwoners met </a:t>
                      </a:r>
                      <a:r>
                        <a:rPr lang="nl-NL" sz="1200" b="1" kern="1200">
                          <a:solidFill>
                            <a:srgbClr val="286669"/>
                          </a:solidFill>
                          <a:latin typeface="+mn-lt"/>
                          <a:ea typeface="+mn-ea"/>
                          <a:cs typeface="+mn-cs"/>
                        </a:rPr>
                        <a:t>verhuisintentie naar een andere gemeente </a:t>
                      </a:r>
                      <a:r>
                        <a:rPr lang="nl-NL" sz="1200" b="0" kern="1200">
                          <a:solidFill>
                            <a:srgbClr val="286669"/>
                          </a:solidFill>
                          <a:latin typeface="+mn-lt"/>
                          <a:ea typeface="+mn-ea"/>
                          <a:cs typeface="+mn-cs"/>
                        </a:rPr>
                        <a:t>(%) (2023)</a:t>
                      </a:r>
                      <a:endParaRPr lang="nl-BE" sz="1200" b="0" kern="1200">
                        <a:solidFill>
                          <a:srgbClr val="286669"/>
                        </a:solidFill>
                        <a:latin typeface="+mn-lt"/>
                        <a:ea typeface="+mn-ea"/>
                        <a:cs typeface="+mn-cs"/>
                      </a:endParaRP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8%</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n-lt"/>
                          <a:ea typeface="+mn-ea"/>
                          <a:cs typeface="+mn-cs"/>
                        </a:rPr>
                        <a:t>8%</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9%</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2341178721"/>
                  </a:ext>
                </a:extLst>
              </a:tr>
            </a:tbl>
          </a:graphicData>
        </a:graphic>
      </p:graphicFrame>
      <p:sp>
        <p:nvSpPr>
          <p:cNvPr id="5" name="Tekstvak 4">
            <a:extLst>
              <a:ext uri="{FF2B5EF4-FFF2-40B4-BE49-F238E27FC236}">
                <a16:creationId xmlns:a16="http://schemas.microsoft.com/office/drawing/2014/main" id="{310831C1-EC46-290E-A2C9-FB18C0BCACB8}"/>
              </a:ext>
            </a:extLst>
          </p:cNvPr>
          <p:cNvSpPr txBox="1"/>
          <p:nvPr/>
        </p:nvSpPr>
        <p:spPr>
          <a:xfrm>
            <a:off x="6143568" y="5643647"/>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19292608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CF8CDE-3979-50F4-E7CF-C6F063187654}"/>
              </a:ext>
            </a:extLst>
          </p:cNvPr>
          <p:cNvSpPr>
            <a:spLocks noGrp="1"/>
          </p:cNvSpPr>
          <p:nvPr>
            <p:ph type="title"/>
          </p:nvPr>
        </p:nvSpPr>
        <p:spPr/>
        <p:txBody>
          <a:bodyPr/>
          <a:lstStyle/>
          <a:p>
            <a:r>
              <a:rPr lang="nl-NL"/>
              <a:t>Mobiliteit in cijfers </a:t>
            </a:r>
            <a:endParaRPr lang="nl-BE"/>
          </a:p>
        </p:txBody>
      </p:sp>
      <p:sp>
        <p:nvSpPr>
          <p:cNvPr id="3" name="Tekstvak 2">
            <a:extLst>
              <a:ext uri="{FF2B5EF4-FFF2-40B4-BE49-F238E27FC236}">
                <a16:creationId xmlns:a16="http://schemas.microsoft.com/office/drawing/2014/main" id="{0E45FC1E-A312-D661-F7EE-50501E291218}"/>
              </a:ext>
            </a:extLst>
          </p:cNvPr>
          <p:cNvSpPr txBox="1"/>
          <p:nvPr/>
        </p:nvSpPr>
        <p:spPr>
          <a:xfrm>
            <a:off x="8109104" y="5019788"/>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 (2023)</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
        <p:nvSpPr>
          <p:cNvPr id="8" name="Tekstvak 7">
            <a:extLst>
              <a:ext uri="{FF2B5EF4-FFF2-40B4-BE49-F238E27FC236}">
                <a16:creationId xmlns:a16="http://schemas.microsoft.com/office/drawing/2014/main" id="{10958A74-665C-4E7C-DE96-FC62771AB8D7}"/>
              </a:ext>
            </a:extLst>
          </p:cNvPr>
          <p:cNvSpPr txBox="1"/>
          <p:nvPr/>
        </p:nvSpPr>
        <p:spPr>
          <a:xfrm>
            <a:off x="486050" y="1331252"/>
            <a:ext cx="3341914" cy="307777"/>
          </a:xfrm>
          <a:prstGeom prst="rect">
            <a:avLst/>
          </a:prstGeom>
          <a:noFill/>
        </p:spPr>
        <p:txBody>
          <a:bodyPr wrap="square" rtlCol="0">
            <a:spAutoFit/>
          </a:bodyPr>
          <a:lstStyle/>
          <a:p>
            <a:r>
              <a:rPr lang="nl-BE" sz="1400" b="1">
                <a:solidFill>
                  <a:srgbClr val="286669"/>
                </a:solidFill>
              </a:rPr>
              <a:t>Vervoersmiddelenbezit </a:t>
            </a:r>
          </a:p>
        </p:txBody>
      </p:sp>
      <p:sp>
        <p:nvSpPr>
          <p:cNvPr id="11" name="Tekstvak 10">
            <a:extLst>
              <a:ext uri="{FF2B5EF4-FFF2-40B4-BE49-F238E27FC236}">
                <a16:creationId xmlns:a16="http://schemas.microsoft.com/office/drawing/2014/main" id="{C6525BC0-C128-BE10-59F4-192FFC0C55D9}"/>
              </a:ext>
            </a:extLst>
          </p:cNvPr>
          <p:cNvSpPr txBox="1"/>
          <p:nvPr/>
        </p:nvSpPr>
        <p:spPr>
          <a:xfrm>
            <a:off x="6270947" y="1341314"/>
            <a:ext cx="3341914" cy="307777"/>
          </a:xfrm>
          <a:prstGeom prst="rect">
            <a:avLst/>
          </a:prstGeom>
          <a:noFill/>
        </p:spPr>
        <p:txBody>
          <a:bodyPr wrap="square" rtlCol="0">
            <a:spAutoFit/>
          </a:bodyPr>
          <a:lstStyle/>
          <a:p>
            <a:r>
              <a:rPr lang="nl-BE" sz="1400" b="1">
                <a:solidFill>
                  <a:srgbClr val="286669"/>
                </a:solidFill>
              </a:rPr>
              <a:t>Personenwagens, naar brandstoftype</a:t>
            </a:r>
          </a:p>
        </p:txBody>
      </p:sp>
      <p:pic>
        <p:nvPicPr>
          <p:cNvPr id="5" name="Picture 4">
            <a:extLst>
              <a:ext uri="{FF2B5EF4-FFF2-40B4-BE49-F238E27FC236}">
                <a16:creationId xmlns:a16="http://schemas.microsoft.com/office/drawing/2014/main" id="{EEB580A6-A472-BCA2-402E-5F0EE8E54B57}"/>
              </a:ext>
            </a:extLst>
          </p:cNvPr>
          <p:cNvPicPr>
            <a:picLocks noChangeAspect="1"/>
          </p:cNvPicPr>
          <p:nvPr/>
        </p:nvPicPr>
        <p:blipFill>
          <a:blip r:embed="rId3"/>
          <a:stretch>
            <a:fillRect/>
          </a:stretch>
        </p:blipFill>
        <p:spPr>
          <a:xfrm>
            <a:off x="539872" y="1636227"/>
            <a:ext cx="4657450" cy="5221773"/>
          </a:xfrm>
          <a:prstGeom prst="rect">
            <a:avLst/>
          </a:prstGeom>
        </p:spPr>
      </p:pic>
      <p:pic>
        <p:nvPicPr>
          <p:cNvPr id="9" name="Picture 8">
            <a:extLst>
              <a:ext uri="{FF2B5EF4-FFF2-40B4-BE49-F238E27FC236}">
                <a16:creationId xmlns:a16="http://schemas.microsoft.com/office/drawing/2014/main" id="{47E8E925-5FFF-3F44-2D66-47C6CC5B6C98}"/>
              </a:ext>
            </a:extLst>
          </p:cNvPr>
          <p:cNvPicPr>
            <a:picLocks noChangeAspect="1"/>
          </p:cNvPicPr>
          <p:nvPr/>
        </p:nvPicPr>
        <p:blipFill>
          <a:blip r:embed="rId4"/>
          <a:stretch>
            <a:fillRect/>
          </a:stretch>
        </p:blipFill>
        <p:spPr>
          <a:xfrm>
            <a:off x="6270947" y="1639030"/>
            <a:ext cx="5754003" cy="2734927"/>
          </a:xfrm>
          <a:prstGeom prst="rect">
            <a:avLst/>
          </a:prstGeom>
        </p:spPr>
      </p:pic>
    </p:spTree>
    <p:extLst>
      <p:ext uri="{BB962C8B-B14F-4D97-AF65-F5344CB8AC3E}">
        <p14:creationId xmlns:p14="http://schemas.microsoft.com/office/powerpoint/2010/main" val="6362621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CF8CDE-3979-50F4-E7CF-C6F063187654}"/>
              </a:ext>
            </a:extLst>
          </p:cNvPr>
          <p:cNvSpPr>
            <a:spLocks noGrp="1"/>
          </p:cNvSpPr>
          <p:nvPr>
            <p:ph type="title"/>
          </p:nvPr>
        </p:nvSpPr>
        <p:spPr/>
        <p:txBody>
          <a:bodyPr/>
          <a:lstStyle/>
          <a:p>
            <a:r>
              <a:rPr lang="nl-NL"/>
              <a:t>Mobiliteit in cijfers </a:t>
            </a:r>
            <a:endParaRPr lang="nl-BE"/>
          </a:p>
        </p:txBody>
      </p:sp>
      <p:sp>
        <p:nvSpPr>
          <p:cNvPr id="3" name="Tekstvak 2">
            <a:extLst>
              <a:ext uri="{FF2B5EF4-FFF2-40B4-BE49-F238E27FC236}">
                <a16:creationId xmlns:a16="http://schemas.microsoft.com/office/drawing/2014/main" id="{FDA81251-8E3F-7C1E-3067-C376DA336856}"/>
              </a:ext>
            </a:extLst>
          </p:cNvPr>
          <p:cNvSpPr txBox="1"/>
          <p:nvPr/>
        </p:nvSpPr>
        <p:spPr>
          <a:xfrm>
            <a:off x="8256266" y="6568526"/>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 (2023)</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
        <p:nvSpPr>
          <p:cNvPr id="6" name="Tekstvak 5">
            <a:extLst>
              <a:ext uri="{FF2B5EF4-FFF2-40B4-BE49-F238E27FC236}">
                <a16:creationId xmlns:a16="http://schemas.microsoft.com/office/drawing/2014/main" id="{6F6FFD0A-CD0C-967E-D42B-99A99CDFFFA2}"/>
              </a:ext>
            </a:extLst>
          </p:cNvPr>
          <p:cNvSpPr txBox="1"/>
          <p:nvPr/>
        </p:nvSpPr>
        <p:spPr>
          <a:xfrm>
            <a:off x="6449382" y="226274"/>
            <a:ext cx="4042947" cy="307777"/>
          </a:xfrm>
          <a:prstGeom prst="rect">
            <a:avLst/>
          </a:prstGeom>
          <a:noFill/>
        </p:spPr>
        <p:txBody>
          <a:bodyPr wrap="square" rtlCol="0">
            <a:spAutoFit/>
          </a:bodyPr>
          <a:lstStyle/>
          <a:p>
            <a:r>
              <a:rPr lang="nl-BE" sz="1400" b="1">
                <a:solidFill>
                  <a:srgbClr val="286669"/>
                </a:solidFill>
              </a:rPr>
              <a:t>Verplaatsingen vrije tijd</a:t>
            </a:r>
          </a:p>
        </p:txBody>
      </p:sp>
      <p:sp>
        <p:nvSpPr>
          <p:cNvPr id="10" name="Tekstvak 9">
            <a:extLst>
              <a:ext uri="{FF2B5EF4-FFF2-40B4-BE49-F238E27FC236}">
                <a16:creationId xmlns:a16="http://schemas.microsoft.com/office/drawing/2014/main" id="{C32F41E2-BB05-4865-5134-B18F7CEDBD11}"/>
              </a:ext>
            </a:extLst>
          </p:cNvPr>
          <p:cNvSpPr txBox="1"/>
          <p:nvPr/>
        </p:nvSpPr>
        <p:spPr>
          <a:xfrm>
            <a:off x="167209" y="1746293"/>
            <a:ext cx="4042947" cy="523220"/>
          </a:xfrm>
          <a:prstGeom prst="rect">
            <a:avLst/>
          </a:prstGeom>
          <a:noFill/>
        </p:spPr>
        <p:txBody>
          <a:bodyPr wrap="square" rtlCol="0">
            <a:spAutoFit/>
          </a:bodyPr>
          <a:lstStyle/>
          <a:p>
            <a:r>
              <a:rPr lang="nl-BE" sz="1400" b="1">
                <a:solidFill>
                  <a:srgbClr val="286669"/>
                </a:solidFill>
              </a:rPr>
              <a:t>Verplaatsingen woon-werk of woon-school</a:t>
            </a:r>
          </a:p>
          <a:p>
            <a:r>
              <a:rPr lang="nl-BE" sz="1400" b="1">
                <a:solidFill>
                  <a:srgbClr val="286669"/>
                </a:solidFill>
              </a:rPr>
              <a:t>Dominant vervoersmiddel </a:t>
            </a:r>
          </a:p>
        </p:txBody>
      </p:sp>
      <p:pic>
        <p:nvPicPr>
          <p:cNvPr id="7" name="Picture 6">
            <a:extLst>
              <a:ext uri="{FF2B5EF4-FFF2-40B4-BE49-F238E27FC236}">
                <a16:creationId xmlns:a16="http://schemas.microsoft.com/office/drawing/2014/main" id="{059E5177-E853-2634-05B1-17B9E65F3B32}"/>
              </a:ext>
            </a:extLst>
          </p:cNvPr>
          <p:cNvPicPr>
            <a:picLocks noChangeAspect="1"/>
          </p:cNvPicPr>
          <p:nvPr/>
        </p:nvPicPr>
        <p:blipFill>
          <a:blip r:embed="rId3"/>
          <a:stretch>
            <a:fillRect/>
          </a:stretch>
        </p:blipFill>
        <p:spPr>
          <a:xfrm>
            <a:off x="167209" y="2236265"/>
            <a:ext cx="6173061" cy="2934109"/>
          </a:xfrm>
          <a:prstGeom prst="rect">
            <a:avLst/>
          </a:prstGeom>
        </p:spPr>
      </p:pic>
      <p:pic>
        <p:nvPicPr>
          <p:cNvPr id="11" name="Picture 10">
            <a:extLst>
              <a:ext uri="{FF2B5EF4-FFF2-40B4-BE49-F238E27FC236}">
                <a16:creationId xmlns:a16="http://schemas.microsoft.com/office/drawing/2014/main" id="{3D669E40-BDCE-42C0-72FC-02F9A400A855}"/>
              </a:ext>
            </a:extLst>
          </p:cNvPr>
          <p:cNvPicPr>
            <a:picLocks noChangeAspect="1"/>
          </p:cNvPicPr>
          <p:nvPr/>
        </p:nvPicPr>
        <p:blipFill>
          <a:blip r:embed="rId4"/>
          <a:stretch>
            <a:fillRect/>
          </a:stretch>
        </p:blipFill>
        <p:spPr>
          <a:xfrm>
            <a:off x="6525581" y="502859"/>
            <a:ext cx="5409243" cy="5671663"/>
          </a:xfrm>
          <a:prstGeom prst="rect">
            <a:avLst/>
          </a:prstGeom>
        </p:spPr>
      </p:pic>
    </p:spTree>
    <p:extLst>
      <p:ext uri="{BB962C8B-B14F-4D97-AF65-F5344CB8AC3E}">
        <p14:creationId xmlns:p14="http://schemas.microsoft.com/office/powerpoint/2010/main" val="3004408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999FAA9-DF9F-EBEF-619B-89146742D58E}"/>
              </a:ext>
            </a:extLst>
          </p:cNvPr>
          <p:cNvSpPr>
            <a:spLocks noGrp="1"/>
          </p:cNvSpPr>
          <p:nvPr>
            <p:ph type="title"/>
          </p:nvPr>
        </p:nvSpPr>
        <p:spPr/>
        <p:txBody>
          <a:bodyPr/>
          <a:lstStyle/>
          <a:p>
            <a:r>
              <a:rPr lang="nl-NL"/>
              <a:t>Mobiliteit in cijfers</a:t>
            </a:r>
            <a:endParaRPr lang="nl-BE"/>
          </a:p>
        </p:txBody>
      </p:sp>
      <p:graphicFrame>
        <p:nvGraphicFramePr>
          <p:cNvPr id="4" name="Tabel 6">
            <a:extLst>
              <a:ext uri="{FF2B5EF4-FFF2-40B4-BE49-F238E27FC236}">
                <a16:creationId xmlns:a16="http://schemas.microsoft.com/office/drawing/2014/main" id="{3B61CC24-F20B-F5B7-D29E-BE35C9C74CE9}"/>
              </a:ext>
            </a:extLst>
          </p:cNvPr>
          <p:cNvGraphicFramePr>
            <a:graphicFrameLocks noGrp="1"/>
          </p:cNvGraphicFramePr>
          <p:nvPr>
            <p:ph idx="1"/>
            <p:extLst>
              <p:ext uri="{D42A27DB-BD31-4B8C-83A1-F6EECF244321}">
                <p14:modId xmlns:p14="http://schemas.microsoft.com/office/powerpoint/2010/main" val="152154102"/>
              </p:ext>
            </p:extLst>
          </p:nvPr>
        </p:nvGraphicFramePr>
        <p:xfrm>
          <a:off x="937820" y="1396496"/>
          <a:ext cx="9000001" cy="3612086"/>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957489318"/>
                    </a:ext>
                  </a:extLst>
                </a:gridCol>
                <a:gridCol w="1636364">
                  <a:extLst>
                    <a:ext uri="{9D8B030D-6E8A-4147-A177-3AD203B41FA5}">
                      <a16:colId xmlns:a16="http://schemas.microsoft.com/office/drawing/2014/main" val="2996155885"/>
                    </a:ext>
                  </a:extLst>
                </a:gridCol>
              </a:tblGrid>
              <a:tr h="427626">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1" kern="1200">
                          <a:solidFill>
                            <a:srgbClr val="286669"/>
                          </a:solidFill>
                          <a:latin typeface="+mn-lt"/>
                          <a:ea typeface="+mn-ea"/>
                          <a:cs typeface="+mn-cs"/>
                        </a:rPr>
                        <a:t>Dentergem</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a:t>
                      </a:r>
                    </a:p>
                    <a:p>
                      <a:pPr algn="ctr" fontAlgn="b"/>
                      <a:r>
                        <a:rPr lang="nl-BE" sz="1200" b="1" i="0" u="none" strike="noStrike" kern="1200" err="1">
                          <a:solidFill>
                            <a:schemeClr val="bg1"/>
                          </a:solidFill>
                          <a:effectLst/>
                          <a:latin typeface="+mn-lt"/>
                          <a:ea typeface="+mn-ea"/>
                          <a:cs typeface="+mn-cs"/>
                        </a:rPr>
                        <a:t>Midwest</a:t>
                      </a:r>
                      <a:endParaRPr lang="nl-BE" sz="1200" b="1" i="0" u="none" strike="noStrike" kern="1200">
                        <a:solidFill>
                          <a:schemeClr val="bg1"/>
                        </a:solidFill>
                        <a:effectLst/>
                        <a:latin typeface="+mn-lt"/>
                        <a:ea typeface="+mn-ea"/>
                        <a:cs typeface="+mn-cs"/>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53318">
                <a:tc>
                  <a:txBody>
                    <a:bodyPr/>
                    <a:lstStyle/>
                    <a:p>
                      <a:pPr algn="l" fontAlgn="b"/>
                      <a:r>
                        <a:rPr lang="nl-NL" sz="1200" b="1" i="0" u="none" strike="noStrike" kern="1200">
                          <a:solidFill>
                            <a:srgbClr val="286669"/>
                          </a:solidFill>
                          <a:effectLst/>
                          <a:latin typeface="+mj-lt"/>
                          <a:ea typeface="+mn-ea"/>
                          <a:cs typeface="+mn-cs"/>
                        </a:rPr>
                        <a:t>verkeersongevallen met letsels </a:t>
                      </a:r>
                      <a:r>
                        <a:rPr lang="nl-NL" sz="1200" b="0" i="0" u="none" strike="noStrike">
                          <a:solidFill>
                            <a:srgbClr val="286669"/>
                          </a:solidFill>
                          <a:effectLst/>
                          <a:latin typeface="+mj-lt"/>
                        </a:rPr>
                        <a:t>(per 1.000 inwoners) (2022)</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chemeClr val="tx1"/>
                          </a:solidFill>
                          <a:effectLst/>
                          <a:latin typeface="+mj-lt"/>
                        </a:rPr>
                        <a:t>2,07</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3,15</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3,49</a:t>
                      </a:r>
                      <a:endParaRPr lang="nl-BE" sz="1200" b="0" i="0" u="none" strike="noStrike">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3140064563"/>
                  </a:ext>
                </a:extLst>
              </a:tr>
              <a:tr h="519038">
                <a:tc>
                  <a:txBody>
                    <a:bodyPr/>
                    <a:lstStyle/>
                    <a:p>
                      <a:pPr algn="l" fontAlgn="b"/>
                      <a:r>
                        <a:rPr lang="nl-NL" sz="1200" b="1" i="0" u="none" strike="noStrike" kern="1200">
                          <a:solidFill>
                            <a:srgbClr val="286669"/>
                          </a:solidFill>
                          <a:effectLst/>
                          <a:latin typeface="+mj-lt"/>
                          <a:ea typeface="+mn-ea"/>
                          <a:cs typeface="+mn-cs"/>
                        </a:rPr>
                        <a:t>zwarte kruispunten </a:t>
                      </a:r>
                      <a:r>
                        <a:rPr lang="nl-NL" sz="1200" b="0" i="0" u="none" strike="noStrike">
                          <a:solidFill>
                            <a:srgbClr val="286669"/>
                          </a:solidFill>
                          <a:effectLst/>
                          <a:latin typeface="+mj-lt"/>
                        </a:rPr>
                        <a:t>op het grondgebied</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0</a:t>
                      </a:r>
                    </a:p>
                  </a:txBody>
                  <a:tcPr marL="6350" marR="6350" marT="6350" marB="0" anchor="ctr">
                    <a:solidFill>
                      <a:srgbClr val="F2F6F6"/>
                    </a:solidFill>
                  </a:tcPr>
                </a:tc>
                <a:tc>
                  <a:txBody>
                    <a:bodyPr/>
                    <a:lstStyle/>
                    <a:p>
                      <a:pPr algn="ctr" fontAlgn="b"/>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endParaRPr lang="nl-BE" sz="1200" b="0" i="0" u="none" strike="noStrike">
                        <a:solidFill>
                          <a:schemeClr val="tx1"/>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1189210605"/>
                  </a:ext>
                </a:extLst>
              </a:tr>
              <a:tr h="519038">
                <a:tc>
                  <a:txBody>
                    <a:bodyPr/>
                    <a:lstStyle/>
                    <a:p>
                      <a:pPr algn="l" fontAlgn="b"/>
                      <a:r>
                        <a:rPr lang="nl-NL" sz="1200" b="0" i="0" u="none" strike="noStrike" dirty="0">
                          <a:solidFill>
                            <a:srgbClr val="286669"/>
                          </a:solidFill>
                          <a:effectLst/>
                          <a:latin typeface="+mj-lt"/>
                        </a:rPr>
                        <a:t>inwoners die vinden dat men </a:t>
                      </a:r>
                      <a:r>
                        <a:rPr lang="nl-NL" sz="1200" b="1" i="0" u="none" strike="noStrike" dirty="0">
                          <a:solidFill>
                            <a:srgbClr val="286669"/>
                          </a:solidFill>
                          <a:effectLst/>
                          <a:latin typeface="+mj-lt"/>
                        </a:rPr>
                        <a:t>veilig kan fietsen </a:t>
                      </a:r>
                      <a:r>
                        <a:rPr lang="nl-NL" sz="1200" b="0" i="0" u="none" strike="noStrike" dirty="0">
                          <a:solidFill>
                            <a:srgbClr val="286669"/>
                          </a:solidFill>
                          <a:effectLst/>
                          <a:latin typeface="+mj-lt"/>
                        </a:rPr>
                        <a:t>(%)</a:t>
                      </a:r>
                    </a:p>
                    <a:p>
                      <a:pPr algn="l" fontAlgn="b"/>
                      <a:r>
                        <a:rPr lang="nl-NL" sz="1200" b="0" i="0" u="none" strike="noStrike" dirty="0">
                          <a:solidFill>
                            <a:srgbClr val="286669"/>
                          </a:solidFill>
                          <a:effectLst/>
                          <a:latin typeface="+mj-lt"/>
                        </a:rPr>
                        <a:t>(2023)</a:t>
                      </a:r>
                    </a:p>
                  </a:txBody>
                  <a:tcPr marL="6350" marR="6350" marT="6350" marB="0" anchor="ctr">
                    <a:solidFill>
                      <a:srgbClr val="F2F6F6"/>
                    </a:solidFill>
                  </a:tcPr>
                </a:tc>
                <a:tc>
                  <a:txBody>
                    <a:bodyPr/>
                    <a:lstStyle/>
                    <a:p>
                      <a:pPr algn="ctr" fontAlgn="b"/>
                      <a:r>
                        <a:rPr lang="nl-BE" sz="1200" b="0" i="0" u="none" strike="noStrike" dirty="0">
                          <a:solidFill>
                            <a:schemeClr val="tx1"/>
                          </a:solidFill>
                          <a:effectLst/>
                          <a:latin typeface="+mj-lt"/>
                        </a:rPr>
                        <a:t>34%</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46%</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49%</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2564457122"/>
                  </a:ext>
                </a:extLst>
              </a:tr>
              <a:tr h="519038">
                <a:tc>
                  <a:txBody>
                    <a:bodyPr/>
                    <a:lstStyle/>
                    <a:p>
                      <a:pPr marL="0" algn="l" defTabSz="914400" rtl="0" eaLnBrk="1" fontAlgn="b" latinLnBrk="0" hangingPunct="1"/>
                      <a:r>
                        <a:rPr lang="nl-NL" sz="1200" b="0" i="0" u="none" strike="noStrike" kern="1200" dirty="0">
                          <a:solidFill>
                            <a:srgbClr val="286669"/>
                          </a:solidFill>
                          <a:effectLst/>
                          <a:latin typeface="+mj-lt"/>
                          <a:ea typeface="+mn-ea"/>
                          <a:cs typeface="+mn-cs"/>
                        </a:rPr>
                        <a:t>inwoners die vinden dat </a:t>
                      </a:r>
                      <a:r>
                        <a:rPr lang="nl-NL" sz="1200" b="1" i="0" u="none" strike="noStrike" kern="1200" dirty="0">
                          <a:solidFill>
                            <a:srgbClr val="286669"/>
                          </a:solidFill>
                          <a:effectLst/>
                          <a:latin typeface="+mj-lt"/>
                          <a:ea typeface="+mn-ea"/>
                          <a:cs typeface="+mn-cs"/>
                        </a:rPr>
                        <a:t>voetpaden in goede</a:t>
                      </a:r>
                    </a:p>
                    <a:p>
                      <a:pPr marL="0" algn="l" defTabSz="914400" rtl="0" eaLnBrk="1" fontAlgn="b" latinLnBrk="0" hangingPunct="1"/>
                      <a:r>
                        <a:rPr lang="nl-NL" sz="1200" b="1" i="0" u="none" strike="noStrike" kern="1200" dirty="0">
                          <a:solidFill>
                            <a:srgbClr val="286669"/>
                          </a:solidFill>
                          <a:effectLst/>
                          <a:latin typeface="+mj-lt"/>
                          <a:ea typeface="+mn-ea"/>
                          <a:cs typeface="+mn-cs"/>
                        </a:rPr>
                        <a:t>staat</a:t>
                      </a:r>
                      <a:r>
                        <a:rPr lang="nl-NL" sz="1200" b="0" i="0" u="none" strike="noStrike" kern="1200" dirty="0">
                          <a:solidFill>
                            <a:srgbClr val="286669"/>
                          </a:solidFill>
                          <a:effectLst/>
                          <a:latin typeface="+mj-lt"/>
                          <a:ea typeface="+mn-ea"/>
                          <a:cs typeface="+mn-cs"/>
                        </a:rPr>
                        <a:t> zijn </a:t>
                      </a:r>
                      <a:r>
                        <a:rPr lang="nl-NL" sz="1200" b="0" i="0" u="none" strike="noStrike" kern="1200" dirty="0">
                          <a:solidFill>
                            <a:srgbClr val="286669"/>
                          </a:solidFill>
                          <a:effectLst/>
                          <a:latin typeface="+mn-lt"/>
                          <a:ea typeface="+mn-ea"/>
                          <a:cs typeface="+mn-cs"/>
                        </a:rPr>
                        <a:t>(%) </a:t>
                      </a:r>
                      <a:r>
                        <a:rPr lang="nl-NL" sz="1200" b="0" i="0" u="none" strike="noStrike" kern="1200" dirty="0">
                          <a:solidFill>
                            <a:srgbClr val="286669"/>
                          </a:solidFill>
                          <a:effectLst/>
                          <a:latin typeface="+mj-lt"/>
                          <a:ea typeface="+mn-ea"/>
                          <a:cs typeface="+mn-cs"/>
                        </a:rPr>
                        <a:t>(2023)</a:t>
                      </a:r>
                    </a:p>
                    <a:p>
                      <a:pPr marL="0" algn="l" defTabSz="914400" rtl="0" eaLnBrk="1" fontAlgn="b" latinLnBrk="0" hangingPunct="1"/>
                      <a:endParaRPr lang="nl-NL" sz="1200" b="0" i="0" u="none" strike="noStrike" kern="1200" dirty="0">
                        <a:solidFill>
                          <a:srgbClr val="286669"/>
                        </a:solidFill>
                        <a:effectLst/>
                        <a:latin typeface="+mj-lt"/>
                        <a:ea typeface="+mn-ea"/>
                        <a:cs typeface="+mn-cs"/>
                      </a:endParaRPr>
                    </a:p>
                  </a:txBody>
                  <a:tcPr marL="6350" marR="6350" marT="6350" marB="0" anchor="ctr">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0" i="0" u="none" strike="noStrike" kern="1200" dirty="0">
                          <a:solidFill>
                            <a:schemeClr val="tx1"/>
                          </a:solidFill>
                          <a:effectLst/>
                          <a:latin typeface="+mn-lt"/>
                          <a:ea typeface="+mn-ea"/>
                          <a:cs typeface="+mn-cs"/>
                        </a:rPr>
                        <a:t>39%</a:t>
                      </a:r>
                    </a:p>
                  </a:txBody>
                  <a:tcPr marL="6350" marR="6350" marT="6350" marB="0" anchor="ctr">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0" i="0" u="none" strike="noStrike" kern="1200" dirty="0">
                          <a:solidFill>
                            <a:schemeClr val="tx1"/>
                          </a:solidFill>
                          <a:effectLst/>
                          <a:latin typeface="+mn-lt"/>
                          <a:ea typeface="+mn-ea"/>
                          <a:cs typeface="+mn-cs"/>
                        </a:rPr>
                        <a:t>47%</a:t>
                      </a:r>
                    </a:p>
                  </a:txBody>
                  <a:tcPr marL="6350" marR="6350" marT="6350" marB="0" anchor="ctr">
                    <a:solidFill>
                      <a:srgbClr val="F2F6F6"/>
                    </a:solidFill>
                  </a:tcPr>
                </a:tc>
                <a:tc>
                  <a:txBody>
                    <a:bodyPr/>
                    <a:lstStyle/>
                    <a:p>
                      <a:pPr algn="ctr" fontAlgn="b"/>
                      <a:r>
                        <a:rPr lang="nl-NL" sz="1200" b="0" i="0" u="none" strike="noStrike" dirty="0">
                          <a:solidFill>
                            <a:srgbClr val="000000"/>
                          </a:solidFill>
                          <a:effectLst/>
                          <a:latin typeface="+mj-lt"/>
                        </a:rPr>
                        <a:t>47%</a:t>
                      </a:r>
                      <a:endParaRPr lang="nl-BE" sz="1200" b="0" i="0" u="none" strike="noStrike" dirty="0">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923671242"/>
                  </a:ext>
                </a:extLst>
              </a:tr>
              <a:tr h="519038">
                <a:tc>
                  <a:txBody>
                    <a:bodyPr/>
                    <a:lstStyle/>
                    <a:p>
                      <a:pPr marL="0" algn="l" defTabSz="914400" rtl="0" eaLnBrk="1" fontAlgn="b" latinLnBrk="0" hangingPunct="1"/>
                      <a:r>
                        <a:rPr lang="nl-NL" sz="1200" b="0" i="0" u="none" strike="noStrike" kern="1200">
                          <a:solidFill>
                            <a:srgbClr val="286669"/>
                          </a:solidFill>
                          <a:effectLst/>
                          <a:latin typeface="+mj-lt"/>
                          <a:ea typeface="+mn-ea"/>
                          <a:cs typeface="+mn-cs"/>
                        </a:rPr>
                        <a:t>inwoners die vinden dat er </a:t>
                      </a:r>
                      <a:r>
                        <a:rPr lang="nl-NL" sz="1200" b="1" i="0" u="none" strike="noStrike" kern="1200">
                          <a:solidFill>
                            <a:srgbClr val="286669"/>
                          </a:solidFill>
                          <a:effectLst/>
                          <a:latin typeface="+mj-lt"/>
                          <a:ea typeface="+mn-ea"/>
                          <a:cs typeface="+mn-cs"/>
                        </a:rPr>
                        <a:t>voldoende openbaar </a:t>
                      </a:r>
                    </a:p>
                    <a:p>
                      <a:pPr marL="0" algn="l" defTabSz="914400" rtl="0" eaLnBrk="1" fontAlgn="b" latinLnBrk="0" hangingPunct="1"/>
                      <a:r>
                        <a:rPr lang="nl-NL" sz="1200" b="1" i="0" u="none" strike="noStrike" kern="1200">
                          <a:solidFill>
                            <a:srgbClr val="286669"/>
                          </a:solidFill>
                          <a:effectLst/>
                          <a:latin typeface="+mj-lt"/>
                          <a:ea typeface="+mn-ea"/>
                          <a:cs typeface="+mn-cs"/>
                        </a:rPr>
                        <a:t>vervoer</a:t>
                      </a:r>
                      <a:r>
                        <a:rPr lang="nl-NL" sz="1200" b="0" i="0" u="none" strike="noStrike" kern="1200">
                          <a:solidFill>
                            <a:srgbClr val="286669"/>
                          </a:solidFill>
                          <a:effectLst/>
                          <a:latin typeface="+mj-lt"/>
                          <a:ea typeface="+mn-ea"/>
                          <a:cs typeface="+mn-cs"/>
                        </a:rPr>
                        <a:t> is </a:t>
                      </a:r>
                      <a:r>
                        <a:rPr lang="nl-NL" sz="1200" b="0" i="0" u="none" strike="noStrike" kern="1200">
                          <a:solidFill>
                            <a:srgbClr val="286669"/>
                          </a:solidFill>
                          <a:effectLst/>
                          <a:latin typeface="+mn-lt"/>
                          <a:ea typeface="+mn-ea"/>
                          <a:cs typeface="+mn-cs"/>
                        </a:rPr>
                        <a:t>(%) </a:t>
                      </a:r>
                      <a:r>
                        <a:rPr lang="nl-NL" sz="1200" b="0" i="0" u="none" strike="noStrike" kern="1200">
                          <a:solidFill>
                            <a:srgbClr val="286669"/>
                          </a:solidFill>
                          <a:effectLst/>
                          <a:latin typeface="+mj-lt"/>
                          <a:ea typeface="+mn-ea"/>
                          <a:cs typeface="+mn-cs"/>
                        </a:rPr>
                        <a:t>(2023)</a:t>
                      </a:r>
                    </a:p>
                  </a:txBody>
                  <a:tcPr marL="6350" marR="6350" marT="6350" marB="0" anchor="ctr">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0" i="0" u="none" strike="noStrike" kern="1200">
                          <a:solidFill>
                            <a:schemeClr val="tx1"/>
                          </a:solidFill>
                          <a:effectLst/>
                          <a:latin typeface="+mn-lt"/>
                          <a:ea typeface="+mn-ea"/>
                          <a:cs typeface="+mn-cs"/>
                        </a:rPr>
                        <a:t>21%</a:t>
                      </a:r>
                    </a:p>
                  </a:txBody>
                  <a:tcPr marL="6350" marR="6350" marT="6350" marB="0" anchor="ctr">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0" i="0" u="none" strike="noStrike" kern="1200" dirty="0">
                          <a:solidFill>
                            <a:schemeClr val="tx1"/>
                          </a:solidFill>
                          <a:effectLst/>
                          <a:latin typeface="+mn-lt"/>
                          <a:ea typeface="+mn-ea"/>
                          <a:cs typeface="+mn-cs"/>
                        </a:rPr>
                        <a:t>52%</a:t>
                      </a:r>
                    </a:p>
                  </a:txBody>
                  <a:tcPr marL="6350" marR="6350" marT="6350" marB="0" anchor="ctr">
                    <a:solidFill>
                      <a:srgbClr val="F2F6F6"/>
                    </a:solidFill>
                  </a:tcPr>
                </a:tc>
                <a:tc>
                  <a:txBody>
                    <a:bodyPr/>
                    <a:lstStyle/>
                    <a:p>
                      <a:pPr algn="ctr" fontAlgn="b"/>
                      <a:r>
                        <a:rPr lang="nl-NL" sz="1200" b="0" i="0" u="none" strike="noStrike" dirty="0">
                          <a:solidFill>
                            <a:srgbClr val="000000"/>
                          </a:solidFill>
                          <a:effectLst/>
                          <a:latin typeface="+mj-lt"/>
                        </a:rPr>
                        <a:t>59%</a:t>
                      </a:r>
                      <a:endParaRPr lang="nl-BE" sz="1200" b="0" i="0" u="none" strike="noStrike" dirty="0">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1667621881"/>
                  </a:ext>
                </a:extLst>
              </a:tr>
              <a:tr h="519038">
                <a:tc>
                  <a:txBody>
                    <a:bodyPr/>
                    <a:lstStyle/>
                    <a:p>
                      <a:pPr marL="0" algn="l" defTabSz="914400" rtl="0" eaLnBrk="1" fontAlgn="b" latinLnBrk="0" hangingPunct="1"/>
                      <a:r>
                        <a:rPr lang="nl-NL" sz="1200" b="0" i="0" u="none" strike="noStrike" kern="1200">
                          <a:solidFill>
                            <a:srgbClr val="286669"/>
                          </a:solidFill>
                          <a:effectLst/>
                          <a:latin typeface="+mn-lt"/>
                          <a:ea typeface="+mn-ea"/>
                          <a:cs typeface="+mn-cs"/>
                        </a:rPr>
                        <a:t>inwoners die vinden dat er </a:t>
                      </a:r>
                      <a:r>
                        <a:rPr lang="nl-NL" sz="1200" b="1" i="0" u="none" strike="noStrike" kern="1200">
                          <a:solidFill>
                            <a:srgbClr val="286669"/>
                          </a:solidFill>
                          <a:effectLst/>
                          <a:latin typeface="+mn-lt"/>
                          <a:ea typeface="+mn-ea"/>
                          <a:cs typeface="+mn-cs"/>
                        </a:rPr>
                        <a:t>voldoende parkeerplaats </a:t>
                      </a:r>
                      <a:r>
                        <a:rPr lang="nl-NL" sz="1200" b="0" i="0" u="none" strike="noStrike" kern="1200">
                          <a:solidFill>
                            <a:srgbClr val="286669"/>
                          </a:solidFill>
                          <a:effectLst/>
                          <a:latin typeface="+mn-lt"/>
                          <a:ea typeface="+mn-ea"/>
                          <a:cs typeface="+mn-cs"/>
                        </a:rPr>
                        <a:t>is (%) (2023)</a:t>
                      </a:r>
                    </a:p>
                  </a:txBody>
                  <a:tcPr marL="6350" marR="6350" marT="6350" marB="0" anchor="ctr">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0" i="0" u="none" strike="noStrike" kern="1200">
                          <a:solidFill>
                            <a:schemeClr val="tx1"/>
                          </a:solidFill>
                          <a:effectLst/>
                          <a:latin typeface="+mn-lt"/>
                          <a:ea typeface="+mn-ea"/>
                          <a:cs typeface="+mn-cs"/>
                        </a:rPr>
                        <a:t>60%</a:t>
                      </a:r>
                    </a:p>
                  </a:txBody>
                  <a:tcPr marL="6350" marR="6350" marT="6350" marB="0" anchor="ctr">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0" i="0" u="none" strike="noStrike" kern="1200">
                          <a:solidFill>
                            <a:schemeClr val="tx1"/>
                          </a:solidFill>
                          <a:effectLst/>
                          <a:latin typeface="+mn-lt"/>
                          <a:ea typeface="+mn-ea"/>
                          <a:cs typeface="+mn-cs"/>
                        </a:rPr>
                        <a:t>60%</a:t>
                      </a:r>
                    </a:p>
                  </a:txBody>
                  <a:tcPr marL="6350" marR="6350" marT="6350" marB="0" anchor="ctr">
                    <a:solidFill>
                      <a:srgbClr val="F2F6F6"/>
                    </a:solidFill>
                  </a:tcPr>
                </a:tc>
                <a:tc>
                  <a:txBody>
                    <a:bodyPr/>
                    <a:lstStyle/>
                    <a:p>
                      <a:pPr algn="ctr" fontAlgn="b"/>
                      <a:r>
                        <a:rPr lang="nl-NL" sz="1200" b="0" i="0" u="none" strike="noStrike" dirty="0">
                          <a:solidFill>
                            <a:srgbClr val="000000"/>
                          </a:solidFill>
                          <a:effectLst/>
                          <a:latin typeface="+mj-lt"/>
                        </a:rPr>
                        <a:t>55%</a:t>
                      </a:r>
                      <a:endParaRPr lang="nl-BE" sz="1200" b="0" i="0" u="none" strike="noStrike" dirty="0">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1103535693"/>
                  </a:ext>
                </a:extLst>
              </a:tr>
            </a:tbl>
          </a:graphicData>
        </a:graphic>
      </p:graphicFrame>
      <p:sp>
        <p:nvSpPr>
          <p:cNvPr id="6" name="Tekstvak 5">
            <a:extLst>
              <a:ext uri="{FF2B5EF4-FFF2-40B4-BE49-F238E27FC236}">
                <a16:creationId xmlns:a16="http://schemas.microsoft.com/office/drawing/2014/main" id="{DC15D833-CBCF-1DE2-D280-D3197774BCC6}"/>
              </a:ext>
            </a:extLst>
          </p:cNvPr>
          <p:cNvSpPr txBox="1"/>
          <p:nvPr/>
        </p:nvSpPr>
        <p:spPr>
          <a:xfrm>
            <a:off x="6187940" y="6417340"/>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 en Provincie in Cijfers</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41843747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a:xfrm>
            <a:off x="838200" y="1236078"/>
            <a:ext cx="10515600" cy="4671428"/>
          </a:xfrm>
        </p:spPr>
        <p:txBody>
          <a:bodyPr>
            <a:noAutofit/>
          </a:bodyPr>
          <a:lstStyle/>
          <a:p>
            <a:pPr algn="just"/>
            <a:r>
              <a:rPr lang="nl-NL" sz="1200"/>
              <a:t>Het aandeel oppervlakte ingenomen door nederzettingen en menselijke activiteiten (= </a:t>
            </a:r>
            <a:r>
              <a:rPr lang="nl-NL" sz="1200" b="1">
                <a:solidFill>
                  <a:srgbClr val="286669"/>
                </a:solidFill>
              </a:rPr>
              <a:t>ruimtebeslag</a:t>
            </a:r>
            <a:r>
              <a:rPr lang="nl-NL" sz="1200"/>
              <a:t>) ligt met 26,5% veel lager dan de referentieregio </a:t>
            </a:r>
            <a:r>
              <a:rPr lang="nl-NL" sz="1200" err="1"/>
              <a:t>Midwest</a:t>
            </a:r>
            <a:r>
              <a:rPr lang="nl-NL" sz="1200"/>
              <a:t> (31,6%) en het Vlaams Gewest (32,4%). Bijgevolg is de </a:t>
            </a:r>
            <a:r>
              <a:rPr lang="nl-NL" sz="1200" b="1">
                <a:solidFill>
                  <a:srgbClr val="286669"/>
                </a:solidFill>
              </a:rPr>
              <a:t>open ruimte </a:t>
            </a:r>
            <a:r>
              <a:rPr lang="nl-NL" sz="1200"/>
              <a:t>in Dentergem groter dan in de referentiegebieden. De </a:t>
            </a:r>
            <a:r>
              <a:rPr lang="nl-NL" sz="1200" b="1">
                <a:solidFill>
                  <a:srgbClr val="286669"/>
                </a:solidFill>
              </a:rPr>
              <a:t>bevolkingsdichtheid</a:t>
            </a:r>
            <a:r>
              <a:rPr lang="nl-NL" sz="1200"/>
              <a:t> (inwoners per km²) in Dentergem (334) is aanzienlijk lager ten opzichte van de referentieregio </a:t>
            </a:r>
            <a:r>
              <a:rPr lang="nl-NL" sz="1200" err="1"/>
              <a:t>Midwest</a:t>
            </a:r>
            <a:r>
              <a:rPr lang="nl-NL" sz="1200"/>
              <a:t> (422) en het Vlaams Gewest (502). </a:t>
            </a:r>
          </a:p>
          <a:p>
            <a:pPr lvl="1" algn="just"/>
            <a:r>
              <a:rPr lang="nl-NL" sz="1200"/>
              <a:t>Dentergem is dus landelijk, gekenmerkt door een lage bevolkingsdichtheid. </a:t>
            </a:r>
          </a:p>
          <a:p>
            <a:pPr lvl="1" algn="just"/>
            <a:r>
              <a:rPr lang="nl-NL" sz="1200"/>
              <a:t>Opvallend is wel dat Dentergem lager dan gemiddeld scoort op ontmoetingsplaatsen. </a:t>
            </a:r>
          </a:p>
          <a:p>
            <a:pPr lvl="1" algn="just"/>
            <a:r>
              <a:rPr lang="nl-BE" sz="1200"/>
              <a:t>Wonen is naast landbouw de belangrijkste functie, andere bestemmingen zijn eerder verwaarloosbaar in zijn geheel (vrije tijd, recreatie, eigen groen, …). </a:t>
            </a:r>
          </a:p>
          <a:p>
            <a:pPr algn="just"/>
            <a:r>
              <a:rPr lang="nl-NL" sz="1200"/>
              <a:t>De </a:t>
            </a:r>
            <a:r>
              <a:rPr lang="nl-NL" sz="1200" b="1">
                <a:solidFill>
                  <a:srgbClr val="286669"/>
                </a:solidFill>
              </a:rPr>
              <a:t>mediaanprijs van huizen </a:t>
            </a:r>
            <a:r>
              <a:rPr lang="nl-NL" sz="1200"/>
              <a:t>(excl. appartementen) in Dentergem ligt met 297.500 onder het gemiddelde van het Vlaams Gewest (328.800). Daarnaast worden er in verhouding </a:t>
            </a:r>
            <a:r>
              <a:rPr lang="nl-NL" sz="1200" b="1">
                <a:solidFill>
                  <a:srgbClr val="286669"/>
                </a:solidFill>
              </a:rPr>
              <a:t>meer</a:t>
            </a:r>
            <a:r>
              <a:rPr lang="nl-NL" sz="1200"/>
              <a:t> </a:t>
            </a:r>
            <a:r>
              <a:rPr lang="nl-NL" sz="1200" b="1">
                <a:solidFill>
                  <a:srgbClr val="286669"/>
                </a:solidFill>
              </a:rPr>
              <a:t>gesloten en halfopen bebouwingen </a:t>
            </a:r>
            <a:r>
              <a:rPr lang="nl-NL" sz="1200"/>
              <a:t>verkocht in Dentergem (63,5% van alle verkochte woningen). In het Vlaams Gewest is dit slecht 45,6%. </a:t>
            </a:r>
          </a:p>
          <a:p>
            <a:pPr algn="just"/>
            <a:r>
              <a:rPr lang="nl-NL" sz="1200"/>
              <a:t>Het </a:t>
            </a:r>
            <a:r>
              <a:rPr lang="nl-NL" sz="1200" b="1">
                <a:solidFill>
                  <a:srgbClr val="286669"/>
                </a:solidFill>
              </a:rPr>
              <a:t>aantal huurders </a:t>
            </a:r>
            <a:r>
              <a:rPr lang="nl-NL" sz="1200"/>
              <a:t>(t.o.v. huishoudens met gekende eigendomstitel) ligt lager dan in de referentiegebieden. Het </a:t>
            </a:r>
            <a:r>
              <a:rPr lang="nl-NL" sz="1200" b="1">
                <a:solidFill>
                  <a:srgbClr val="286669"/>
                </a:solidFill>
              </a:rPr>
              <a:t>aantal sociale huurwoningen </a:t>
            </a:r>
            <a:r>
              <a:rPr lang="nl-NL" sz="1200"/>
              <a:t>in Dentergem (5,8 per 100 huishoudens) is lager dan in regio </a:t>
            </a:r>
            <a:r>
              <a:rPr lang="nl-NL" sz="1200" err="1"/>
              <a:t>Midwest</a:t>
            </a:r>
            <a:r>
              <a:rPr lang="nl-NL" sz="1200"/>
              <a:t> (6,1 per 100 huishoudens), maar in lijn met het Vlaams gemiddelde (5,7 per 100 huishoudens).</a:t>
            </a:r>
          </a:p>
          <a:p>
            <a:pPr algn="just"/>
            <a:r>
              <a:rPr lang="nl-NL" sz="1200"/>
              <a:t>De </a:t>
            </a:r>
            <a:r>
              <a:rPr lang="nl-NL" sz="1200" b="1">
                <a:solidFill>
                  <a:srgbClr val="286669"/>
                </a:solidFill>
              </a:rPr>
              <a:t>tarieven opcentiemen onroerende voorheffing (OOV) </a:t>
            </a:r>
            <a:r>
              <a:rPr lang="nl-NL" sz="1200"/>
              <a:t>liggen in Dentergem (929) hoger in vergelijking met Vlaanderen (895). De </a:t>
            </a:r>
            <a:r>
              <a:rPr lang="nl-NL" sz="1200" b="1">
                <a:solidFill>
                  <a:srgbClr val="286669"/>
                </a:solidFill>
              </a:rPr>
              <a:t>gemiddelde opbrengst uit OOV per persoon ligt </a:t>
            </a:r>
            <a:r>
              <a:rPr lang="nl-NL" sz="1200"/>
              <a:t>lager in Dentergem (265,10</a:t>
            </a:r>
            <a:r>
              <a:rPr lang="nl-NL" sz="1300"/>
              <a:t>) dan in de in Vlaanderen (451,81).</a:t>
            </a:r>
            <a:endParaRPr lang="nl-BE" sz="1300"/>
          </a:p>
        </p:txBody>
      </p:sp>
    </p:spTree>
    <p:extLst>
      <p:ext uri="{BB962C8B-B14F-4D97-AF65-F5344CB8AC3E}">
        <p14:creationId xmlns:p14="http://schemas.microsoft.com/office/powerpoint/2010/main" val="33498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p:txBody>
          <a:bodyPr>
            <a:normAutofit fontScale="70000" lnSpcReduction="20000"/>
          </a:bodyPr>
          <a:lstStyle/>
          <a:p>
            <a:pPr algn="just"/>
            <a:r>
              <a:rPr lang="nl-NL" dirty="0"/>
              <a:t>Het aandeel inwoners dat woont in een </a:t>
            </a:r>
            <a:r>
              <a:rPr lang="nl-NL" b="1" dirty="0">
                <a:solidFill>
                  <a:srgbClr val="286669"/>
                </a:solidFill>
              </a:rPr>
              <a:t>energiezuinige</a:t>
            </a:r>
            <a:r>
              <a:rPr lang="nl-NL" dirty="0"/>
              <a:t> </a:t>
            </a:r>
            <a:r>
              <a:rPr lang="nl-NL" b="1" dirty="0">
                <a:solidFill>
                  <a:srgbClr val="286669"/>
                </a:solidFill>
              </a:rPr>
              <a:t>woning</a:t>
            </a:r>
            <a:r>
              <a:rPr lang="nl-NL" dirty="0"/>
              <a:t> (79%) ligt net iets hoger dan in de regio (76%) en het gewest (76%), terwijl het aandeel inwoners in een </a:t>
            </a:r>
            <a:r>
              <a:rPr lang="nl-NL" b="1" dirty="0" err="1">
                <a:solidFill>
                  <a:srgbClr val="286669"/>
                </a:solidFill>
              </a:rPr>
              <a:t>energierecupererende</a:t>
            </a:r>
            <a:r>
              <a:rPr lang="nl-NL" b="1" dirty="0">
                <a:solidFill>
                  <a:srgbClr val="286669"/>
                </a:solidFill>
              </a:rPr>
              <a:t> woning </a:t>
            </a:r>
            <a:r>
              <a:rPr lang="nl-NL" dirty="0"/>
              <a:t>(79%) lager ligt dan in de regio (80%), maar hoger dan in Vlaanderen (60%). </a:t>
            </a:r>
          </a:p>
          <a:p>
            <a:pPr algn="just"/>
            <a:r>
              <a:rPr lang="nl-NL" dirty="0"/>
              <a:t>Dentergem scoort </a:t>
            </a:r>
            <a:r>
              <a:rPr lang="nl-NL" sz="2100" b="1" dirty="0">
                <a:solidFill>
                  <a:srgbClr val="286669"/>
                </a:solidFill>
              </a:rPr>
              <a:t>hoger</a:t>
            </a:r>
            <a:r>
              <a:rPr lang="nl-NL" dirty="0"/>
              <a:t> op vlak van </a:t>
            </a:r>
            <a:r>
              <a:rPr lang="nl-NL" sz="2100" b="1" dirty="0">
                <a:solidFill>
                  <a:srgbClr val="286669"/>
                </a:solidFill>
              </a:rPr>
              <a:t>tevredenheid</a:t>
            </a:r>
            <a:r>
              <a:rPr lang="nl-NL" dirty="0"/>
              <a:t> over de woning (92%) in vergelijking met de regio (89%) en het gewest (88%), de tevredenheid over de buurt en graag wonen in de gemeente in lijn ligt met de benchmarks (respectievelijk 79% en 88% tegenover 81% en 89% in de regio en 79% en 88% in Vlaanderen). Tot slot, geeft 8% van de inwoners aan de </a:t>
            </a:r>
            <a:r>
              <a:rPr lang="nl-NL" b="1" dirty="0">
                <a:solidFill>
                  <a:srgbClr val="286669"/>
                </a:solidFill>
              </a:rPr>
              <a:t>intentie</a:t>
            </a:r>
            <a:r>
              <a:rPr lang="nl-NL" dirty="0"/>
              <a:t> te hebben om naar een andere gemeente te </a:t>
            </a:r>
            <a:r>
              <a:rPr lang="nl-NL" b="1" dirty="0">
                <a:solidFill>
                  <a:srgbClr val="286669"/>
                </a:solidFill>
              </a:rPr>
              <a:t>verhuizen</a:t>
            </a:r>
            <a:r>
              <a:rPr lang="nl-NL" dirty="0"/>
              <a:t>, dit cijfer is exact hetzelfde als in de referentieregio en in lijn met het Vlaams gewest (9%). </a:t>
            </a:r>
          </a:p>
          <a:p>
            <a:pPr algn="just"/>
            <a:r>
              <a:rPr lang="nl-NL" dirty="0"/>
              <a:t>De </a:t>
            </a:r>
            <a:r>
              <a:rPr lang="nl-NL" b="1" dirty="0">
                <a:solidFill>
                  <a:srgbClr val="286669"/>
                </a:solidFill>
              </a:rPr>
              <a:t>auto</a:t>
            </a:r>
            <a:r>
              <a:rPr lang="nl-NL" dirty="0"/>
              <a:t> is in Dentergem het </a:t>
            </a:r>
            <a:r>
              <a:rPr lang="nl-NL" b="1" dirty="0">
                <a:solidFill>
                  <a:srgbClr val="286669"/>
                </a:solidFill>
              </a:rPr>
              <a:t>meest prominente vervoersmiddel </a:t>
            </a:r>
            <a:r>
              <a:rPr lang="nl-NL" dirty="0"/>
              <a:t>voor verplaatsingen tussen woonplaats en werk, en verplaatsingen in de vrije tijd. Daarnaast verplaatsen inwoners van Dentergem zich minder vaak </a:t>
            </a:r>
            <a:r>
              <a:rPr lang="nl-NL" b="1" dirty="0">
                <a:solidFill>
                  <a:srgbClr val="286669"/>
                </a:solidFill>
              </a:rPr>
              <a:t>met de fiets </a:t>
            </a:r>
            <a:r>
              <a:rPr lang="nl-NL" dirty="0"/>
              <a:t>(12%) tussen hun woonplaats en werk dan gemiddeld in de vergelijkingsgebieden (</a:t>
            </a:r>
            <a:r>
              <a:rPr lang="nl-NL" dirty="0" err="1"/>
              <a:t>Midwest</a:t>
            </a:r>
            <a:r>
              <a:rPr lang="nl-NL" dirty="0"/>
              <a:t>: 17% / Vlaanderen: 21%). De inwoners van Dentergem zijn in verhouding tot de referentiegebieden negatiever over de fietsveiligheid en -infrastructuur. </a:t>
            </a:r>
            <a:endParaRPr lang="nl-BE" dirty="0"/>
          </a:p>
        </p:txBody>
      </p:sp>
    </p:spTree>
    <p:extLst>
      <p:ext uri="{BB962C8B-B14F-4D97-AF65-F5344CB8AC3E}">
        <p14:creationId xmlns:p14="http://schemas.microsoft.com/office/powerpoint/2010/main" val="177966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109728" y="4429931"/>
            <a:ext cx="4554728" cy="2603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45" name="Rectangle 44"/>
          <p:cNvSpPr/>
          <p:nvPr/>
        </p:nvSpPr>
        <p:spPr>
          <a:xfrm>
            <a:off x="7910197" y="2186287"/>
            <a:ext cx="4479923" cy="26035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13" name="TextBox 12"/>
          <p:cNvSpPr txBox="1"/>
          <p:nvPr/>
        </p:nvSpPr>
        <p:spPr>
          <a:xfrm>
            <a:off x="7972361" y="3617821"/>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rPr>
              <a:t>Cultuur en vrije tijd</a:t>
            </a:r>
            <a:endParaRPr kumimoji="0" lang="nl-BE" sz="1100" b="0" i="0" u="none" strike="noStrike" kern="1200" cap="none" spc="0" normalizeH="0" baseline="0" noProof="0">
              <a:ln>
                <a:noFill/>
              </a:ln>
              <a:solidFill>
                <a:srgbClr val="286669">
                  <a:lumMod val="75000"/>
                </a:srgbClr>
              </a:solidFill>
              <a:effectLst/>
              <a:uLnTx/>
              <a:uFillTx/>
              <a:latin typeface="Segoe UI"/>
            </a:endParaRPr>
          </a:p>
        </p:txBody>
      </p:sp>
      <p:sp>
        <p:nvSpPr>
          <p:cNvPr id="65" name="Rounded Rectangle 64"/>
          <p:cNvSpPr/>
          <p:nvPr/>
        </p:nvSpPr>
        <p:spPr>
          <a:xfrm>
            <a:off x="4439922" y="3743779"/>
            <a:ext cx="717526" cy="1632303"/>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01</a:t>
            </a:r>
          </a:p>
        </p:txBody>
      </p:sp>
      <p:sp>
        <p:nvSpPr>
          <p:cNvPr id="66" name="Rounded Rectangle 65"/>
          <p:cNvSpPr/>
          <p:nvPr/>
        </p:nvSpPr>
        <p:spPr>
          <a:xfrm>
            <a:off x="5823599" y="2807330"/>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03</a:t>
            </a:r>
          </a:p>
        </p:txBody>
      </p:sp>
      <p:sp>
        <p:nvSpPr>
          <p:cNvPr id="67" name="Rounded Rectangle 66"/>
          <p:cNvSpPr/>
          <p:nvPr/>
        </p:nvSpPr>
        <p:spPr>
          <a:xfrm>
            <a:off x="7207275" y="1870882"/>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05</a:t>
            </a:r>
          </a:p>
        </p:txBody>
      </p:sp>
      <p:sp>
        <p:nvSpPr>
          <p:cNvPr id="68" name="Rounded Rectangle 67"/>
          <p:cNvSpPr/>
          <p:nvPr/>
        </p:nvSpPr>
        <p:spPr>
          <a:xfrm>
            <a:off x="6515436" y="2339105"/>
            <a:ext cx="717526" cy="1632303"/>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04</a:t>
            </a:r>
          </a:p>
        </p:txBody>
      </p:sp>
      <p:sp>
        <p:nvSpPr>
          <p:cNvPr id="69" name="Rounded Rectangle 68"/>
          <p:cNvSpPr/>
          <p:nvPr/>
        </p:nvSpPr>
        <p:spPr>
          <a:xfrm>
            <a:off x="5131761" y="3275555"/>
            <a:ext cx="717526" cy="1632303"/>
          </a:xfrm>
          <a:prstGeom prst="roundRect">
            <a:avLst>
              <a:gd name="adj" fmla="val 50000"/>
            </a:avLst>
          </a:prstGeom>
          <a:solidFill>
            <a:srgbClr val="3BB9BE"/>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02</a:t>
            </a:r>
          </a:p>
        </p:txBody>
      </p:sp>
      <p:sp>
        <p:nvSpPr>
          <p:cNvPr id="70" name="TextBox 69"/>
          <p:cNvSpPr txBox="1"/>
          <p:nvPr/>
        </p:nvSpPr>
        <p:spPr>
          <a:xfrm>
            <a:off x="7183117" y="4137267"/>
            <a:ext cx="2997205"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sz="1600">
                <a:solidFill>
                  <a:srgbClr val="286669"/>
                </a:solidFill>
                <a:latin typeface="Segoe UI"/>
              </a:rPr>
              <a:t>Demografie</a:t>
            </a:r>
            <a:endParaRPr kumimoji="0" lang="nl-BE" sz="1200" b="0" i="0" u="none" strike="noStrike" kern="1200" cap="none" spc="0" normalizeH="0" baseline="0" noProof="0">
              <a:ln>
                <a:noFill/>
              </a:ln>
              <a:solidFill>
                <a:srgbClr val="286669">
                  <a:lumMod val="75000"/>
                </a:srgbClr>
              </a:solidFill>
              <a:effectLst/>
              <a:uLnTx/>
              <a:uFillTx/>
              <a:latin typeface="Segoe UI"/>
            </a:endParaRPr>
          </a:p>
        </p:txBody>
      </p:sp>
      <p:sp>
        <p:nvSpPr>
          <p:cNvPr id="71" name="TextBox 70"/>
          <p:cNvSpPr txBox="1"/>
          <p:nvPr/>
        </p:nvSpPr>
        <p:spPr>
          <a:xfrm>
            <a:off x="6451600" y="4661971"/>
            <a:ext cx="3032033"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Economie, werk en onderwijs</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2" name="TextBox 71"/>
          <p:cNvSpPr txBox="1"/>
          <p:nvPr/>
        </p:nvSpPr>
        <p:spPr>
          <a:xfrm>
            <a:off x="5796279" y="5186675"/>
            <a:ext cx="2386187"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600" b="1">
                <a:solidFill>
                  <a:srgbClr val="3BB9BE"/>
                </a:solidFill>
                <a:latin typeface="Segoe UI"/>
              </a:rPr>
              <a:t>L</a:t>
            </a:r>
            <a:r>
              <a:rPr lang="nl-BE" sz="1600" b="1">
                <a:solidFill>
                  <a:srgbClr val="3BB9BE"/>
                </a:solidFill>
                <a:latin typeface="Segoe UI"/>
              </a:rPr>
              <a:t>even en samenleven</a:t>
            </a:r>
            <a:endParaRPr kumimoji="0" lang="nl-BE" sz="1200" b="1" i="0" u="none" strike="noStrike" kern="1200" cap="none" spc="0" normalizeH="0" baseline="0" noProof="0">
              <a:ln>
                <a:noFill/>
              </a:ln>
              <a:solidFill>
                <a:srgbClr val="3BB9BE"/>
              </a:solidFill>
              <a:effectLst/>
              <a:uLnTx/>
              <a:uFillTx/>
              <a:latin typeface="Segoe UI"/>
              <a:ea typeface="+mn-ea"/>
              <a:cs typeface="+mn-cs"/>
            </a:endParaRPr>
          </a:p>
        </p:txBody>
      </p:sp>
      <p:sp>
        <p:nvSpPr>
          <p:cNvPr id="73" name="TextBox 72"/>
          <p:cNvSpPr txBox="1"/>
          <p:nvPr/>
        </p:nvSpPr>
        <p:spPr>
          <a:xfrm>
            <a:off x="5100320" y="5711380"/>
            <a:ext cx="3082146"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Ruimte, wonen en mobiliteit</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75" name="Elbow Connector 74"/>
          <p:cNvCxnSpPr>
            <a:stCxn id="66" idx="2"/>
            <a:endCxn id="71" idx="1"/>
          </p:cNvCxnSpPr>
          <p:nvPr/>
        </p:nvCxnSpPr>
        <p:spPr>
          <a:xfrm rot="16200000" flipH="1">
            <a:off x="6121174" y="4500821"/>
            <a:ext cx="391615" cy="269238"/>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6" name="Elbow Connector 75"/>
          <p:cNvCxnSpPr>
            <a:cxnSpLocks/>
            <a:stCxn id="69" idx="2"/>
            <a:endCxn id="72" idx="1"/>
          </p:cNvCxnSpPr>
          <p:nvPr/>
        </p:nvCxnSpPr>
        <p:spPr>
          <a:xfrm rot="16200000" flipH="1">
            <a:off x="5419354" y="4979027"/>
            <a:ext cx="448094" cy="30575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7" name="Elbow Connector 76"/>
          <p:cNvCxnSpPr>
            <a:stCxn id="65" idx="2"/>
            <a:endCxn id="73" idx="1"/>
          </p:cNvCxnSpPr>
          <p:nvPr/>
        </p:nvCxnSpPr>
        <p:spPr>
          <a:xfrm rot="16200000" flipH="1">
            <a:off x="4651049" y="5523718"/>
            <a:ext cx="596909" cy="30163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49" name="Rounded Rectangle 66"/>
          <p:cNvSpPr/>
          <p:nvPr/>
        </p:nvSpPr>
        <p:spPr>
          <a:xfrm>
            <a:off x="7874013" y="1414224"/>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06</a:t>
            </a:r>
          </a:p>
        </p:txBody>
      </p:sp>
      <p:cxnSp>
        <p:nvCxnSpPr>
          <p:cNvPr id="51" name="Elbow Connector 73"/>
          <p:cNvCxnSpPr/>
          <p:nvPr/>
        </p:nvCxnSpPr>
        <p:spPr>
          <a:xfrm rot="16200000" flipH="1">
            <a:off x="7665471" y="3462236"/>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2" name="TextBox 12"/>
          <p:cNvSpPr txBox="1"/>
          <p:nvPr/>
        </p:nvSpPr>
        <p:spPr>
          <a:xfrm>
            <a:off x="8616640" y="3098375"/>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Zorg, welzijn en armoede</a:t>
            </a:r>
            <a:endParaRPr kumimoji="0" lang="nl-BE" sz="11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53" name="Elbow Connector 73"/>
          <p:cNvCxnSpPr/>
          <p:nvPr/>
        </p:nvCxnSpPr>
        <p:spPr>
          <a:xfrm rot="16200000" flipH="1">
            <a:off x="8287984" y="3031635"/>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7" name="Freeform 26"/>
          <p:cNvSpPr>
            <a:spLocks noEditPoints="1"/>
          </p:cNvSpPr>
          <p:nvPr/>
        </p:nvSpPr>
        <p:spPr bwMode="auto">
          <a:xfrm>
            <a:off x="5909102" y="3717368"/>
            <a:ext cx="560439" cy="558800"/>
          </a:xfrm>
          <a:custGeom>
            <a:avLst/>
            <a:gdLst>
              <a:gd name="T0" fmla="*/ 716 w 724"/>
              <a:gd name="T1" fmla="*/ 722 h 722"/>
              <a:gd name="T2" fmla="*/ 701 w 724"/>
              <a:gd name="T3" fmla="*/ 472 h 722"/>
              <a:gd name="T4" fmla="*/ 402 w 724"/>
              <a:gd name="T5" fmla="*/ 714 h 722"/>
              <a:gd name="T6" fmla="*/ 401 w 724"/>
              <a:gd name="T7" fmla="*/ 715 h 722"/>
              <a:gd name="T8" fmla="*/ 400 w 724"/>
              <a:gd name="T9" fmla="*/ 716 h 722"/>
              <a:gd name="T10" fmla="*/ 399 w 724"/>
              <a:gd name="T11" fmla="*/ 717 h 722"/>
              <a:gd name="T12" fmla="*/ 399 w 724"/>
              <a:gd name="T13" fmla="*/ 717 h 722"/>
              <a:gd name="T14" fmla="*/ 397 w 724"/>
              <a:gd name="T15" fmla="*/ 718 h 722"/>
              <a:gd name="T16" fmla="*/ 396 w 724"/>
              <a:gd name="T17" fmla="*/ 718 h 722"/>
              <a:gd name="T18" fmla="*/ 395 w 724"/>
              <a:gd name="T19" fmla="*/ 718 h 722"/>
              <a:gd name="T20" fmla="*/ 393 w 724"/>
              <a:gd name="T21" fmla="*/ 718 h 722"/>
              <a:gd name="T22" fmla="*/ 392 w 724"/>
              <a:gd name="T23" fmla="*/ 717 h 722"/>
              <a:gd name="T24" fmla="*/ 391 w 724"/>
              <a:gd name="T25" fmla="*/ 717 h 722"/>
              <a:gd name="T26" fmla="*/ 390 w 724"/>
              <a:gd name="T27" fmla="*/ 716 h 722"/>
              <a:gd name="T28" fmla="*/ 390 w 724"/>
              <a:gd name="T29" fmla="*/ 715 h 722"/>
              <a:gd name="T30" fmla="*/ 57 w 724"/>
              <a:gd name="T31" fmla="*/ 399 h 722"/>
              <a:gd name="T32" fmla="*/ 7 w 724"/>
              <a:gd name="T33" fmla="*/ 719 h 722"/>
              <a:gd name="T34" fmla="*/ 2 w 724"/>
              <a:gd name="T35" fmla="*/ 708 h 722"/>
              <a:gd name="T36" fmla="*/ 43 w 724"/>
              <a:gd name="T37" fmla="*/ 388 h 722"/>
              <a:gd name="T38" fmla="*/ 356 w 724"/>
              <a:gd name="T39" fmla="*/ 385 h 722"/>
              <a:gd name="T40" fmla="*/ 363 w 724"/>
              <a:gd name="T41" fmla="*/ 394 h 722"/>
              <a:gd name="T42" fmla="*/ 403 w 724"/>
              <a:gd name="T43" fmla="*/ 467 h 722"/>
              <a:gd name="T44" fmla="*/ 410 w 724"/>
              <a:gd name="T45" fmla="*/ 458 h 722"/>
              <a:gd name="T46" fmla="*/ 715 w 724"/>
              <a:gd name="T47" fmla="*/ 461 h 722"/>
              <a:gd name="T48" fmla="*/ 723 w 724"/>
              <a:gd name="T49" fmla="*/ 713 h 722"/>
              <a:gd name="T50" fmla="*/ 97 w 724"/>
              <a:gd name="T51" fmla="*/ 354 h 722"/>
              <a:gd name="T52" fmla="*/ 197 w 724"/>
              <a:gd name="T53" fmla="*/ 239 h 722"/>
              <a:gd name="T54" fmla="*/ 204 w 724"/>
              <a:gd name="T55" fmla="*/ 230 h 722"/>
              <a:gd name="T56" fmla="*/ 294 w 724"/>
              <a:gd name="T57" fmla="*/ 113 h 722"/>
              <a:gd name="T58" fmla="*/ 467 w 724"/>
              <a:gd name="T59" fmla="*/ 36 h 722"/>
              <a:gd name="T60" fmla="*/ 558 w 724"/>
              <a:gd name="T61" fmla="*/ 213 h 722"/>
              <a:gd name="T62" fmla="*/ 374 w 724"/>
              <a:gd name="T63" fmla="*/ 302 h 722"/>
              <a:gd name="T64" fmla="*/ 338 w 724"/>
              <a:gd name="T65" fmla="*/ 340 h 722"/>
              <a:gd name="T66" fmla="*/ 338 w 724"/>
              <a:gd name="T67" fmla="*/ 354 h 722"/>
              <a:gd name="T68" fmla="*/ 572 w 724"/>
              <a:gd name="T69" fmla="*/ 217 h 722"/>
              <a:gd name="T70" fmla="*/ 472 w 724"/>
              <a:gd name="T71" fmla="*/ 22 h 722"/>
              <a:gd name="T72" fmla="*/ 186 w 724"/>
              <a:gd name="T73" fmla="*/ 207 h 722"/>
              <a:gd name="T74" fmla="*/ 90 w 724"/>
              <a:gd name="T75" fmla="*/ 347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4" h="722">
                <a:moveTo>
                  <a:pt x="718" y="722"/>
                </a:moveTo>
                <a:cubicBezTo>
                  <a:pt x="717" y="722"/>
                  <a:pt x="717" y="722"/>
                  <a:pt x="716" y="722"/>
                </a:cubicBezTo>
                <a:cubicBezTo>
                  <a:pt x="713" y="722"/>
                  <a:pt x="710" y="721"/>
                  <a:pt x="709" y="718"/>
                </a:cubicBezTo>
                <a:cubicBezTo>
                  <a:pt x="686" y="648"/>
                  <a:pt x="683" y="559"/>
                  <a:pt x="701" y="472"/>
                </a:cubicBezTo>
                <a:cubicBezTo>
                  <a:pt x="419" y="472"/>
                  <a:pt x="419" y="472"/>
                  <a:pt x="419" y="472"/>
                </a:cubicBezTo>
                <a:cubicBezTo>
                  <a:pt x="440" y="555"/>
                  <a:pt x="434" y="642"/>
                  <a:pt x="402" y="714"/>
                </a:cubicBezTo>
                <a:cubicBezTo>
                  <a:pt x="402" y="714"/>
                  <a:pt x="402" y="714"/>
                  <a:pt x="401" y="714"/>
                </a:cubicBezTo>
                <a:cubicBezTo>
                  <a:pt x="401" y="714"/>
                  <a:pt x="401" y="715"/>
                  <a:pt x="401" y="715"/>
                </a:cubicBezTo>
                <a:cubicBezTo>
                  <a:pt x="401" y="715"/>
                  <a:pt x="401" y="715"/>
                  <a:pt x="401" y="715"/>
                </a:cubicBezTo>
                <a:cubicBezTo>
                  <a:pt x="401" y="715"/>
                  <a:pt x="400" y="716"/>
                  <a:pt x="400" y="716"/>
                </a:cubicBezTo>
                <a:cubicBezTo>
                  <a:pt x="400" y="716"/>
                  <a:pt x="400" y="716"/>
                  <a:pt x="400" y="716"/>
                </a:cubicBezTo>
                <a:cubicBezTo>
                  <a:pt x="400" y="716"/>
                  <a:pt x="399" y="717"/>
                  <a:pt x="399" y="717"/>
                </a:cubicBezTo>
                <a:cubicBezTo>
                  <a:pt x="399" y="717"/>
                  <a:pt x="399" y="717"/>
                  <a:pt x="399" y="717"/>
                </a:cubicBezTo>
                <a:cubicBezTo>
                  <a:pt x="399" y="717"/>
                  <a:pt x="399" y="717"/>
                  <a:pt x="399" y="717"/>
                </a:cubicBezTo>
                <a:cubicBezTo>
                  <a:pt x="398" y="717"/>
                  <a:pt x="398" y="717"/>
                  <a:pt x="398" y="717"/>
                </a:cubicBezTo>
                <a:cubicBezTo>
                  <a:pt x="398" y="717"/>
                  <a:pt x="398" y="717"/>
                  <a:pt x="397" y="718"/>
                </a:cubicBezTo>
                <a:cubicBezTo>
                  <a:pt x="397" y="718"/>
                  <a:pt x="397" y="718"/>
                  <a:pt x="397" y="718"/>
                </a:cubicBezTo>
                <a:cubicBezTo>
                  <a:pt x="396" y="718"/>
                  <a:pt x="396" y="718"/>
                  <a:pt x="396" y="718"/>
                </a:cubicBezTo>
                <a:cubicBezTo>
                  <a:pt x="396" y="718"/>
                  <a:pt x="396" y="718"/>
                  <a:pt x="395" y="718"/>
                </a:cubicBezTo>
                <a:cubicBezTo>
                  <a:pt x="395" y="718"/>
                  <a:pt x="395" y="718"/>
                  <a:pt x="395" y="718"/>
                </a:cubicBezTo>
                <a:cubicBezTo>
                  <a:pt x="394" y="718"/>
                  <a:pt x="394" y="718"/>
                  <a:pt x="394" y="718"/>
                </a:cubicBezTo>
                <a:cubicBezTo>
                  <a:pt x="394" y="718"/>
                  <a:pt x="394" y="718"/>
                  <a:pt x="393" y="718"/>
                </a:cubicBezTo>
                <a:cubicBezTo>
                  <a:pt x="393" y="718"/>
                  <a:pt x="393" y="717"/>
                  <a:pt x="393" y="717"/>
                </a:cubicBezTo>
                <a:cubicBezTo>
                  <a:pt x="393" y="717"/>
                  <a:pt x="393" y="717"/>
                  <a:pt x="392" y="717"/>
                </a:cubicBezTo>
                <a:cubicBezTo>
                  <a:pt x="392" y="717"/>
                  <a:pt x="392" y="717"/>
                  <a:pt x="392" y="717"/>
                </a:cubicBezTo>
                <a:cubicBezTo>
                  <a:pt x="392" y="717"/>
                  <a:pt x="392" y="717"/>
                  <a:pt x="391" y="717"/>
                </a:cubicBezTo>
                <a:cubicBezTo>
                  <a:pt x="391" y="717"/>
                  <a:pt x="391" y="716"/>
                  <a:pt x="391" y="716"/>
                </a:cubicBezTo>
                <a:cubicBezTo>
                  <a:pt x="391" y="716"/>
                  <a:pt x="391" y="716"/>
                  <a:pt x="390" y="716"/>
                </a:cubicBezTo>
                <a:cubicBezTo>
                  <a:pt x="390" y="716"/>
                  <a:pt x="390" y="715"/>
                  <a:pt x="390" y="715"/>
                </a:cubicBezTo>
                <a:cubicBezTo>
                  <a:pt x="390" y="715"/>
                  <a:pt x="390" y="715"/>
                  <a:pt x="390" y="715"/>
                </a:cubicBezTo>
                <a:cubicBezTo>
                  <a:pt x="337" y="641"/>
                  <a:pt x="321" y="523"/>
                  <a:pt x="347" y="399"/>
                </a:cubicBezTo>
                <a:cubicBezTo>
                  <a:pt x="57" y="399"/>
                  <a:pt x="57" y="399"/>
                  <a:pt x="57" y="399"/>
                </a:cubicBezTo>
                <a:cubicBezTo>
                  <a:pt x="82" y="522"/>
                  <a:pt x="66" y="643"/>
                  <a:pt x="13" y="716"/>
                </a:cubicBezTo>
                <a:cubicBezTo>
                  <a:pt x="12" y="718"/>
                  <a:pt x="10" y="719"/>
                  <a:pt x="7" y="719"/>
                </a:cubicBezTo>
                <a:cubicBezTo>
                  <a:pt x="6" y="719"/>
                  <a:pt x="5" y="719"/>
                  <a:pt x="3" y="718"/>
                </a:cubicBezTo>
                <a:cubicBezTo>
                  <a:pt x="0" y="716"/>
                  <a:pt x="0" y="711"/>
                  <a:pt x="2" y="708"/>
                </a:cubicBezTo>
                <a:cubicBezTo>
                  <a:pt x="53" y="636"/>
                  <a:pt x="68" y="515"/>
                  <a:pt x="41" y="394"/>
                </a:cubicBezTo>
                <a:cubicBezTo>
                  <a:pt x="41" y="392"/>
                  <a:pt x="41" y="390"/>
                  <a:pt x="43" y="388"/>
                </a:cubicBezTo>
                <a:cubicBezTo>
                  <a:pt x="44" y="386"/>
                  <a:pt x="46" y="385"/>
                  <a:pt x="48" y="385"/>
                </a:cubicBezTo>
                <a:cubicBezTo>
                  <a:pt x="356" y="385"/>
                  <a:pt x="356" y="385"/>
                  <a:pt x="356" y="385"/>
                </a:cubicBezTo>
                <a:cubicBezTo>
                  <a:pt x="358" y="385"/>
                  <a:pt x="360" y="386"/>
                  <a:pt x="361" y="388"/>
                </a:cubicBezTo>
                <a:cubicBezTo>
                  <a:pt x="363" y="390"/>
                  <a:pt x="363" y="392"/>
                  <a:pt x="363" y="394"/>
                </a:cubicBezTo>
                <a:cubicBezTo>
                  <a:pt x="336" y="511"/>
                  <a:pt x="348" y="623"/>
                  <a:pt x="394" y="696"/>
                </a:cubicBezTo>
                <a:cubicBezTo>
                  <a:pt x="421" y="627"/>
                  <a:pt x="424" y="544"/>
                  <a:pt x="403" y="467"/>
                </a:cubicBezTo>
                <a:cubicBezTo>
                  <a:pt x="402" y="465"/>
                  <a:pt x="403" y="463"/>
                  <a:pt x="404" y="461"/>
                </a:cubicBezTo>
                <a:cubicBezTo>
                  <a:pt x="405" y="459"/>
                  <a:pt x="407" y="458"/>
                  <a:pt x="410" y="458"/>
                </a:cubicBezTo>
                <a:cubicBezTo>
                  <a:pt x="710" y="458"/>
                  <a:pt x="710" y="458"/>
                  <a:pt x="710" y="458"/>
                </a:cubicBezTo>
                <a:cubicBezTo>
                  <a:pt x="712" y="458"/>
                  <a:pt x="714" y="459"/>
                  <a:pt x="715" y="461"/>
                </a:cubicBezTo>
                <a:cubicBezTo>
                  <a:pt x="717" y="462"/>
                  <a:pt x="717" y="464"/>
                  <a:pt x="717" y="467"/>
                </a:cubicBezTo>
                <a:cubicBezTo>
                  <a:pt x="697" y="554"/>
                  <a:pt x="699" y="644"/>
                  <a:pt x="723" y="713"/>
                </a:cubicBezTo>
                <a:cubicBezTo>
                  <a:pt x="724" y="717"/>
                  <a:pt x="722" y="721"/>
                  <a:pt x="718" y="722"/>
                </a:cubicBezTo>
                <a:close/>
                <a:moveTo>
                  <a:pt x="97" y="354"/>
                </a:moveTo>
                <a:cubicBezTo>
                  <a:pt x="100" y="354"/>
                  <a:pt x="104" y="351"/>
                  <a:pt x="104" y="347"/>
                </a:cubicBezTo>
                <a:cubicBezTo>
                  <a:pt x="104" y="280"/>
                  <a:pt x="140" y="239"/>
                  <a:pt x="197" y="239"/>
                </a:cubicBezTo>
                <a:cubicBezTo>
                  <a:pt x="200" y="239"/>
                  <a:pt x="202" y="238"/>
                  <a:pt x="203" y="236"/>
                </a:cubicBezTo>
                <a:cubicBezTo>
                  <a:pt x="204" y="234"/>
                  <a:pt x="205" y="232"/>
                  <a:pt x="204" y="230"/>
                </a:cubicBezTo>
                <a:cubicBezTo>
                  <a:pt x="202" y="222"/>
                  <a:pt x="200" y="214"/>
                  <a:pt x="200" y="207"/>
                </a:cubicBezTo>
                <a:cubicBezTo>
                  <a:pt x="200" y="155"/>
                  <a:pt x="242" y="113"/>
                  <a:pt x="294" y="113"/>
                </a:cubicBezTo>
                <a:cubicBezTo>
                  <a:pt x="297" y="113"/>
                  <a:pt x="300" y="111"/>
                  <a:pt x="301" y="108"/>
                </a:cubicBezTo>
                <a:cubicBezTo>
                  <a:pt x="327" y="34"/>
                  <a:pt x="404" y="15"/>
                  <a:pt x="467" y="36"/>
                </a:cubicBezTo>
                <a:cubicBezTo>
                  <a:pt x="485" y="41"/>
                  <a:pt x="501" y="50"/>
                  <a:pt x="515" y="62"/>
                </a:cubicBezTo>
                <a:cubicBezTo>
                  <a:pt x="559" y="99"/>
                  <a:pt x="576" y="158"/>
                  <a:pt x="558" y="213"/>
                </a:cubicBezTo>
                <a:cubicBezTo>
                  <a:pt x="535" y="286"/>
                  <a:pt x="455" y="325"/>
                  <a:pt x="380" y="301"/>
                </a:cubicBezTo>
                <a:cubicBezTo>
                  <a:pt x="378" y="300"/>
                  <a:pt x="375" y="301"/>
                  <a:pt x="374" y="302"/>
                </a:cubicBezTo>
                <a:cubicBezTo>
                  <a:pt x="372" y="303"/>
                  <a:pt x="371" y="306"/>
                  <a:pt x="371" y="308"/>
                </a:cubicBezTo>
                <a:cubicBezTo>
                  <a:pt x="371" y="326"/>
                  <a:pt x="357" y="340"/>
                  <a:pt x="338" y="340"/>
                </a:cubicBezTo>
                <a:cubicBezTo>
                  <a:pt x="335" y="340"/>
                  <a:pt x="331" y="343"/>
                  <a:pt x="331" y="347"/>
                </a:cubicBezTo>
                <a:cubicBezTo>
                  <a:pt x="331" y="351"/>
                  <a:pt x="335" y="354"/>
                  <a:pt x="338" y="354"/>
                </a:cubicBezTo>
                <a:cubicBezTo>
                  <a:pt x="361" y="354"/>
                  <a:pt x="380" y="338"/>
                  <a:pt x="384" y="317"/>
                </a:cubicBezTo>
                <a:cubicBezTo>
                  <a:pt x="464" y="338"/>
                  <a:pt x="547" y="295"/>
                  <a:pt x="572" y="217"/>
                </a:cubicBezTo>
                <a:cubicBezTo>
                  <a:pt x="591" y="157"/>
                  <a:pt x="572" y="92"/>
                  <a:pt x="524" y="51"/>
                </a:cubicBezTo>
                <a:cubicBezTo>
                  <a:pt x="508" y="38"/>
                  <a:pt x="491" y="29"/>
                  <a:pt x="472" y="22"/>
                </a:cubicBezTo>
                <a:cubicBezTo>
                  <a:pt x="404" y="0"/>
                  <a:pt x="320" y="20"/>
                  <a:pt x="289" y="99"/>
                </a:cubicBezTo>
                <a:cubicBezTo>
                  <a:pt x="232" y="102"/>
                  <a:pt x="186" y="149"/>
                  <a:pt x="186" y="207"/>
                </a:cubicBezTo>
                <a:cubicBezTo>
                  <a:pt x="186" y="213"/>
                  <a:pt x="187" y="219"/>
                  <a:pt x="188" y="225"/>
                </a:cubicBezTo>
                <a:cubicBezTo>
                  <a:pt x="128" y="229"/>
                  <a:pt x="90" y="276"/>
                  <a:pt x="90" y="347"/>
                </a:cubicBezTo>
                <a:cubicBezTo>
                  <a:pt x="90" y="351"/>
                  <a:pt x="93" y="354"/>
                  <a:pt x="97" y="35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58" name="Freeform 35"/>
          <p:cNvSpPr>
            <a:spLocks noEditPoints="1"/>
          </p:cNvSpPr>
          <p:nvPr/>
        </p:nvSpPr>
        <p:spPr bwMode="auto">
          <a:xfrm>
            <a:off x="7996218" y="2400895"/>
            <a:ext cx="528975" cy="462013"/>
          </a:xfrm>
          <a:custGeom>
            <a:avLst/>
            <a:gdLst>
              <a:gd name="T0" fmla="*/ 631 w 683"/>
              <a:gd name="T1" fmla="*/ 193 h 596"/>
              <a:gd name="T2" fmla="*/ 345 w 683"/>
              <a:gd name="T3" fmla="*/ 1 h 596"/>
              <a:gd name="T4" fmla="*/ 214 w 683"/>
              <a:gd name="T5" fmla="*/ 84 h 596"/>
              <a:gd name="T6" fmla="*/ 207 w 683"/>
              <a:gd name="T7" fmla="*/ 25 h 596"/>
              <a:gd name="T8" fmla="*/ 124 w 683"/>
              <a:gd name="T9" fmla="*/ 25 h 596"/>
              <a:gd name="T10" fmla="*/ 117 w 683"/>
              <a:gd name="T11" fmla="*/ 32 h 596"/>
              <a:gd name="T12" fmla="*/ 4 w 683"/>
              <a:gd name="T13" fmla="*/ 224 h 596"/>
              <a:gd name="T14" fmla="*/ 12 w 683"/>
              <a:gd name="T15" fmla="*/ 236 h 596"/>
              <a:gd name="T16" fmla="*/ 57 w 683"/>
              <a:gd name="T17" fmla="*/ 589 h 596"/>
              <a:gd name="T18" fmla="*/ 628 w 683"/>
              <a:gd name="T19" fmla="*/ 596 h 596"/>
              <a:gd name="T20" fmla="*/ 635 w 683"/>
              <a:gd name="T21" fmla="*/ 212 h 596"/>
              <a:gd name="T22" fmla="*/ 675 w 683"/>
              <a:gd name="T23" fmla="*/ 237 h 596"/>
              <a:gd name="T24" fmla="*/ 679 w 683"/>
              <a:gd name="T25" fmla="*/ 224 h 596"/>
              <a:gd name="T26" fmla="*/ 200 w 683"/>
              <a:gd name="T27" fmla="*/ 39 h 596"/>
              <a:gd name="T28" fmla="*/ 131 w 683"/>
              <a:gd name="T29" fmla="*/ 139 h 596"/>
              <a:gd name="T30" fmla="*/ 621 w 683"/>
              <a:gd name="T31" fmla="*/ 582 h 596"/>
              <a:gd name="T32" fmla="*/ 71 w 683"/>
              <a:gd name="T33" fmla="*/ 196 h 596"/>
              <a:gd name="T34" fmla="*/ 128 w 683"/>
              <a:gd name="T35" fmla="*/ 158 h 596"/>
              <a:gd name="T36" fmla="*/ 211 w 683"/>
              <a:gd name="T37" fmla="*/ 103 h 596"/>
              <a:gd name="T38" fmla="*/ 621 w 683"/>
              <a:gd name="T39" fmla="*/ 202 h 596"/>
              <a:gd name="T40" fmla="*/ 303 w 683"/>
              <a:gd name="T41" fmla="*/ 193 h 596"/>
              <a:gd name="T42" fmla="*/ 238 w 683"/>
              <a:gd name="T43" fmla="*/ 258 h 596"/>
              <a:gd name="T44" fmla="*/ 231 w 683"/>
              <a:gd name="T45" fmla="*/ 265 h 596"/>
              <a:gd name="T46" fmla="*/ 238 w 683"/>
              <a:gd name="T47" fmla="*/ 334 h 596"/>
              <a:gd name="T48" fmla="*/ 303 w 683"/>
              <a:gd name="T49" fmla="*/ 400 h 596"/>
              <a:gd name="T50" fmla="*/ 372 w 683"/>
              <a:gd name="T51" fmla="*/ 407 h 596"/>
              <a:gd name="T52" fmla="*/ 379 w 683"/>
              <a:gd name="T53" fmla="*/ 334 h 596"/>
              <a:gd name="T54" fmla="*/ 450 w 683"/>
              <a:gd name="T55" fmla="*/ 332 h 596"/>
              <a:gd name="T56" fmla="*/ 452 w 683"/>
              <a:gd name="T57" fmla="*/ 265 h 596"/>
              <a:gd name="T58" fmla="*/ 379 w 683"/>
              <a:gd name="T59" fmla="*/ 258 h 596"/>
              <a:gd name="T60" fmla="*/ 372 w 683"/>
              <a:gd name="T61" fmla="*/ 186 h 596"/>
              <a:gd name="T62" fmla="*/ 303 w 683"/>
              <a:gd name="T63" fmla="*/ 193 h 596"/>
              <a:gd name="T64" fmla="*/ 317 w 683"/>
              <a:gd name="T65" fmla="*/ 200 h 596"/>
              <a:gd name="T66" fmla="*/ 365 w 683"/>
              <a:gd name="T67" fmla="*/ 265 h 596"/>
              <a:gd name="T68" fmla="*/ 438 w 683"/>
              <a:gd name="T69" fmla="*/ 272 h 596"/>
              <a:gd name="T70" fmla="*/ 372 w 683"/>
              <a:gd name="T71" fmla="*/ 320 h 596"/>
              <a:gd name="T72" fmla="*/ 365 w 683"/>
              <a:gd name="T73" fmla="*/ 393 h 596"/>
              <a:gd name="T74" fmla="*/ 317 w 683"/>
              <a:gd name="T75" fmla="*/ 327 h 596"/>
              <a:gd name="T76" fmla="*/ 245 w 683"/>
              <a:gd name="T77" fmla="*/ 320 h 596"/>
              <a:gd name="T78" fmla="*/ 310 w 683"/>
              <a:gd name="T79" fmla="*/ 272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3" h="596">
                <a:moveTo>
                  <a:pt x="679" y="224"/>
                </a:moveTo>
                <a:cubicBezTo>
                  <a:pt x="631" y="193"/>
                  <a:pt x="631" y="193"/>
                  <a:pt x="631" y="193"/>
                </a:cubicBezTo>
                <a:cubicBezTo>
                  <a:pt x="631" y="193"/>
                  <a:pt x="631" y="193"/>
                  <a:pt x="631" y="193"/>
                </a:cubicBezTo>
                <a:cubicBezTo>
                  <a:pt x="345" y="1"/>
                  <a:pt x="345" y="1"/>
                  <a:pt x="345" y="1"/>
                </a:cubicBezTo>
                <a:cubicBezTo>
                  <a:pt x="343" y="0"/>
                  <a:pt x="340" y="0"/>
                  <a:pt x="337" y="1"/>
                </a:cubicBezTo>
                <a:cubicBezTo>
                  <a:pt x="214" y="84"/>
                  <a:pt x="214" y="84"/>
                  <a:pt x="214" y="84"/>
                </a:cubicBezTo>
                <a:cubicBezTo>
                  <a:pt x="214" y="32"/>
                  <a:pt x="214" y="32"/>
                  <a:pt x="214" y="32"/>
                </a:cubicBezTo>
                <a:cubicBezTo>
                  <a:pt x="214" y="28"/>
                  <a:pt x="211" y="25"/>
                  <a:pt x="207" y="25"/>
                </a:cubicBezTo>
                <a:cubicBezTo>
                  <a:pt x="124" y="25"/>
                  <a:pt x="124" y="25"/>
                  <a:pt x="124" y="25"/>
                </a:cubicBezTo>
                <a:cubicBezTo>
                  <a:pt x="124" y="25"/>
                  <a:pt x="124" y="25"/>
                  <a:pt x="124" y="25"/>
                </a:cubicBezTo>
                <a:cubicBezTo>
                  <a:pt x="122" y="25"/>
                  <a:pt x="120" y="25"/>
                  <a:pt x="119" y="27"/>
                </a:cubicBezTo>
                <a:cubicBezTo>
                  <a:pt x="118" y="28"/>
                  <a:pt x="117" y="30"/>
                  <a:pt x="117" y="32"/>
                </a:cubicBezTo>
                <a:cubicBezTo>
                  <a:pt x="117" y="149"/>
                  <a:pt x="117" y="149"/>
                  <a:pt x="117" y="149"/>
                </a:cubicBezTo>
                <a:cubicBezTo>
                  <a:pt x="4" y="224"/>
                  <a:pt x="4" y="224"/>
                  <a:pt x="4" y="224"/>
                </a:cubicBezTo>
                <a:cubicBezTo>
                  <a:pt x="1" y="226"/>
                  <a:pt x="0" y="231"/>
                  <a:pt x="2" y="234"/>
                </a:cubicBezTo>
                <a:cubicBezTo>
                  <a:pt x="4" y="237"/>
                  <a:pt x="8" y="238"/>
                  <a:pt x="12" y="236"/>
                </a:cubicBezTo>
                <a:cubicBezTo>
                  <a:pt x="57" y="205"/>
                  <a:pt x="57" y="205"/>
                  <a:pt x="57" y="205"/>
                </a:cubicBezTo>
                <a:cubicBezTo>
                  <a:pt x="57" y="589"/>
                  <a:pt x="57" y="589"/>
                  <a:pt x="57" y="589"/>
                </a:cubicBezTo>
                <a:cubicBezTo>
                  <a:pt x="57" y="593"/>
                  <a:pt x="61" y="596"/>
                  <a:pt x="64" y="596"/>
                </a:cubicBezTo>
                <a:cubicBezTo>
                  <a:pt x="628" y="596"/>
                  <a:pt x="628" y="596"/>
                  <a:pt x="628" y="596"/>
                </a:cubicBezTo>
                <a:cubicBezTo>
                  <a:pt x="631" y="596"/>
                  <a:pt x="635" y="593"/>
                  <a:pt x="635" y="589"/>
                </a:cubicBezTo>
                <a:cubicBezTo>
                  <a:pt x="635" y="212"/>
                  <a:pt x="635" y="212"/>
                  <a:pt x="635" y="212"/>
                </a:cubicBezTo>
                <a:cubicBezTo>
                  <a:pt x="671" y="236"/>
                  <a:pt x="671" y="236"/>
                  <a:pt x="671" y="236"/>
                </a:cubicBezTo>
                <a:cubicBezTo>
                  <a:pt x="672" y="237"/>
                  <a:pt x="673" y="237"/>
                  <a:pt x="675" y="237"/>
                </a:cubicBezTo>
                <a:cubicBezTo>
                  <a:pt x="677" y="237"/>
                  <a:pt x="679" y="236"/>
                  <a:pt x="680" y="234"/>
                </a:cubicBezTo>
                <a:cubicBezTo>
                  <a:pt x="683" y="231"/>
                  <a:pt x="682" y="226"/>
                  <a:pt x="679" y="224"/>
                </a:cubicBezTo>
                <a:close/>
                <a:moveTo>
                  <a:pt x="131" y="39"/>
                </a:moveTo>
                <a:cubicBezTo>
                  <a:pt x="200" y="39"/>
                  <a:pt x="200" y="39"/>
                  <a:pt x="200" y="39"/>
                </a:cubicBezTo>
                <a:cubicBezTo>
                  <a:pt x="200" y="93"/>
                  <a:pt x="200" y="93"/>
                  <a:pt x="200" y="93"/>
                </a:cubicBezTo>
                <a:cubicBezTo>
                  <a:pt x="131" y="139"/>
                  <a:pt x="131" y="139"/>
                  <a:pt x="131" y="139"/>
                </a:cubicBezTo>
                <a:lnTo>
                  <a:pt x="131" y="39"/>
                </a:lnTo>
                <a:close/>
                <a:moveTo>
                  <a:pt x="621" y="582"/>
                </a:moveTo>
                <a:cubicBezTo>
                  <a:pt x="71" y="582"/>
                  <a:pt x="71" y="582"/>
                  <a:pt x="71" y="582"/>
                </a:cubicBezTo>
                <a:cubicBezTo>
                  <a:pt x="71" y="196"/>
                  <a:pt x="71" y="196"/>
                  <a:pt x="71" y="196"/>
                </a:cubicBezTo>
                <a:cubicBezTo>
                  <a:pt x="128" y="158"/>
                  <a:pt x="128" y="158"/>
                  <a:pt x="128" y="158"/>
                </a:cubicBezTo>
                <a:cubicBezTo>
                  <a:pt x="128" y="158"/>
                  <a:pt x="128" y="158"/>
                  <a:pt x="128" y="158"/>
                </a:cubicBezTo>
                <a:cubicBezTo>
                  <a:pt x="211" y="103"/>
                  <a:pt x="211" y="103"/>
                  <a:pt x="211" y="103"/>
                </a:cubicBezTo>
                <a:cubicBezTo>
                  <a:pt x="211" y="103"/>
                  <a:pt x="211" y="103"/>
                  <a:pt x="211" y="103"/>
                </a:cubicBezTo>
                <a:cubicBezTo>
                  <a:pt x="341" y="16"/>
                  <a:pt x="341" y="16"/>
                  <a:pt x="341" y="16"/>
                </a:cubicBezTo>
                <a:cubicBezTo>
                  <a:pt x="621" y="202"/>
                  <a:pt x="621" y="202"/>
                  <a:pt x="621" y="202"/>
                </a:cubicBezTo>
                <a:lnTo>
                  <a:pt x="621" y="582"/>
                </a:lnTo>
                <a:close/>
                <a:moveTo>
                  <a:pt x="303" y="193"/>
                </a:moveTo>
                <a:cubicBezTo>
                  <a:pt x="303" y="258"/>
                  <a:pt x="303" y="258"/>
                  <a:pt x="303" y="258"/>
                </a:cubicBezTo>
                <a:cubicBezTo>
                  <a:pt x="238" y="258"/>
                  <a:pt x="238" y="258"/>
                  <a:pt x="238" y="258"/>
                </a:cubicBezTo>
                <a:cubicBezTo>
                  <a:pt x="236" y="258"/>
                  <a:pt x="234" y="259"/>
                  <a:pt x="233" y="260"/>
                </a:cubicBezTo>
                <a:cubicBezTo>
                  <a:pt x="231" y="262"/>
                  <a:pt x="231" y="263"/>
                  <a:pt x="231" y="265"/>
                </a:cubicBezTo>
                <a:cubicBezTo>
                  <a:pt x="231" y="327"/>
                  <a:pt x="231" y="327"/>
                  <a:pt x="231" y="327"/>
                </a:cubicBezTo>
                <a:cubicBezTo>
                  <a:pt x="231" y="331"/>
                  <a:pt x="234" y="334"/>
                  <a:pt x="238" y="334"/>
                </a:cubicBezTo>
                <a:cubicBezTo>
                  <a:pt x="303" y="334"/>
                  <a:pt x="303" y="334"/>
                  <a:pt x="303" y="334"/>
                </a:cubicBezTo>
                <a:cubicBezTo>
                  <a:pt x="303" y="400"/>
                  <a:pt x="303" y="400"/>
                  <a:pt x="303" y="400"/>
                </a:cubicBezTo>
                <a:cubicBezTo>
                  <a:pt x="303" y="404"/>
                  <a:pt x="306" y="407"/>
                  <a:pt x="310" y="407"/>
                </a:cubicBezTo>
                <a:cubicBezTo>
                  <a:pt x="372" y="407"/>
                  <a:pt x="372" y="407"/>
                  <a:pt x="372" y="407"/>
                </a:cubicBezTo>
                <a:cubicBezTo>
                  <a:pt x="376" y="407"/>
                  <a:pt x="379" y="404"/>
                  <a:pt x="379" y="400"/>
                </a:cubicBezTo>
                <a:cubicBezTo>
                  <a:pt x="379" y="334"/>
                  <a:pt x="379" y="334"/>
                  <a:pt x="379" y="334"/>
                </a:cubicBezTo>
                <a:cubicBezTo>
                  <a:pt x="445" y="334"/>
                  <a:pt x="445" y="334"/>
                  <a:pt x="445" y="334"/>
                </a:cubicBezTo>
                <a:cubicBezTo>
                  <a:pt x="447" y="334"/>
                  <a:pt x="448" y="333"/>
                  <a:pt x="450" y="332"/>
                </a:cubicBezTo>
                <a:cubicBezTo>
                  <a:pt x="451" y="331"/>
                  <a:pt x="452" y="329"/>
                  <a:pt x="452" y="327"/>
                </a:cubicBezTo>
                <a:cubicBezTo>
                  <a:pt x="452" y="265"/>
                  <a:pt x="452" y="265"/>
                  <a:pt x="452" y="265"/>
                </a:cubicBezTo>
                <a:cubicBezTo>
                  <a:pt x="452" y="261"/>
                  <a:pt x="449" y="258"/>
                  <a:pt x="445" y="258"/>
                </a:cubicBezTo>
                <a:cubicBezTo>
                  <a:pt x="379" y="258"/>
                  <a:pt x="379" y="258"/>
                  <a:pt x="379" y="258"/>
                </a:cubicBezTo>
                <a:cubicBezTo>
                  <a:pt x="379" y="193"/>
                  <a:pt x="379" y="193"/>
                  <a:pt x="379" y="193"/>
                </a:cubicBezTo>
                <a:cubicBezTo>
                  <a:pt x="379" y="189"/>
                  <a:pt x="376" y="186"/>
                  <a:pt x="372" y="186"/>
                </a:cubicBezTo>
                <a:cubicBezTo>
                  <a:pt x="310" y="186"/>
                  <a:pt x="310" y="186"/>
                  <a:pt x="310" y="186"/>
                </a:cubicBezTo>
                <a:cubicBezTo>
                  <a:pt x="306" y="186"/>
                  <a:pt x="303" y="189"/>
                  <a:pt x="303" y="193"/>
                </a:cubicBezTo>
                <a:close/>
                <a:moveTo>
                  <a:pt x="317" y="265"/>
                </a:moveTo>
                <a:cubicBezTo>
                  <a:pt x="317" y="200"/>
                  <a:pt x="317" y="200"/>
                  <a:pt x="317" y="200"/>
                </a:cubicBezTo>
                <a:cubicBezTo>
                  <a:pt x="365" y="200"/>
                  <a:pt x="365" y="200"/>
                  <a:pt x="365" y="200"/>
                </a:cubicBezTo>
                <a:cubicBezTo>
                  <a:pt x="365" y="265"/>
                  <a:pt x="365" y="265"/>
                  <a:pt x="365" y="265"/>
                </a:cubicBezTo>
                <a:cubicBezTo>
                  <a:pt x="365" y="269"/>
                  <a:pt x="368" y="272"/>
                  <a:pt x="372" y="272"/>
                </a:cubicBezTo>
                <a:cubicBezTo>
                  <a:pt x="438" y="272"/>
                  <a:pt x="438" y="272"/>
                  <a:pt x="438" y="272"/>
                </a:cubicBezTo>
                <a:cubicBezTo>
                  <a:pt x="438" y="320"/>
                  <a:pt x="438" y="320"/>
                  <a:pt x="438" y="320"/>
                </a:cubicBezTo>
                <a:cubicBezTo>
                  <a:pt x="372" y="320"/>
                  <a:pt x="372" y="320"/>
                  <a:pt x="372" y="320"/>
                </a:cubicBezTo>
                <a:cubicBezTo>
                  <a:pt x="368" y="320"/>
                  <a:pt x="365" y="323"/>
                  <a:pt x="365" y="327"/>
                </a:cubicBezTo>
                <a:cubicBezTo>
                  <a:pt x="365" y="393"/>
                  <a:pt x="365" y="393"/>
                  <a:pt x="365" y="393"/>
                </a:cubicBezTo>
                <a:cubicBezTo>
                  <a:pt x="317" y="393"/>
                  <a:pt x="317" y="393"/>
                  <a:pt x="317" y="393"/>
                </a:cubicBezTo>
                <a:cubicBezTo>
                  <a:pt x="317" y="327"/>
                  <a:pt x="317" y="327"/>
                  <a:pt x="317" y="327"/>
                </a:cubicBezTo>
                <a:cubicBezTo>
                  <a:pt x="317" y="323"/>
                  <a:pt x="314" y="320"/>
                  <a:pt x="310" y="320"/>
                </a:cubicBezTo>
                <a:cubicBezTo>
                  <a:pt x="245" y="320"/>
                  <a:pt x="245" y="320"/>
                  <a:pt x="245" y="320"/>
                </a:cubicBezTo>
                <a:cubicBezTo>
                  <a:pt x="245" y="272"/>
                  <a:pt x="245" y="272"/>
                  <a:pt x="245" y="272"/>
                </a:cubicBezTo>
                <a:cubicBezTo>
                  <a:pt x="310" y="272"/>
                  <a:pt x="310" y="272"/>
                  <a:pt x="310" y="272"/>
                </a:cubicBezTo>
                <a:cubicBezTo>
                  <a:pt x="314" y="272"/>
                  <a:pt x="317" y="269"/>
                  <a:pt x="317" y="265"/>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1" name="Freeform 141"/>
          <p:cNvSpPr>
            <a:spLocks noEditPoints="1"/>
          </p:cNvSpPr>
          <p:nvPr/>
        </p:nvSpPr>
        <p:spPr bwMode="auto">
          <a:xfrm>
            <a:off x="7368792" y="2803360"/>
            <a:ext cx="441335" cy="486334"/>
          </a:xfrm>
          <a:custGeom>
            <a:avLst/>
            <a:gdLst>
              <a:gd name="T0" fmla="*/ 190 w 570"/>
              <a:gd name="T1" fmla="*/ 205 h 628"/>
              <a:gd name="T2" fmla="*/ 125 w 570"/>
              <a:gd name="T3" fmla="*/ 239 h 628"/>
              <a:gd name="T4" fmla="*/ 190 w 570"/>
              <a:gd name="T5" fmla="*/ 325 h 628"/>
              <a:gd name="T6" fmla="*/ 256 w 570"/>
              <a:gd name="T7" fmla="*/ 239 h 628"/>
              <a:gd name="T8" fmla="*/ 190 w 570"/>
              <a:gd name="T9" fmla="*/ 311 h 628"/>
              <a:gd name="T10" fmla="*/ 163 w 570"/>
              <a:gd name="T11" fmla="*/ 207 h 628"/>
              <a:gd name="T12" fmla="*/ 196 w 570"/>
              <a:gd name="T13" fmla="*/ 219 h 628"/>
              <a:gd name="T14" fmla="*/ 242 w 570"/>
              <a:gd name="T15" fmla="*/ 239 h 628"/>
              <a:gd name="T16" fmla="*/ 290 w 570"/>
              <a:gd name="T17" fmla="*/ 70 h 628"/>
              <a:gd name="T18" fmla="*/ 284 w 570"/>
              <a:gd name="T19" fmla="*/ 65 h 628"/>
              <a:gd name="T20" fmla="*/ 250 w 570"/>
              <a:gd name="T21" fmla="*/ 134 h 628"/>
              <a:gd name="T22" fmla="*/ 242 w 570"/>
              <a:gd name="T23" fmla="*/ 153 h 628"/>
              <a:gd name="T24" fmla="*/ 249 w 570"/>
              <a:gd name="T25" fmla="*/ 162 h 628"/>
              <a:gd name="T26" fmla="*/ 261 w 570"/>
              <a:gd name="T27" fmla="*/ 144 h 628"/>
              <a:gd name="T28" fmla="*/ 312 w 570"/>
              <a:gd name="T29" fmla="*/ 158 h 628"/>
              <a:gd name="T30" fmla="*/ 325 w 570"/>
              <a:gd name="T31" fmla="*/ 153 h 628"/>
              <a:gd name="T32" fmla="*/ 267 w 570"/>
              <a:gd name="T33" fmla="*/ 130 h 628"/>
              <a:gd name="T34" fmla="*/ 301 w 570"/>
              <a:gd name="T35" fmla="*/ 130 h 628"/>
              <a:gd name="T36" fmla="*/ 135 w 570"/>
              <a:gd name="T37" fmla="*/ 357 h 628"/>
              <a:gd name="T38" fmla="*/ 120 w 570"/>
              <a:gd name="T39" fmla="*/ 375 h 628"/>
              <a:gd name="T40" fmla="*/ 69 w 570"/>
              <a:gd name="T41" fmla="*/ 361 h 628"/>
              <a:gd name="T42" fmla="*/ 56 w 570"/>
              <a:gd name="T43" fmla="*/ 366 h 628"/>
              <a:gd name="T44" fmla="*/ 97 w 570"/>
              <a:gd name="T45" fmla="*/ 453 h 628"/>
              <a:gd name="T46" fmla="*/ 104 w 570"/>
              <a:gd name="T47" fmla="*/ 449 h 628"/>
              <a:gd name="T48" fmla="*/ 131 w 570"/>
              <a:gd name="T49" fmla="*/ 384 h 628"/>
              <a:gd name="T50" fmla="*/ 135 w 570"/>
              <a:gd name="T51" fmla="*/ 357 h 628"/>
              <a:gd name="T52" fmla="*/ 80 w 570"/>
              <a:gd name="T53" fmla="*/ 389 h 628"/>
              <a:gd name="T54" fmla="*/ 97 w 570"/>
              <a:gd name="T55" fmla="*/ 428 h 628"/>
              <a:gd name="T56" fmla="*/ 540 w 570"/>
              <a:gd name="T57" fmla="*/ 138 h 628"/>
              <a:gd name="T58" fmla="*/ 381 w 570"/>
              <a:gd name="T59" fmla="*/ 43 h 628"/>
              <a:gd name="T60" fmla="*/ 44 w 570"/>
              <a:gd name="T61" fmla="*/ 0 h 628"/>
              <a:gd name="T62" fmla="*/ 0 w 570"/>
              <a:gd name="T63" fmla="*/ 476 h 628"/>
              <a:gd name="T64" fmla="*/ 79 w 570"/>
              <a:gd name="T65" fmla="*/ 519 h 628"/>
              <a:gd name="T66" fmla="*/ 358 w 570"/>
              <a:gd name="T67" fmla="*/ 625 h 628"/>
              <a:gd name="T68" fmla="*/ 391 w 570"/>
              <a:gd name="T69" fmla="*/ 624 h 628"/>
              <a:gd name="T70" fmla="*/ 566 w 570"/>
              <a:gd name="T71" fmla="*/ 195 h 628"/>
              <a:gd name="T72" fmla="*/ 14 w 570"/>
              <a:gd name="T73" fmla="*/ 476 h 628"/>
              <a:gd name="T74" fmla="*/ 44 w 570"/>
              <a:gd name="T75" fmla="*/ 14 h 628"/>
              <a:gd name="T76" fmla="*/ 367 w 570"/>
              <a:gd name="T77" fmla="*/ 43 h 628"/>
              <a:gd name="T78" fmla="*/ 337 w 570"/>
              <a:gd name="T79" fmla="*/ 505 h 628"/>
              <a:gd name="T80" fmla="*/ 14 w 570"/>
              <a:gd name="T81" fmla="*/ 476 h 628"/>
              <a:gd name="T82" fmla="*/ 401 w 570"/>
              <a:gd name="T83" fmla="*/ 595 h 628"/>
              <a:gd name="T84" fmla="*/ 363 w 570"/>
              <a:gd name="T85" fmla="*/ 612 h 628"/>
              <a:gd name="T86" fmla="*/ 337 w 570"/>
              <a:gd name="T87" fmla="*/ 519 h 628"/>
              <a:gd name="T88" fmla="*/ 381 w 570"/>
              <a:gd name="T89" fmla="*/ 94 h 628"/>
              <a:gd name="T90" fmla="*/ 552 w 570"/>
              <a:gd name="T91" fmla="*/ 167 h 628"/>
              <a:gd name="T92" fmla="*/ 467 w 570"/>
              <a:gd name="T93" fmla="*/ 181 h 628"/>
              <a:gd name="T94" fmla="*/ 398 w 570"/>
              <a:gd name="T95" fmla="*/ 249 h 628"/>
              <a:gd name="T96" fmla="*/ 408 w 570"/>
              <a:gd name="T97" fmla="*/ 258 h 628"/>
              <a:gd name="T98" fmla="*/ 461 w 570"/>
              <a:gd name="T99" fmla="*/ 263 h 628"/>
              <a:gd name="T100" fmla="*/ 468 w 570"/>
              <a:gd name="T101" fmla="*/ 285 h 628"/>
              <a:gd name="T102" fmla="*/ 475 w 570"/>
              <a:gd name="T103" fmla="*/ 278 h 628"/>
              <a:gd name="T104" fmla="*/ 467 w 570"/>
              <a:gd name="T105" fmla="*/ 181 h 628"/>
              <a:gd name="T106" fmla="*/ 458 w 570"/>
              <a:gd name="T107" fmla="*/ 205 h 628"/>
              <a:gd name="T108" fmla="*/ 429 w 570"/>
              <a:gd name="T109" fmla="*/ 236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0" h="628">
                <a:moveTo>
                  <a:pt x="218" y="193"/>
                </a:moveTo>
                <a:cubicBezTo>
                  <a:pt x="211" y="193"/>
                  <a:pt x="201" y="195"/>
                  <a:pt x="190" y="205"/>
                </a:cubicBezTo>
                <a:cubicBezTo>
                  <a:pt x="182" y="197"/>
                  <a:pt x="172" y="193"/>
                  <a:pt x="163" y="193"/>
                </a:cubicBezTo>
                <a:cubicBezTo>
                  <a:pt x="141" y="193"/>
                  <a:pt x="125" y="213"/>
                  <a:pt x="125" y="239"/>
                </a:cubicBezTo>
                <a:cubicBezTo>
                  <a:pt x="125" y="275"/>
                  <a:pt x="146" y="304"/>
                  <a:pt x="187" y="325"/>
                </a:cubicBezTo>
                <a:cubicBezTo>
                  <a:pt x="188" y="325"/>
                  <a:pt x="189" y="325"/>
                  <a:pt x="190" y="325"/>
                </a:cubicBezTo>
                <a:cubicBezTo>
                  <a:pt x="192" y="325"/>
                  <a:pt x="193" y="325"/>
                  <a:pt x="194" y="325"/>
                </a:cubicBezTo>
                <a:cubicBezTo>
                  <a:pt x="235" y="304"/>
                  <a:pt x="256" y="275"/>
                  <a:pt x="256" y="239"/>
                </a:cubicBezTo>
                <a:cubicBezTo>
                  <a:pt x="256" y="213"/>
                  <a:pt x="239" y="193"/>
                  <a:pt x="218" y="193"/>
                </a:cubicBezTo>
                <a:close/>
                <a:moveTo>
                  <a:pt x="190" y="311"/>
                </a:moveTo>
                <a:cubicBezTo>
                  <a:pt x="156" y="292"/>
                  <a:pt x="139" y="269"/>
                  <a:pt x="139" y="239"/>
                </a:cubicBezTo>
                <a:cubicBezTo>
                  <a:pt x="139" y="221"/>
                  <a:pt x="149" y="207"/>
                  <a:pt x="163" y="207"/>
                </a:cubicBezTo>
                <a:cubicBezTo>
                  <a:pt x="171" y="207"/>
                  <a:pt x="178" y="211"/>
                  <a:pt x="185" y="219"/>
                </a:cubicBezTo>
                <a:cubicBezTo>
                  <a:pt x="188" y="222"/>
                  <a:pt x="193" y="222"/>
                  <a:pt x="196" y="219"/>
                </a:cubicBezTo>
                <a:cubicBezTo>
                  <a:pt x="203" y="211"/>
                  <a:pt x="210" y="207"/>
                  <a:pt x="218" y="207"/>
                </a:cubicBezTo>
                <a:cubicBezTo>
                  <a:pt x="232" y="207"/>
                  <a:pt x="242" y="221"/>
                  <a:pt x="242" y="239"/>
                </a:cubicBezTo>
                <a:cubicBezTo>
                  <a:pt x="242" y="269"/>
                  <a:pt x="224" y="292"/>
                  <a:pt x="190" y="311"/>
                </a:cubicBezTo>
                <a:close/>
                <a:moveTo>
                  <a:pt x="290" y="70"/>
                </a:moveTo>
                <a:cubicBezTo>
                  <a:pt x="289" y="67"/>
                  <a:pt x="287" y="65"/>
                  <a:pt x="284" y="65"/>
                </a:cubicBezTo>
                <a:cubicBezTo>
                  <a:pt x="284" y="65"/>
                  <a:pt x="284" y="65"/>
                  <a:pt x="284" y="65"/>
                </a:cubicBezTo>
                <a:cubicBezTo>
                  <a:pt x="281" y="65"/>
                  <a:pt x="278" y="67"/>
                  <a:pt x="277" y="70"/>
                </a:cubicBezTo>
                <a:cubicBezTo>
                  <a:pt x="250" y="134"/>
                  <a:pt x="250" y="134"/>
                  <a:pt x="250" y="134"/>
                </a:cubicBezTo>
                <a:cubicBezTo>
                  <a:pt x="250" y="134"/>
                  <a:pt x="250" y="134"/>
                  <a:pt x="250" y="134"/>
                </a:cubicBezTo>
                <a:cubicBezTo>
                  <a:pt x="242" y="153"/>
                  <a:pt x="242" y="153"/>
                  <a:pt x="242" y="153"/>
                </a:cubicBezTo>
                <a:cubicBezTo>
                  <a:pt x="241" y="156"/>
                  <a:pt x="243" y="160"/>
                  <a:pt x="246" y="162"/>
                </a:cubicBezTo>
                <a:cubicBezTo>
                  <a:pt x="247" y="162"/>
                  <a:pt x="248" y="162"/>
                  <a:pt x="249" y="162"/>
                </a:cubicBezTo>
                <a:cubicBezTo>
                  <a:pt x="252" y="162"/>
                  <a:pt x="254" y="161"/>
                  <a:pt x="255" y="158"/>
                </a:cubicBezTo>
                <a:cubicBezTo>
                  <a:pt x="261" y="144"/>
                  <a:pt x="261" y="144"/>
                  <a:pt x="261" y="144"/>
                </a:cubicBezTo>
                <a:cubicBezTo>
                  <a:pt x="306" y="144"/>
                  <a:pt x="306" y="144"/>
                  <a:pt x="306" y="144"/>
                </a:cubicBezTo>
                <a:cubicBezTo>
                  <a:pt x="312" y="158"/>
                  <a:pt x="312" y="158"/>
                  <a:pt x="312" y="158"/>
                </a:cubicBezTo>
                <a:cubicBezTo>
                  <a:pt x="314" y="162"/>
                  <a:pt x="318" y="163"/>
                  <a:pt x="322" y="162"/>
                </a:cubicBezTo>
                <a:cubicBezTo>
                  <a:pt x="325" y="160"/>
                  <a:pt x="327" y="156"/>
                  <a:pt x="325" y="153"/>
                </a:cubicBezTo>
                <a:lnTo>
                  <a:pt x="290" y="70"/>
                </a:lnTo>
                <a:close/>
                <a:moveTo>
                  <a:pt x="267" y="130"/>
                </a:moveTo>
                <a:cubicBezTo>
                  <a:pt x="284" y="90"/>
                  <a:pt x="284" y="90"/>
                  <a:pt x="284" y="90"/>
                </a:cubicBezTo>
                <a:cubicBezTo>
                  <a:pt x="301" y="130"/>
                  <a:pt x="301" y="130"/>
                  <a:pt x="301" y="130"/>
                </a:cubicBezTo>
                <a:lnTo>
                  <a:pt x="267" y="130"/>
                </a:lnTo>
                <a:close/>
                <a:moveTo>
                  <a:pt x="135" y="357"/>
                </a:moveTo>
                <a:cubicBezTo>
                  <a:pt x="131" y="355"/>
                  <a:pt x="127" y="357"/>
                  <a:pt x="126" y="361"/>
                </a:cubicBezTo>
                <a:cubicBezTo>
                  <a:pt x="120" y="375"/>
                  <a:pt x="120" y="375"/>
                  <a:pt x="120" y="375"/>
                </a:cubicBezTo>
                <a:cubicBezTo>
                  <a:pt x="74" y="375"/>
                  <a:pt x="74" y="375"/>
                  <a:pt x="74" y="375"/>
                </a:cubicBezTo>
                <a:cubicBezTo>
                  <a:pt x="69" y="361"/>
                  <a:pt x="69" y="361"/>
                  <a:pt x="69" y="361"/>
                </a:cubicBezTo>
                <a:cubicBezTo>
                  <a:pt x="67" y="357"/>
                  <a:pt x="63" y="355"/>
                  <a:pt x="59" y="357"/>
                </a:cubicBezTo>
                <a:cubicBezTo>
                  <a:pt x="56" y="358"/>
                  <a:pt x="54" y="363"/>
                  <a:pt x="56" y="366"/>
                </a:cubicBezTo>
                <a:cubicBezTo>
                  <a:pt x="91" y="449"/>
                  <a:pt x="91" y="449"/>
                  <a:pt x="91" y="449"/>
                </a:cubicBezTo>
                <a:cubicBezTo>
                  <a:pt x="92" y="452"/>
                  <a:pt x="94" y="453"/>
                  <a:pt x="97" y="453"/>
                </a:cubicBezTo>
                <a:cubicBezTo>
                  <a:pt x="97" y="453"/>
                  <a:pt x="97" y="453"/>
                  <a:pt x="97" y="453"/>
                </a:cubicBezTo>
                <a:cubicBezTo>
                  <a:pt x="100" y="453"/>
                  <a:pt x="102" y="452"/>
                  <a:pt x="104" y="449"/>
                </a:cubicBezTo>
                <a:cubicBezTo>
                  <a:pt x="131" y="384"/>
                  <a:pt x="131" y="384"/>
                  <a:pt x="131" y="384"/>
                </a:cubicBezTo>
                <a:cubicBezTo>
                  <a:pt x="131" y="384"/>
                  <a:pt x="131" y="384"/>
                  <a:pt x="131" y="384"/>
                </a:cubicBezTo>
                <a:cubicBezTo>
                  <a:pt x="138" y="366"/>
                  <a:pt x="138" y="366"/>
                  <a:pt x="138" y="366"/>
                </a:cubicBezTo>
                <a:cubicBezTo>
                  <a:pt x="140" y="363"/>
                  <a:pt x="138" y="358"/>
                  <a:pt x="135" y="357"/>
                </a:cubicBezTo>
                <a:close/>
                <a:moveTo>
                  <a:pt x="97" y="428"/>
                </a:moveTo>
                <a:cubicBezTo>
                  <a:pt x="80" y="389"/>
                  <a:pt x="80" y="389"/>
                  <a:pt x="80" y="389"/>
                </a:cubicBezTo>
                <a:cubicBezTo>
                  <a:pt x="114" y="389"/>
                  <a:pt x="114" y="389"/>
                  <a:pt x="114" y="389"/>
                </a:cubicBezTo>
                <a:lnTo>
                  <a:pt x="97" y="428"/>
                </a:lnTo>
                <a:close/>
                <a:moveTo>
                  <a:pt x="564" y="161"/>
                </a:moveTo>
                <a:cubicBezTo>
                  <a:pt x="560" y="151"/>
                  <a:pt x="551" y="143"/>
                  <a:pt x="540" y="138"/>
                </a:cubicBezTo>
                <a:cubicBezTo>
                  <a:pt x="381" y="79"/>
                  <a:pt x="381" y="79"/>
                  <a:pt x="381" y="79"/>
                </a:cubicBezTo>
                <a:cubicBezTo>
                  <a:pt x="381" y="43"/>
                  <a:pt x="381" y="43"/>
                  <a:pt x="381" y="43"/>
                </a:cubicBezTo>
                <a:cubicBezTo>
                  <a:pt x="381" y="19"/>
                  <a:pt x="361" y="0"/>
                  <a:pt x="337" y="0"/>
                </a:cubicBezTo>
                <a:cubicBezTo>
                  <a:pt x="44" y="0"/>
                  <a:pt x="44" y="0"/>
                  <a:pt x="44" y="0"/>
                </a:cubicBezTo>
                <a:cubicBezTo>
                  <a:pt x="20" y="0"/>
                  <a:pt x="0" y="19"/>
                  <a:pt x="0" y="43"/>
                </a:cubicBezTo>
                <a:cubicBezTo>
                  <a:pt x="0" y="476"/>
                  <a:pt x="0" y="476"/>
                  <a:pt x="0" y="476"/>
                </a:cubicBezTo>
                <a:cubicBezTo>
                  <a:pt x="0" y="500"/>
                  <a:pt x="20" y="519"/>
                  <a:pt x="44" y="519"/>
                </a:cubicBezTo>
                <a:cubicBezTo>
                  <a:pt x="79" y="519"/>
                  <a:pt x="79" y="519"/>
                  <a:pt x="79" y="519"/>
                </a:cubicBezTo>
                <a:cubicBezTo>
                  <a:pt x="80" y="521"/>
                  <a:pt x="81" y="522"/>
                  <a:pt x="83" y="522"/>
                </a:cubicBezTo>
                <a:cubicBezTo>
                  <a:pt x="358" y="625"/>
                  <a:pt x="358" y="625"/>
                  <a:pt x="358" y="625"/>
                </a:cubicBezTo>
                <a:cubicBezTo>
                  <a:pt x="363" y="627"/>
                  <a:pt x="368" y="628"/>
                  <a:pt x="373" y="628"/>
                </a:cubicBezTo>
                <a:cubicBezTo>
                  <a:pt x="380" y="628"/>
                  <a:pt x="386" y="627"/>
                  <a:pt x="391" y="624"/>
                </a:cubicBezTo>
                <a:cubicBezTo>
                  <a:pt x="402" y="619"/>
                  <a:pt x="410" y="611"/>
                  <a:pt x="414" y="600"/>
                </a:cubicBezTo>
                <a:cubicBezTo>
                  <a:pt x="566" y="195"/>
                  <a:pt x="566" y="195"/>
                  <a:pt x="566" y="195"/>
                </a:cubicBezTo>
                <a:cubicBezTo>
                  <a:pt x="570" y="184"/>
                  <a:pt x="569" y="172"/>
                  <a:pt x="564" y="161"/>
                </a:cubicBezTo>
                <a:close/>
                <a:moveTo>
                  <a:pt x="14" y="476"/>
                </a:moveTo>
                <a:cubicBezTo>
                  <a:pt x="14" y="43"/>
                  <a:pt x="14" y="43"/>
                  <a:pt x="14" y="43"/>
                </a:cubicBezTo>
                <a:cubicBezTo>
                  <a:pt x="14" y="27"/>
                  <a:pt x="27" y="14"/>
                  <a:pt x="44" y="14"/>
                </a:cubicBezTo>
                <a:cubicBezTo>
                  <a:pt x="337" y="14"/>
                  <a:pt x="337" y="14"/>
                  <a:pt x="337" y="14"/>
                </a:cubicBezTo>
                <a:cubicBezTo>
                  <a:pt x="354" y="14"/>
                  <a:pt x="367" y="27"/>
                  <a:pt x="367" y="43"/>
                </a:cubicBezTo>
                <a:cubicBezTo>
                  <a:pt x="367" y="476"/>
                  <a:pt x="367" y="476"/>
                  <a:pt x="367" y="476"/>
                </a:cubicBezTo>
                <a:cubicBezTo>
                  <a:pt x="367" y="492"/>
                  <a:pt x="354" y="505"/>
                  <a:pt x="337" y="505"/>
                </a:cubicBezTo>
                <a:cubicBezTo>
                  <a:pt x="44" y="505"/>
                  <a:pt x="44" y="505"/>
                  <a:pt x="44" y="505"/>
                </a:cubicBezTo>
                <a:cubicBezTo>
                  <a:pt x="27" y="505"/>
                  <a:pt x="14" y="492"/>
                  <a:pt x="14" y="476"/>
                </a:cubicBezTo>
                <a:close/>
                <a:moveTo>
                  <a:pt x="552" y="190"/>
                </a:moveTo>
                <a:cubicBezTo>
                  <a:pt x="401" y="595"/>
                  <a:pt x="401" y="595"/>
                  <a:pt x="401" y="595"/>
                </a:cubicBezTo>
                <a:cubicBezTo>
                  <a:pt x="398" y="602"/>
                  <a:pt x="393" y="608"/>
                  <a:pt x="386" y="611"/>
                </a:cubicBezTo>
                <a:cubicBezTo>
                  <a:pt x="378" y="615"/>
                  <a:pt x="370" y="615"/>
                  <a:pt x="363" y="612"/>
                </a:cubicBezTo>
                <a:cubicBezTo>
                  <a:pt x="114" y="519"/>
                  <a:pt x="114" y="519"/>
                  <a:pt x="114" y="519"/>
                </a:cubicBezTo>
                <a:cubicBezTo>
                  <a:pt x="337" y="519"/>
                  <a:pt x="337" y="519"/>
                  <a:pt x="337" y="519"/>
                </a:cubicBezTo>
                <a:cubicBezTo>
                  <a:pt x="361" y="519"/>
                  <a:pt x="381" y="500"/>
                  <a:pt x="381" y="476"/>
                </a:cubicBezTo>
                <a:cubicBezTo>
                  <a:pt x="381" y="94"/>
                  <a:pt x="381" y="94"/>
                  <a:pt x="381" y="94"/>
                </a:cubicBezTo>
                <a:cubicBezTo>
                  <a:pt x="535" y="152"/>
                  <a:pt x="535" y="152"/>
                  <a:pt x="535" y="152"/>
                </a:cubicBezTo>
                <a:cubicBezTo>
                  <a:pt x="542" y="154"/>
                  <a:pt x="548" y="160"/>
                  <a:pt x="552" y="167"/>
                </a:cubicBezTo>
                <a:cubicBezTo>
                  <a:pt x="555" y="174"/>
                  <a:pt x="555" y="182"/>
                  <a:pt x="552" y="190"/>
                </a:cubicBezTo>
                <a:close/>
                <a:moveTo>
                  <a:pt x="467" y="181"/>
                </a:moveTo>
                <a:cubicBezTo>
                  <a:pt x="464" y="180"/>
                  <a:pt x="461" y="181"/>
                  <a:pt x="459" y="183"/>
                </a:cubicBezTo>
                <a:cubicBezTo>
                  <a:pt x="398" y="249"/>
                  <a:pt x="398" y="249"/>
                  <a:pt x="398" y="249"/>
                </a:cubicBezTo>
                <a:cubicBezTo>
                  <a:pt x="395" y="251"/>
                  <a:pt x="395" y="256"/>
                  <a:pt x="398" y="259"/>
                </a:cubicBezTo>
                <a:cubicBezTo>
                  <a:pt x="401" y="261"/>
                  <a:pt x="405" y="261"/>
                  <a:pt x="408" y="258"/>
                </a:cubicBezTo>
                <a:cubicBezTo>
                  <a:pt x="418" y="247"/>
                  <a:pt x="418" y="247"/>
                  <a:pt x="418" y="247"/>
                </a:cubicBezTo>
                <a:cubicBezTo>
                  <a:pt x="461" y="263"/>
                  <a:pt x="461" y="263"/>
                  <a:pt x="461" y="263"/>
                </a:cubicBezTo>
                <a:cubicBezTo>
                  <a:pt x="461" y="278"/>
                  <a:pt x="461" y="278"/>
                  <a:pt x="461" y="278"/>
                </a:cubicBezTo>
                <a:cubicBezTo>
                  <a:pt x="461" y="282"/>
                  <a:pt x="464" y="285"/>
                  <a:pt x="468" y="285"/>
                </a:cubicBezTo>
                <a:cubicBezTo>
                  <a:pt x="468" y="285"/>
                  <a:pt x="468" y="285"/>
                  <a:pt x="468" y="285"/>
                </a:cubicBezTo>
                <a:cubicBezTo>
                  <a:pt x="472" y="285"/>
                  <a:pt x="475" y="281"/>
                  <a:pt x="475" y="278"/>
                </a:cubicBezTo>
                <a:cubicBezTo>
                  <a:pt x="471" y="188"/>
                  <a:pt x="471" y="188"/>
                  <a:pt x="471" y="188"/>
                </a:cubicBezTo>
                <a:cubicBezTo>
                  <a:pt x="471" y="185"/>
                  <a:pt x="469" y="182"/>
                  <a:pt x="467" y="181"/>
                </a:cubicBezTo>
                <a:close/>
                <a:moveTo>
                  <a:pt x="429" y="236"/>
                </a:moveTo>
                <a:cubicBezTo>
                  <a:pt x="458" y="205"/>
                  <a:pt x="458" y="205"/>
                  <a:pt x="458" y="205"/>
                </a:cubicBezTo>
                <a:cubicBezTo>
                  <a:pt x="460" y="248"/>
                  <a:pt x="460" y="248"/>
                  <a:pt x="460" y="248"/>
                </a:cubicBezTo>
                <a:lnTo>
                  <a:pt x="429" y="236"/>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2" name="Freeform 102"/>
          <p:cNvSpPr>
            <a:spLocks noEditPoints="1"/>
          </p:cNvSpPr>
          <p:nvPr/>
        </p:nvSpPr>
        <p:spPr bwMode="auto">
          <a:xfrm>
            <a:off x="4581073" y="4667382"/>
            <a:ext cx="446058" cy="474586"/>
          </a:xfrm>
          <a:custGeom>
            <a:avLst/>
            <a:gdLst>
              <a:gd name="T0" fmla="*/ 160 w 576"/>
              <a:gd name="T1" fmla="*/ 333 h 613"/>
              <a:gd name="T2" fmla="*/ 251 w 576"/>
              <a:gd name="T3" fmla="*/ 413 h 613"/>
              <a:gd name="T4" fmla="*/ 174 w 576"/>
              <a:gd name="T5" fmla="*/ 340 h 613"/>
              <a:gd name="T6" fmla="*/ 50 w 576"/>
              <a:gd name="T7" fmla="*/ 326 h 613"/>
              <a:gd name="T8" fmla="*/ 126 w 576"/>
              <a:gd name="T9" fmla="*/ 420 h 613"/>
              <a:gd name="T10" fmla="*/ 119 w 576"/>
              <a:gd name="T11" fmla="*/ 406 h 613"/>
              <a:gd name="T12" fmla="*/ 119 w 576"/>
              <a:gd name="T13" fmla="*/ 406 h 613"/>
              <a:gd name="T14" fmla="*/ 251 w 576"/>
              <a:gd name="T15" fmla="*/ 199 h 613"/>
              <a:gd name="T16" fmla="*/ 160 w 576"/>
              <a:gd name="T17" fmla="*/ 279 h 613"/>
              <a:gd name="T18" fmla="*/ 237 w 576"/>
              <a:gd name="T19" fmla="*/ 272 h 613"/>
              <a:gd name="T20" fmla="*/ 50 w 576"/>
              <a:gd name="T21" fmla="*/ 192 h 613"/>
              <a:gd name="T22" fmla="*/ 126 w 576"/>
              <a:gd name="T23" fmla="*/ 286 h 613"/>
              <a:gd name="T24" fmla="*/ 119 w 576"/>
              <a:gd name="T25" fmla="*/ 272 h 613"/>
              <a:gd name="T26" fmla="*/ 119 w 576"/>
              <a:gd name="T27" fmla="*/ 272 h 613"/>
              <a:gd name="T28" fmla="*/ 43 w 576"/>
              <a:gd name="T29" fmla="*/ 549 h 613"/>
              <a:gd name="T30" fmla="*/ 133 w 576"/>
              <a:gd name="T31" fmla="*/ 468 h 613"/>
              <a:gd name="T32" fmla="*/ 57 w 576"/>
              <a:gd name="T33" fmla="*/ 475 h 613"/>
              <a:gd name="T34" fmla="*/ 288 w 576"/>
              <a:gd name="T35" fmla="*/ 0 h 613"/>
              <a:gd name="T36" fmla="*/ 0 w 576"/>
              <a:gd name="T37" fmla="*/ 153 h 613"/>
              <a:gd name="T38" fmla="*/ 174 w 576"/>
              <a:gd name="T39" fmla="*/ 606 h 613"/>
              <a:gd name="T40" fmla="*/ 244 w 576"/>
              <a:gd name="T41" fmla="*/ 613 h 613"/>
              <a:gd name="T42" fmla="*/ 456 w 576"/>
              <a:gd name="T43" fmla="*/ 475 h 613"/>
              <a:gd name="T44" fmla="*/ 569 w 576"/>
              <a:gd name="T45" fmla="*/ 613 h 613"/>
              <a:gd name="T46" fmla="*/ 244 w 576"/>
              <a:gd name="T47" fmla="*/ 461 h 613"/>
              <a:gd name="T48" fmla="*/ 14 w 576"/>
              <a:gd name="T49" fmla="*/ 599 h 613"/>
              <a:gd name="T50" fmla="*/ 251 w 576"/>
              <a:gd name="T51" fmla="*/ 599 h 613"/>
              <a:gd name="T52" fmla="*/ 532 w 576"/>
              <a:gd name="T53" fmla="*/ 599 h 613"/>
              <a:gd name="T54" fmla="*/ 442 w 576"/>
              <a:gd name="T55" fmla="*/ 468 h 613"/>
              <a:gd name="T56" fmla="*/ 295 w 576"/>
              <a:gd name="T57" fmla="*/ 14 h 613"/>
              <a:gd name="T58" fmla="*/ 525 w 576"/>
              <a:gd name="T59" fmla="*/ 420 h 613"/>
              <a:gd name="T60" fmla="*/ 449 w 576"/>
              <a:gd name="T61" fmla="*/ 326 h 613"/>
              <a:gd name="T62" fmla="*/ 456 w 576"/>
              <a:gd name="T63" fmla="*/ 340 h 613"/>
              <a:gd name="T64" fmla="*/ 456 w 576"/>
              <a:gd name="T65" fmla="*/ 340 h 613"/>
              <a:gd name="T66" fmla="*/ 414 w 576"/>
              <a:gd name="T67" fmla="*/ 333 h 613"/>
              <a:gd name="T68" fmla="*/ 324 w 576"/>
              <a:gd name="T69" fmla="*/ 413 h 613"/>
              <a:gd name="T70" fmla="*/ 400 w 576"/>
              <a:gd name="T71" fmla="*/ 406 h 613"/>
              <a:gd name="T72" fmla="*/ 525 w 576"/>
              <a:gd name="T73" fmla="*/ 286 h 613"/>
              <a:gd name="T74" fmla="*/ 449 w 576"/>
              <a:gd name="T75" fmla="*/ 192 h 613"/>
              <a:gd name="T76" fmla="*/ 456 w 576"/>
              <a:gd name="T77" fmla="*/ 206 h 613"/>
              <a:gd name="T78" fmla="*/ 456 w 576"/>
              <a:gd name="T79" fmla="*/ 206 h 613"/>
              <a:gd name="T80" fmla="*/ 414 w 576"/>
              <a:gd name="T81" fmla="*/ 199 h 613"/>
              <a:gd name="T82" fmla="*/ 324 w 576"/>
              <a:gd name="T83" fmla="*/ 279 h 613"/>
              <a:gd name="T84" fmla="*/ 400 w 576"/>
              <a:gd name="T85" fmla="*/ 272 h 613"/>
              <a:gd name="T86" fmla="*/ 525 w 576"/>
              <a:gd name="T87" fmla="*/ 153 h 613"/>
              <a:gd name="T88" fmla="*/ 449 w 576"/>
              <a:gd name="T89" fmla="*/ 59 h 613"/>
              <a:gd name="T90" fmla="*/ 456 w 576"/>
              <a:gd name="T91" fmla="*/ 73 h 613"/>
              <a:gd name="T92" fmla="*/ 456 w 576"/>
              <a:gd name="T93" fmla="*/ 73 h 613"/>
              <a:gd name="T94" fmla="*/ 414 w 576"/>
              <a:gd name="T95" fmla="*/ 66 h 613"/>
              <a:gd name="T96" fmla="*/ 324 w 576"/>
              <a:gd name="T97" fmla="*/ 146 h 613"/>
              <a:gd name="T98" fmla="*/ 400 w 576"/>
              <a:gd name="T99" fmla="*/ 139 h 613"/>
              <a:gd name="T100" fmla="*/ 407 w 576"/>
              <a:gd name="T101" fmla="*/ 556 h 613"/>
              <a:gd name="T102" fmla="*/ 331 w 576"/>
              <a:gd name="T103" fmla="*/ 461 h 613"/>
              <a:gd name="T104" fmla="*/ 338 w 576"/>
              <a:gd name="T105" fmla="*/ 475 h 613"/>
              <a:gd name="T106" fmla="*/ 338 w 576"/>
              <a:gd name="T107" fmla="*/ 47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6" h="613">
                <a:moveTo>
                  <a:pt x="251" y="333"/>
                </a:moveTo>
                <a:cubicBezTo>
                  <a:pt x="251" y="329"/>
                  <a:pt x="248" y="326"/>
                  <a:pt x="244" y="326"/>
                </a:cubicBezTo>
                <a:cubicBezTo>
                  <a:pt x="167" y="326"/>
                  <a:pt x="167" y="326"/>
                  <a:pt x="167" y="326"/>
                </a:cubicBezTo>
                <a:cubicBezTo>
                  <a:pt x="164" y="326"/>
                  <a:pt x="160" y="329"/>
                  <a:pt x="160" y="333"/>
                </a:cubicBezTo>
                <a:cubicBezTo>
                  <a:pt x="160" y="413"/>
                  <a:pt x="160" y="413"/>
                  <a:pt x="160" y="413"/>
                </a:cubicBezTo>
                <a:cubicBezTo>
                  <a:pt x="160" y="417"/>
                  <a:pt x="164" y="420"/>
                  <a:pt x="167" y="420"/>
                </a:cubicBezTo>
                <a:cubicBezTo>
                  <a:pt x="244" y="420"/>
                  <a:pt x="244" y="420"/>
                  <a:pt x="244" y="420"/>
                </a:cubicBezTo>
                <a:cubicBezTo>
                  <a:pt x="248" y="420"/>
                  <a:pt x="251" y="417"/>
                  <a:pt x="251" y="413"/>
                </a:cubicBezTo>
                <a:lnTo>
                  <a:pt x="251" y="333"/>
                </a:lnTo>
                <a:close/>
                <a:moveTo>
                  <a:pt x="237" y="406"/>
                </a:moveTo>
                <a:cubicBezTo>
                  <a:pt x="174" y="406"/>
                  <a:pt x="174" y="406"/>
                  <a:pt x="174" y="406"/>
                </a:cubicBezTo>
                <a:cubicBezTo>
                  <a:pt x="174" y="340"/>
                  <a:pt x="174" y="340"/>
                  <a:pt x="174" y="340"/>
                </a:cubicBezTo>
                <a:cubicBezTo>
                  <a:pt x="237" y="340"/>
                  <a:pt x="237" y="340"/>
                  <a:pt x="237" y="340"/>
                </a:cubicBezTo>
                <a:lnTo>
                  <a:pt x="237" y="406"/>
                </a:lnTo>
                <a:close/>
                <a:moveTo>
                  <a:pt x="126" y="326"/>
                </a:moveTo>
                <a:cubicBezTo>
                  <a:pt x="50" y="326"/>
                  <a:pt x="50" y="326"/>
                  <a:pt x="50" y="326"/>
                </a:cubicBezTo>
                <a:cubicBezTo>
                  <a:pt x="46" y="326"/>
                  <a:pt x="43" y="329"/>
                  <a:pt x="43" y="333"/>
                </a:cubicBezTo>
                <a:cubicBezTo>
                  <a:pt x="43" y="413"/>
                  <a:pt x="43" y="413"/>
                  <a:pt x="43" y="413"/>
                </a:cubicBezTo>
                <a:cubicBezTo>
                  <a:pt x="43" y="417"/>
                  <a:pt x="46" y="420"/>
                  <a:pt x="50" y="420"/>
                </a:cubicBezTo>
                <a:cubicBezTo>
                  <a:pt x="126" y="420"/>
                  <a:pt x="126" y="420"/>
                  <a:pt x="126" y="420"/>
                </a:cubicBezTo>
                <a:cubicBezTo>
                  <a:pt x="130" y="420"/>
                  <a:pt x="133" y="417"/>
                  <a:pt x="133" y="413"/>
                </a:cubicBezTo>
                <a:cubicBezTo>
                  <a:pt x="133" y="333"/>
                  <a:pt x="133" y="333"/>
                  <a:pt x="133" y="333"/>
                </a:cubicBezTo>
                <a:cubicBezTo>
                  <a:pt x="133" y="329"/>
                  <a:pt x="130" y="326"/>
                  <a:pt x="126" y="326"/>
                </a:cubicBezTo>
                <a:close/>
                <a:moveTo>
                  <a:pt x="119" y="406"/>
                </a:moveTo>
                <a:cubicBezTo>
                  <a:pt x="57" y="406"/>
                  <a:pt x="57" y="406"/>
                  <a:pt x="57" y="406"/>
                </a:cubicBezTo>
                <a:cubicBezTo>
                  <a:pt x="57" y="340"/>
                  <a:pt x="57" y="340"/>
                  <a:pt x="57" y="340"/>
                </a:cubicBezTo>
                <a:cubicBezTo>
                  <a:pt x="119" y="340"/>
                  <a:pt x="119" y="340"/>
                  <a:pt x="119" y="340"/>
                </a:cubicBezTo>
                <a:lnTo>
                  <a:pt x="119" y="406"/>
                </a:lnTo>
                <a:close/>
                <a:moveTo>
                  <a:pt x="167" y="286"/>
                </a:moveTo>
                <a:cubicBezTo>
                  <a:pt x="244" y="286"/>
                  <a:pt x="244" y="286"/>
                  <a:pt x="244" y="286"/>
                </a:cubicBezTo>
                <a:cubicBezTo>
                  <a:pt x="248" y="286"/>
                  <a:pt x="251" y="283"/>
                  <a:pt x="251" y="279"/>
                </a:cubicBezTo>
                <a:cubicBezTo>
                  <a:pt x="251" y="199"/>
                  <a:pt x="251" y="199"/>
                  <a:pt x="251" y="199"/>
                </a:cubicBezTo>
                <a:cubicBezTo>
                  <a:pt x="251" y="195"/>
                  <a:pt x="248" y="192"/>
                  <a:pt x="244" y="192"/>
                </a:cubicBezTo>
                <a:cubicBezTo>
                  <a:pt x="167" y="192"/>
                  <a:pt x="167" y="192"/>
                  <a:pt x="167" y="192"/>
                </a:cubicBezTo>
                <a:cubicBezTo>
                  <a:pt x="164" y="192"/>
                  <a:pt x="160" y="195"/>
                  <a:pt x="160" y="199"/>
                </a:cubicBezTo>
                <a:cubicBezTo>
                  <a:pt x="160" y="279"/>
                  <a:pt x="160" y="279"/>
                  <a:pt x="160" y="279"/>
                </a:cubicBezTo>
                <a:cubicBezTo>
                  <a:pt x="160" y="283"/>
                  <a:pt x="164" y="286"/>
                  <a:pt x="167" y="286"/>
                </a:cubicBezTo>
                <a:close/>
                <a:moveTo>
                  <a:pt x="174" y="206"/>
                </a:moveTo>
                <a:cubicBezTo>
                  <a:pt x="237" y="206"/>
                  <a:pt x="237" y="206"/>
                  <a:pt x="237" y="206"/>
                </a:cubicBezTo>
                <a:cubicBezTo>
                  <a:pt x="237" y="272"/>
                  <a:pt x="237" y="272"/>
                  <a:pt x="237" y="272"/>
                </a:cubicBezTo>
                <a:cubicBezTo>
                  <a:pt x="174" y="272"/>
                  <a:pt x="174" y="272"/>
                  <a:pt x="174" y="272"/>
                </a:cubicBezTo>
                <a:lnTo>
                  <a:pt x="174" y="206"/>
                </a:lnTo>
                <a:close/>
                <a:moveTo>
                  <a:pt x="126" y="192"/>
                </a:moveTo>
                <a:cubicBezTo>
                  <a:pt x="50" y="192"/>
                  <a:pt x="50" y="192"/>
                  <a:pt x="50" y="192"/>
                </a:cubicBezTo>
                <a:cubicBezTo>
                  <a:pt x="46" y="192"/>
                  <a:pt x="43" y="195"/>
                  <a:pt x="43" y="199"/>
                </a:cubicBezTo>
                <a:cubicBezTo>
                  <a:pt x="43" y="279"/>
                  <a:pt x="43" y="279"/>
                  <a:pt x="43" y="279"/>
                </a:cubicBezTo>
                <a:cubicBezTo>
                  <a:pt x="43" y="283"/>
                  <a:pt x="46" y="286"/>
                  <a:pt x="50" y="286"/>
                </a:cubicBezTo>
                <a:cubicBezTo>
                  <a:pt x="126" y="286"/>
                  <a:pt x="126" y="286"/>
                  <a:pt x="126" y="286"/>
                </a:cubicBezTo>
                <a:cubicBezTo>
                  <a:pt x="130" y="286"/>
                  <a:pt x="133" y="283"/>
                  <a:pt x="133" y="279"/>
                </a:cubicBezTo>
                <a:cubicBezTo>
                  <a:pt x="133" y="199"/>
                  <a:pt x="133" y="199"/>
                  <a:pt x="133" y="199"/>
                </a:cubicBezTo>
                <a:cubicBezTo>
                  <a:pt x="133" y="195"/>
                  <a:pt x="130" y="192"/>
                  <a:pt x="126" y="192"/>
                </a:cubicBezTo>
                <a:close/>
                <a:moveTo>
                  <a:pt x="119" y="272"/>
                </a:moveTo>
                <a:cubicBezTo>
                  <a:pt x="57" y="272"/>
                  <a:pt x="57" y="272"/>
                  <a:pt x="57" y="272"/>
                </a:cubicBezTo>
                <a:cubicBezTo>
                  <a:pt x="57" y="206"/>
                  <a:pt x="57" y="206"/>
                  <a:pt x="57" y="206"/>
                </a:cubicBezTo>
                <a:cubicBezTo>
                  <a:pt x="119" y="206"/>
                  <a:pt x="119" y="206"/>
                  <a:pt x="119" y="206"/>
                </a:cubicBezTo>
                <a:lnTo>
                  <a:pt x="119" y="272"/>
                </a:lnTo>
                <a:close/>
                <a:moveTo>
                  <a:pt x="126" y="461"/>
                </a:moveTo>
                <a:cubicBezTo>
                  <a:pt x="50" y="461"/>
                  <a:pt x="50" y="461"/>
                  <a:pt x="50" y="461"/>
                </a:cubicBezTo>
                <a:cubicBezTo>
                  <a:pt x="46" y="461"/>
                  <a:pt x="43" y="465"/>
                  <a:pt x="43" y="468"/>
                </a:cubicBezTo>
                <a:cubicBezTo>
                  <a:pt x="43" y="549"/>
                  <a:pt x="43" y="549"/>
                  <a:pt x="43" y="549"/>
                </a:cubicBezTo>
                <a:cubicBezTo>
                  <a:pt x="43" y="553"/>
                  <a:pt x="46" y="556"/>
                  <a:pt x="50" y="556"/>
                </a:cubicBezTo>
                <a:cubicBezTo>
                  <a:pt x="126" y="556"/>
                  <a:pt x="126" y="556"/>
                  <a:pt x="126" y="556"/>
                </a:cubicBezTo>
                <a:cubicBezTo>
                  <a:pt x="130" y="556"/>
                  <a:pt x="133" y="553"/>
                  <a:pt x="133" y="549"/>
                </a:cubicBezTo>
                <a:cubicBezTo>
                  <a:pt x="133" y="468"/>
                  <a:pt x="133" y="468"/>
                  <a:pt x="133" y="468"/>
                </a:cubicBezTo>
                <a:cubicBezTo>
                  <a:pt x="133" y="465"/>
                  <a:pt x="130" y="461"/>
                  <a:pt x="126" y="461"/>
                </a:cubicBezTo>
                <a:close/>
                <a:moveTo>
                  <a:pt x="119" y="542"/>
                </a:moveTo>
                <a:cubicBezTo>
                  <a:pt x="57" y="542"/>
                  <a:pt x="57" y="542"/>
                  <a:pt x="57" y="542"/>
                </a:cubicBezTo>
                <a:cubicBezTo>
                  <a:pt x="57" y="475"/>
                  <a:pt x="57" y="475"/>
                  <a:pt x="57" y="475"/>
                </a:cubicBezTo>
                <a:cubicBezTo>
                  <a:pt x="119" y="475"/>
                  <a:pt x="119" y="475"/>
                  <a:pt x="119" y="475"/>
                </a:cubicBezTo>
                <a:lnTo>
                  <a:pt x="119" y="542"/>
                </a:lnTo>
                <a:close/>
                <a:moveTo>
                  <a:pt x="569" y="0"/>
                </a:moveTo>
                <a:cubicBezTo>
                  <a:pt x="288" y="0"/>
                  <a:pt x="288" y="0"/>
                  <a:pt x="288" y="0"/>
                </a:cubicBezTo>
                <a:cubicBezTo>
                  <a:pt x="284" y="0"/>
                  <a:pt x="281" y="3"/>
                  <a:pt x="281" y="7"/>
                </a:cubicBezTo>
                <a:cubicBezTo>
                  <a:pt x="281" y="146"/>
                  <a:pt x="281" y="146"/>
                  <a:pt x="281" y="146"/>
                </a:cubicBezTo>
                <a:cubicBezTo>
                  <a:pt x="7" y="146"/>
                  <a:pt x="7" y="146"/>
                  <a:pt x="7" y="146"/>
                </a:cubicBezTo>
                <a:cubicBezTo>
                  <a:pt x="3" y="146"/>
                  <a:pt x="0" y="149"/>
                  <a:pt x="0" y="153"/>
                </a:cubicBezTo>
                <a:cubicBezTo>
                  <a:pt x="0" y="606"/>
                  <a:pt x="0" y="606"/>
                  <a:pt x="0" y="606"/>
                </a:cubicBezTo>
                <a:cubicBezTo>
                  <a:pt x="0" y="609"/>
                  <a:pt x="3" y="613"/>
                  <a:pt x="7" y="613"/>
                </a:cubicBezTo>
                <a:cubicBezTo>
                  <a:pt x="167" y="613"/>
                  <a:pt x="167" y="613"/>
                  <a:pt x="167" y="613"/>
                </a:cubicBezTo>
                <a:cubicBezTo>
                  <a:pt x="171" y="613"/>
                  <a:pt x="174" y="609"/>
                  <a:pt x="174" y="606"/>
                </a:cubicBezTo>
                <a:cubicBezTo>
                  <a:pt x="174" y="475"/>
                  <a:pt x="174" y="475"/>
                  <a:pt x="174" y="475"/>
                </a:cubicBezTo>
                <a:cubicBezTo>
                  <a:pt x="237" y="475"/>
                  <a:pt x="237" y="475"/>
                  <a:pt x="237" y="475"/>
                </a:cubicBezTo>
                <a:cubicBezTo>
                  <a:pt x="237" y="606"/>
                  <a:pt x="237" y="606"/>
                  <a:pt x="237" y="606"/>
                </a:cubicBezTo>
                <a:cubicBezTo>
                  <a:pt x="237" y="609"/>
                  <a:pt x="240" y="613"/>
                  <a:pt x="244" y="613"/>
                </a:cubicBezTo>
                <a:cubicBezTo>
                  <a:pt x="288" y="613"/>
                  <a:pt x="288" y="613"/>
                  <a:pt x="288" y="613"/>
                </a:cubicBezTo>
                <a:cubicBezTo>
                  <a:pt x="449" y="613"/>
                  <a:pt x="449" y="613"/>
                  <a:pt x="449" y="613"/>
                </a:cubicBezTo>
                <a:cubicBezTo>
                  <a:pt x="453" y="613"/>
                  <a:pt x="456" y="609"/>
                  <a:pt x="456" y="606"/>
                </a:cubicBezTo>
                <a:cubicBezTo>
                  <a:pt x="456" y="475"/>
                  <a:pt x="456" y="475"/>
                  <a:pt x="456" y="475"/>
                </a:cubicBezTo>
                <a:cubicBezTo>
                  <a:pt x="518" y="475"/>
                  <a:pt x="518" y="475"/>
                  <a:pt x="518" y="475"/>
                </a:cubicBezTo>
                <a:cubicBezTo>
                  <a:pt x="518" y="606"/>
                  <a:pt x="518" y="606"/>
                  <a:pt x="518" y="606"/>
                </a:cubicBezTo>
                <a:cubicBezTo>
                  <a:pt x="518" y="609"/>
                  <a:pt x="521" y="613"/>
                  <a:pt x="525" y="613"/>
                </a:cubicBezTo>
                <a:cubicBezTo>
                  <a:pt x="569" y="613"/>
                  <a:pt x="569" y="613"/>
                  <a:pt x="569" y="613"/>
                </a:cubicBezTo>
                <a:cubicBezTo>
                  <a:pt x="573" y="613"/>
                  <a:pt x="576" y="609"/>
                  <a:pt x="576" y="606"/>
                </a:cubicBezTo>
                <a:cubicBezTo>
                  <a:pt x="576" y="7"/>
                  <a:pt x="576" y="7"/>
                  <a:pt x="576" y="7"/>
                </a:cubicBezTo>
                <a:cubicBezTo>
                  <a:pt x="576" y="3"/>
                  <a:pt x="573" y="0"/>
                  <a:pt x="569" y="0"/>
                </a:cubicBezTo>
                <a:close/>
                <a:moveTo>
                  <a:pt x="244" y="461"/>
                </a:moveTo>
                <a:cubicBezTo>
                  <a:pt x="167" y="461"/>
                  <a:pt x="167" y="461"/>
                  <a:pt x="167" y="461"/>
                </a:cubicBezTo>
                <a:cubicBezTo>
                  <a:pt x="164" y="461"/>
                  <a:pt x="160" y="465"/>
                  <a:pt x="160" y="468"/>
                </a:cubicBezTo>
                <a:cubicBezTo>
                  <a:pt x="160" y="599"/>
                  <a:pt x="160" y="599"/>
                  <a:pt x="160" y="599"/>
                </a:cubicBezTo>
                <a:cubicBezTo>
                  <a:pt x="14" y="599"/>
                  <a:pt x="14" y="599"/>
                  <a:pt x="14" y="599"/>
                </a:cubicBezTo>
                <a:cubicBezTo>
                  <a:pt x="14" y="160"/>
                  <a:pt x="14" y="160"/>
                  <a:pt x="14" y="160"/>
                </a:cubicBezTo>
                <a:cubicBezTo>
                  <a:pt x="281" y="160"/>
                  <a:pt x="281" y="160"/>
                  <a:pt x="281" y="160"/>
                </a:cubicBezTo>
                <a:cubicBezTo>
                  <a:pt x="281" y="599"/>
                  <a:pt x="281" y="599"/>
                  <a:pt x="281" y="599"/>
                </a:cubicBezTo>
                <a:cubicBezTo>
                  <a:pt x="251" y="599"/>
                  <a:pt x="251" y="599"/>
                  <a:pt x="251" y="599"/>
                </a:cubicBezTo>
                <a:cubicBezTo>
                  <a:pt x="251" y="468"/>
                  <a:pt x="251" y="468"/>
                  <a:pt x="251" y="468"/>
                </a:cubicBezTo>
                <a:cubicBezTo>
                  <a:pt x="251" y="465"/>
                  <a:pt x="248" y="461"/>
                  <a:pt x="244" y="461"/>
                </a:cubicBezTo>
                <a:close/>
                <a:moveTo>
                  <a:pt x="562" y="599"/>
                </a:moveTo>
                <a:cubicBezTo>
                  <a:pt x="532" y="599"/>
                  <a:pt x="532" y="599"/>
                  <a:pt x="532" y="599"/>
                </a:cubicBezTo>
                <a:cubicBezTo>
                  <a:pt x="532" y="468"/>
                  <a:pt x="532" y="468"/>
                  <a:pt x="532" y="468"/>
                </a:cubicBezTo>
                <a:cubicBezTo>
                  <a:pt x="532" y="465"/>
                  <a:pt x="529" y="461"/>
                  <a:pt x="525" y="461"/>
                </a:cubicBezTo>
                <a:cubicBezTo>
                  <a:pt x="449" y="461"/>
                  <a:pt x="449" y="461"/>
                  <a:pt x="449" y="461"/>
                </a:cubicBezTo>
                <a:cubicBezTo>
                  <a:pt x="445" y="461"/>
                  <a:pt x="442" y="465"/>
                  <a:pt x="442" y="468"/>
                </a:cubicBezTo>
                <a:cubicBezTo>
                  <a:pt x="442" y="599"/>
                  <a:pt x="442" y="599"/>
                  <a:pt x="442" y="599"/>
                </a:cubicBezTo>
                <a:cubicBezTo>
                  <a:pt x="295" y="599"/>
                  <a:pt x="295" y="599"/>
                  <a:pt x="295" y="599"/>
                </a:cubicBezTo>
                <a:cubicBezTo>
                  <a:pt x="295" y="153"/>
                  <a:pt x="295" y="153"/>
                  <a:pt x="295" y="153"/>
                </a:cubicBezTo>
                <a:cubicBezTo>
                  <a:pt x="295" y="14"/>
                  <a:pt x="295" y="14"/>
                  <a:pt x="295" y="14"/>
                </a:cubicBezTo>
                <a:cubicBezTo>
                  <a:pt x="562" y="14"/>
                  <a:pt x="562" y="14"/>
                  <a:pt x="562" y="14"/>
                </a:cubicBezTo>
                <a:lnTo>
                  <a:pt x="562" y="599"/>
                </a:lnTo>
                <a:close/>
                <a:moveTo>
                  <a:pt x="449" y="420"/>
                </a:moveTo>
                <a:cubicBezTo>
                  <a:pt x="525" y="420"/>
                  <a:pt x="525" y="420"/>
                  <a:pt x="525" y="420"/>
                </a:cubicBezTo>
                <a:cubicBezTo>
                  <a:pt x="529" y="420"/>
                  <a:pt x="532" y="417"/>
                  <a:pt x="532" y="413"/>
                </a:cubicBezTo>
                <a:cubicBezTo>
                  <a:pt x="532" y="333"/>
                  <a:pt x="532" y="333"/>
                  <a:pt x="532" y="333"/>
                </a:cubicBezTo>
                <a:cubicBezTo>
                  <a:pt x="532" y="329"/>
                  <a:pt x="529" y="326"/>
                  <a:pt x="525" y="326"/>
                </a:cubicBezTo>
                <a:cubicBezTo>
                  <a:pt x="449" y="326"/>
                  <a:pt x="449" y="326"/>
                  <a:pt x="449" y="326"/>
                </a:cubicBezTo>
                <a:cubicBezTo>
                  <a:pt x="445" y="326"/>
                  <a:pt x="442" y="329"/>
                  <a:pt x="442" y="333"/>
                </a:cubicBezTo>
                <a:cubicBezTo>
                  <a:pt x="442" y="413"/>
                  <a:pt x="442" y="413"/>
                  <a:pt x="442" y="413"/>
                </a:cubicBezTo>
                <a:cubicBezTo>
                  <a:pt x="442" y="417"/>
                  <a:pt x="445" y="420"/>
                  <a:pt x="449" y="420"/>
                </a:cubicBezTo>
                <a:close/>
                <a:moveTo>
                  <a:pt x="456" y="340"/>
                </a:moveTo>
                <a:cubicBezTo>
                  <a:pt x="518" y="340"/>
                  <a:pt x="518" y="340"/>
                  <a:pt x="518" y="340"/>
                </a:cubicBezTo>
                <a:cubicBezTo>
                  <a:pt x="518" y="406"/>
                  <a:pt x="518" y="406"/>
                  <a:pt x="518" y="406"/>
                </a:cubicBezTo>
                <a:cubicBezTo>
                  <a:pt x="456" y="406"/>
                  <a:pt x="456" y="406"/>
                  <a:pt x="456" y="406"/>
                </a:cubicBezTo>
                <a:lnTo>
                  <a:pt x="456" y="340"/>
                </a:lnTo>
                <a:close/>
                <a:moveTo>
                  <a:pt x="331" y="420"/>
                </a:moveTo>
                <a:cubicBezTo>
                  <a:pt x="407" y="420"/>
                  <a:pt x="407" y="420"/>
                  <a:pt x="407" y="420"/>
                </a:cubicBezTo>
                <a:cubicBezTo>
                  <a:pt x="411" y="420"/>
                  <a:pt x="414" y="417"/>
                  <a:pt x="414" y="413"/>
                </a:cubicBezTo>
                <a:cubicBezTo>
                  <a:pt x="414" y="333"/>
                  <a:pt x="414" y="333"/>
                  <a:pt x="414" y="333"/>
                </a:cubicBezTo>
                <a:cubicBezTo>
                  <a:pt x="414" y="329"/>
                  <a:pt x="411" y="326"/>
                  <a:pt x="407" y="326"/>
                </a:cubicBezTo>
                <a:cubicBezTo>
                  <a:pt x="331" y="326"/>
                  <a:pt x="331" y="326"/>
                  <a:pt x="331" y="326"/>
                </a:cubicBezTo>
                <a:cubicBezTo>
                  <a:pt x="327" y="326"/>
                  <a:pt x="324" y="329"/>
                  <a:pt x="324" y="333"/>
                </a:cubicBezTo>
                <a:cubicBezTo>
                  <a:pt x="324" y="413"/>
                  <a:pt x="324" y="413"/>
                  <a:pt x="324" y="413"/>
                </a:cubicBezTo>
                <a:cubicBezTo>
                  <a:pt x="324" y="417"/>
                  <a:pt x="327" y="420"/>
                  <a:pt x="331" y="420"/>
                </a:cubicBezTo>
                <a:close/>
                <a:moveTo>
                  <a:pt x="338" y="340"/>
                </a:moveTo>
                <a:cubicBezTo>
                  <a:pt x="400" y="340"/>
                  <a:pt x="400" y="340"/>
                  <a:pt x="400" y="340"/>
                </a:cubicBezTo>
                <a:cubicBezTo>
                  <a:pt x="400" y="406"/>
                  <a:pt x="400" y="406"/>
                  <a:pt x="400" y="406"/>
                </a:cubicBezTo>
                <a:cubicBezTo>
                  <a:pt x="338" y="406"/>
                  <a:pt x="338" y="406"/>
                  <a:pt x="338" y="406"/>
                </a:cubicBezTo>
                <a:lnTo>
                  <a:pt x="338" y="340"/>
                </a:lnTo>
                <a:close/>
                <a:moveTo>
                  <a:pt x="449" y="286"/>
                </a:moveTo>
                <a:cubicBezTo>
                  <a:pt x="525" y="286"/>
                  <a:pt x="525" y="286"/>
                  <a:pt x="525" y="286"/>
                </a:cubicBezTo>
                <a:cubicBezTo>
                  <a:pt x="529" y="286"/>
                  <a:pt x="532" y="283"/>
                  <a:pt x="532" y="279"/>
                </a:cubicBezTo>
                <a:cubicBezTo>
                  <a:pt x="532" y="199"/>
                  <a:pt x="532" y="199"/>
                  <a:pt x="532" y="199"/>
                </a:cubicBezTo>
                <a:cubicBezTo>
                  <a:pt x="532" y="195"/>
                  <a:pt x="529" y="192"/>
                  <a:pt x="525" y="192"/>
                </a:cubicBezTo>
                <a:cubicBezTo>
                  <a:pt x="449" y="192"/>
                  <a:pt x="449" y="192"/>
                  <a:pt x="449" y="192"/>
                </a:cubicBezTo>
                <a:cubicBezTo>
                  <a:pt x="445" y="192"/>
                  <a:pt x="442" y="195"/>
                  <a:pt x="442" y="199"/>
                </a:cubicBezTo>
                <a:cubicBezTo>
                  <a:pt x="442" y="279"/>
                  <a:pt x="442" y="279"/>
                  <a:pt x="442" y="279"/>
                </a:cubicBezTo>
                <a:cubicBezTo>
                  <a:pt x="442" y="283"/>
                  <a:pt x="445" y="286"/>
                  <a:pt x="449" y="286"/>
                </a:cubicBezTo>
                <a:close/>
                <a:moveTo>
                  <a:pt x="456" y="206"/>
                </a:moveTo>
                <a:cubicBezTo>
                  <a:pt x="518" y="206"/>
                  <a:pt x="518" y="206"/>
                  <a:pt x="518" y="206"/>
                </a:cubicBezTo>
                <a:cubicBezTo>
                  <a:pt x="518" y="272"/>
                  <a:pt x="518" y="272"/>
                  <a:pt x="518" y="272"/>
                </a:cubicBezTo>
                <a:cubicBezTo>
                  <a:pt x="456" y="272"/>
                  <a:pt x="456" y="272"/>
                  <a:pt x="456" y="272"/>
                </a:cubicBezTo>
                <a:lnTo>
                  <a:pt x="456" y="206"/>
                </a:lnTo>
                <a:close/>
                <a:moveTo>
                  <a:pt x="331" y="286"/>
                </a:moveTo>
                <a:cubicBezTo>
                  <a:pt x="407" y="286"/>
                  <a:pt x="407" y="286"/>
                  <a:pt x="407" y="286"/>
                </a:cubicBezTo>
                <a:cubicBezTo>
                  <a:pt x="411" y="286"/>
                  <a:pt x="414" y="283"/>
                  <a:pt x="414" y="279"/>
                </a:cubicBezTo>
                <a:cubicBezTo>
                  <a:pt x="414" y="199"/>
                  <a:pt x="414" y="199"/>
                  <a:pt x="414" y="199"/>
                </a:cubicBezTo>
                <a:cubicBezTo>
                  <a:pt x="414" y="195"/>
                  <a:pt x="411" y="192"/>
                  <a:pt x="407" y="192"/>
                </a:cubicBezTo>
                <a:cubicBezTo>
                  <a:pt x="331" y="192"/>
                  <a:pt x="331" y="192"/>
                  <a:pt x="331" y="192"/>
                </a:cubicBezTo>
                <a:cubicBezTo>
                  <a:pt x="327" y="192"/>
                  <a:pt x="324" y="195"/>
                  <a:pt x="324" y="199"/>
                </a:cubicBezTo>
                <a:cubicBezTo>
                  <a:pt x="324" y="279"/>
                  <a:pt x="324" y="279"/>
                  <a:pt x="324" y="279"/>
                </a:cubicBezTo>
                <a:cubicBezTo>
                  <a:pt x="324" y="283"/>
                  <a:pt x="327" y="286"/>
                  <a:pt x="331" y="286"/>
                </a:cubicBezTo>
                <a:close/>
                <a:moveTo>
                  <a:pt x="338" y="206"/>
                </a:moveTo>
                <a:cubicBezTo>
                  <a:pt x="400" y="206"/>
                  <a:pt x="400" y="206"/>
                  <a:pt x="400" y="206"/>
                </a:cubicBezTo>
                <a:cubicBezTo>
                  <a:pt x="400" y="272"/>
                  <a:pt x="400" y="272"/>
                  <a:pt x="400" y="272"/>
                </a:cubicBezTo>
                <a:cubicBezTo>
                  <a:pt x="338" y="272"/>
                  <a:pt x="338" y="272"/>
                  <a:pt x="338" y="272"/>
                </a:cubicBezTo>
                <a:lnTo>
                  <a:pt x="338" y="206"/>
                </a:lnTo>
                <a:close/>
                <a:moveTo>
                  <a:pt x="449" y="153"/>
                </a:moveTo>
                <a:cubicBezTo>
                  <a:pt x="525" y="153"/>
                  <a:pt x="525" y="153"/>
                  <a:pt x="525" y="153"/>
                </a:cubicBezTo>
                <a:cubicBezTo>
                  <a:pt x="529" y="153"/>
                  <a:pt x="532" y="150"/>
                  <a:pt x="532" y="146"/>
                </a:cubicBezTo>
                <a:cubicBezTo>
                  <a:pt x="532" y="66"/>
                  <a:pt x="532" y="66"/>
                  <a:pt x="532" y="66"/>
                </a:cubicBezTo>
                <a:cubicBezTo>
                  <a:pt x="532" y="62"/>
                  <a:pt x="529" y="59"/>
                  <a:pt x="525" y="59"/>
                </a:cubicBezTo>
                <a:cubicBezTo>
                  <a:pt x="449" y="59"/>
                  <a:pt x="449" y="59"/>
                  <a:pt x="449" y="59"/>
                </a:cubicBezTo>
                <a:cubicBezTo>
                  <a:pt x="445" y="59"/>
                  <a:pt x="442" y="62"/>
                  <a:pt x="442" y="66"/>
                </a:cubicBezTo>
                <a:cubicBezTo>
                  <a:pt x="442" y="146"/>
                  <a:pt x="442" y="146"/>
                  <a:pt x="442" y="146"/>
                </a:cubicBezTo>
                <a:cubicBezTo>
                  <a:pt x="442" y="150"/>
                  <a:pt x="445" y="153"/>
                  <a:pt x="449" y="153"/>
                </a:cubicBezTo>
                <a:close/>
                <a:moveTo>
                  <a:pt x="456" y="73"/>
                </a:moveTo>
                <a:cubicBezTo>
                  <a:pt x="518" y="73"/>
                  <a:pt x="518" y="73"/>
                  <a:pt x="518" y="73"/>
                </a:cubicBezTo>
                <a:cubicBezTo>
                  <a:pt x="518" y="139"/>
                  <a:pt x="518" y="139"/>
                  <a:pt x="518" y="139"/>
                </a:cubicBezTo>
                <a:cubicBezTo>
                  <a:pt x="456" y="139"/>
                  <a:pt x="456" y="139"/>
                  <a:pt x="456" y="139"/>
                </a:cubicBezTo>
                <a:lnTo>
                  <a:pt x="456" y="73"/>
                </a:lnTo>
                <a:close/>
                <a:moveTo>
                  <a:pt x="331" y="153"/>
                </a:moveTo>
                <a:cubicBezTo>
                  <a:pt x="407" y="153"/>
                  <a:pt x="407" y="153"/>
                  <a:pt x="407" y="153"/>
                </a:cubicBezTo>
                <a:cubicBezTo>
                  <a:pt x="411" y="153"/>
                  <a:pt x="414" y="150"/>
                  <a:pt x="414" y="146"/>
                </a:cubicBezTo>
                <a:cubicBezTo>
                  <a:pt x="414" y="66"/>
                  <a:pt x="414" y="66"/>
                  <a:pt x="414" y="66"/>
                </a:cubicBezTo>
                <a:cubicBezTo>
                  <a:pt x="414" y="62"/>
                  <a:pt x="411" y="59"/>
                  <a:pt x="407" y="59"/>
                </a:cubicBezTo>
                <a:cubicBezTo>
                  <a:pt x="331" y="59"/>
                  <a:pt x="331" y="59"/>
                  <a:pt x="331" y="59"/>
                </a:cubicBezTo>
                <a:cubicBezTo>
                  <a:pt x="327" y="59"/>
                  <a:pt x="324" y="62"/>
                  <a:pt x="324" y="66"/>
                </a:cubicBezTo>
                <a:cubicBezTo>
                  <a:pt x="324" y="146"/>
                  <a:pt x="324" y="146"/>
                  <a:pt x="324" y="146"/>
                </a:cubicBezTo>
                <a:cubicBezTo>
                  <a:pt x="324" y="150"/>
                  <a:pt x="327" y="153"/>
                  <a:pt x="331" y="153"/>
                </a:cubicBezTo>
                <a:close/>
                <a:moveTo>
                  <a:pt x="338" y="73"/>
                </a:moveTo>
                <a:cubicBezTo>
                  <a:pt x="400" y="73"/>
                  <a:pt x="400" y="73"/>
                  <a:pt x="400" y="73"/>
                </a:cubicBezTo>
                <a:cubicBezTo>
                  <a:pt x="400" y="139"/>
                  <a:pt x="400" y="139"/>
                  <a:pt x="400" y="139"/>
                </a:cubicBezTo>
                <a:cubicBezTo>
                  <a:pt x="338" y="139"/>
                  <a:pt x="338" y="139"/>
                  <a:pt x="338" y="139"/>
                </a:cubicBezTo>
                <a:lnTo>
                  <a:pt x="338" y="73"/>
                </a:lnTo>
                <a:close/>
                <a:moveTo>
                  <a:pt x="331" y="556"/>
                </a:moveTo>
                <a:cubicBezTo>
                  <a:pt x="407" y="556"/>
                  <a:pt x="407" y="556"/>
                  <a:pt x="407" y="556"/>
                </a:cubicBezTo>
                <a:cubicBezTo>
                  <a:pt x="411" y="556"/>
                  <a:pt x="414" y="553"/>
                  <a:pt x="414" y="549"/>
                </a:cubicBezTo>
                <a:cubicBezTo>
                  <a:pt x="414" y="468"/>
                  <a:pt x="414" y="468"/>
                  <a:pt x="414" y="468"/>
                </a:cubicBezTo>
                <a:cubicBezTo>
                  <a:pt x="414" y="465"/>
                  <a:pt x="411" y="461"/>
                  <a:pt x="407" y="461"/>
                </a:cubicBezTo>
                <a:cubicBezTo>
                  <a:pt x="331" y="461"/>
                  <a:pt x="331" y="461"/>
                  <a:pt x="331" y="461"/>
                </a:cubicBezTo>
                <a:cubicBezTo>
                  <a:pt x="327" y="461"/>
                  <a:pt x="324" y="465"/>
                  <a:pt x="324" y="468"/>
                </a:cubicBezTo>
                <a:cubicBezTo>
                  <a:pt x="324" y="549"/>
                  <a:pt x="324" y="549"/>
                  <a:pt x="324" y="549"/>
                </a:cubicBezTo>
                <a:cubicBezTo>
                  <a:pt x="324" y="553"/>
                  <a:pt x="327" y="556"/>
                  <a:pt x="331" y="556"/>
                </a:cubicBezTo>
                <a:close/>
                <a:moveTo>
                  <a:pt x="338" y="475"/>
                </a:moveTo>
                <a:cubicBezTo>
                  <a:pt x="400" y="475"/>
                  <a:pt x="400" y="475"/>
                  <a:pt x="400" y="475"/>
                </a:cubicBezTo>
                <a:cubicBezTo>
                  <a:pt x="400" y="542"/>
                  <a:pt x="400" y="542"/>
                  <a:pt x="400" y="542"/>
                </a:cubicBezTo>
                <a:cubicBezTo>
                  <a:pt x="338" y="542"/>
                  <a:pt x="338" y="542"/>
                  <a:pt x="338" y="542"/>
                </a:cubicBezTo>
                <a:lnTo>
                  <a:pt x="338" y="475"/>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107" name="Freeform 36"/>
          <p:cNvSpPr>
            <a:spLocks noEditPoints="1"/>
          </p:cNvSpPr>
          <p:nvPr/>
        </p:nvSpPr>
        <p:spPr bwMode="auto">
          <a:xfrm>
            <a:off x="6615508" y="3227654"/>
            <a:ext cx="559066" cy="541472"/>
          </a:xfrm>
          <a:custGeom>
            <a:avLst/>
            <a:gdLst>
              <a:gd name="T0" fmla="*/ 367 w 484"/>
              <a:gd name="T1" fmla="*/ 1 h 469"/>
              <a:gd name="T2" fmla="*/ 367 w 484"/>
              <a:gd name="T3" fmla="*/ 10 h 469"/>
              <a:gd name="T4" fmla="*/ 331 w 484"/>
              <a:gd name="T5" fmla="*/ 45 h 469"/>
              <a:gd name="T6" fmla="*/ 162 w 484"/>
              <a:gd name="T7" fmla="*/ 44 h 469"/>
              <a:gd name="T8" fmla="*/ 118 w 484"/>
              <a:gd name="T9" fmla="*/ 89 h 469"/>
              <a:gd name="T10" fmla="*/ 118 w 484"/>
              <a:gd name="T11" fmla="*/ 79 h 469"/>
              <a:gd name="T12" fmla="*/ 482 w 484"/>
              <a:gd name="T13" fmla="*/ 263 h 469"/>
              <a:gd name="T14" fmla="*/ 436 w 484"/>
              <a:gd name="T15" fmla="*/ 127 h 469"/>
              <a:gd name="T16" fmla="*/ 256 w 484"/>
              <a:gd name="T17" fmla="*/ 246 h 469"/>
              <a:gd name="T18" fmla="*/ 263 w 484"/>
              <a:gd name="T19" fmla="*/ 283 h 469"/>
              <a:gd name="T20" fmla="*/ 307 w 484"/>
              <a:gd name="T21" fmla="*/ 220 h 469"/>
              <a:gd name="T22" fmla="*/ 291 w 484"/>
              <a:gd name="T23" fmla="*/ 347 h 469"/>
              <a:gd name="T24" fmla="*/ 310 w 484"/>
              <a:gd name="T25" fmla="*/ 451 h 469"/>
              <a:gd name="T26" fmla="*/ 365 w 484"/>
              <a:gd name="T27" fmla="*/ 347 h 469"/>
              <a:gd name="T28" fmla="*/ 402 w 484"/>
              <a:gd name="T29" fmla="*/ 469 h 469"/>
              <a:gd name="T30" fmla="*/ 423 w 484"/>
              <a:gd name="T31" fmla="*/ 450 h 469"/>
              <a:gd name="T32" fmla="*/ 446 w 484"/>
              <a:gd name="T33" fmla="*/ 343 h 469"/>
              <a:gd name="T34" fmla="*/ 449 w 484"/>
              <a:gd name="T35" fmla="*/ 274 h 469"/>
              <a:gd name="T36" fmla="*/ 470 w 484"/>
              <a:gd name="T37" fmla="*/ 283 h 469"/>
              <a:gd name="T38" fmla="*/ 464 w 484"/>
              <a:gd name="T39" fmla="*/ 274 h 469"/>
              <a:gd name="T40" fmla="*/ 419 w 484"/>
              <a:gd name="T41" fmla="*/ 179 h 469"/>
              <a:gd name="T42" fmla="*/ 436 w 484"/>
              <a:gd name="T43" fmla="*/ 338 h 469"/>
              <a:gd name="T44" fmla="*/ 411 w 484"/>
              <a:gd name="T45" fmla="*/ 343 h 469"/>
              <a:gd name="T46" fmla="*/ 414 w 484"/>
              <a:gd name="T47" fmla="*/ 450 h 469"/>
              <a:gd name="T48" fmla="*/ 402 w 484"/>
              <a:gd name="T49" fmla="*/ 464 h 469"/>
              <a:gd name="T50" fmla="*/ 377 w 484"/>
              <a:gd name="T51" fmla="*/ 342 h 469"/>
              <a:gd name="T52" fmla="*/ 356 w 484"/>
              <a:gd name="T53" fmla="*/ 342 h 469"/>
              <a:gd name="T54" fmla="*/ 319 w 484"/>
              <a:gd name="T55" fmla="*/ 450 h 469"/>
              <a:gd name="T56" fmla="*/ 320 w 484"/>
              <a:gd name="T57" fmla="*/ 433 h 469"/>
              <a:gd name="T58" fmla="*/ 321 w 484"/>
              <a:gd name="T59" fmla="*/ 340 h 469"/>
              <a:gd name="T60" fmla="*/ 323 w 484"/>
              <a:gd name="T61" fmla="*/ 182 h 469"/>
              <a:gd name="T62" fmla="*/ 276 w 484"/>
              <a:gd name="T63" fmla="*/ 270 h 469"/>
              <a:gd name="T64" fmla="*/ 260 w 484"/>
              <a:gd name="T65" fmla="*/ 265 h 469"/>
              <a:gd name="T66" fmla="*/ 305 w 484"/>
              <a:gd name="T67" fmla="*/ 131 h 469"/>
              <a:gd name="T68" fmla="*/ 468 w 484"/>
              <a:gd name="T69" fmla="*/ 248 h 469"/>
              <a:gd name="T70" fmla="*/ 473 w 484"/>
              <a:gd name="T71" fmla="*/ 265 h 469"/>
              <a:gd name="T72" fmla="*/ 228 w 484"/>
              <a:gd name="T73" fmla="*/ 246 h 469"/>
              <a:gd name="T74" fmla="*/ 48 w 484"/>
              <a:gd name="T75" fmla="*/ 127 h 469"/>
              <a:gd name="T76" fmla="*/ 2 w 484"/>
              <a:gd name="T77" fmla="*/ 263 h 469"/>
              <a:gd name="T78" fmla="*/ 36 w 484"/>
              <a:gd name="T79" fmla="*/ 274 h 469"/>
              <a:gd name="T80" fmla="*/ 61 w 484"/>
              <a:gd name="T81" fmla="*/ 451 h 469"/>
              <a:gd name="T82" fmla="*/ 118 w 484"/>
              <a:gd name="T83" fmla="*/ 332 h 469"/>
              <a:gd name="T84" fmla="*/ 153 w 484"/>
              <a:gd name="T85" fmla="*/ 469 h 469"/>
              <a:gd name="T86" fmla="*/ 168 w 484"/>
              <a:gd name="T87" fmla="*/ 204 h 469"/>
              <a:gd name="T88" fmla="*/ 222 w 484"/>
              <a:gd name="T89" fmla="*/ 283 h 469"/>
              <a:gd name="T90" fmla="*/ 219 w 484"/>
              <a:gd name="T91" fmla="*/ 274 h 469"/>
              <a:gd name="T92" fmla="*/ 162 w 484"/>
              <a:gd name="T93" fmla="*/ 176 h 469"/>
              <a:gd name="T94" fmla="*/ 164 w 484"/>
              <a:gd name="T95" fmla="*/ 408 h 469"/>
              <a:gd name="T96" fmla="*/ 165 w 484"/>
              <a:gd name="T97" fmla="*/ 450 h 469"/>
              <a:gd name="T98" fmla="*/ 153 w 484"/>
              <a:gd name="T99" fmla="*/ 459 h 469"/>
              <a:gd name="T100" fmla="*/ 118 w 484"/>
              <a:gd name="T101" fmla="*/ 287 h 469"/>
              <a:gd name="T102" fmla="*/ 83 w 484"/>
              <a:gd name="T103" fmla="*/ 459 h 469"/>
              <a:gd name="T104" fmla="*/ 71 w 484"/>
              <a:gd name="T105" fmla="*/ 439 h 469"/>
              <a:gd name="T106" fmla="*/ 77 w 484"/>
              <a:gd name="T107" fmla="*/ 181 h 469"/>
              <a:gd name="T108" fmla="*/ 27 w 484"/>
              <a:gd name="T109" fmla="*/ 270 h 469"/>
              <a:gd name="T110" fmla="*/ 11 w 484"/>
              <a:gd name="T111" fmla="*/ 265 h 469"/>
              <a:gd name="T112" fmla="*/ 17 w 484"/>
              <a:gd name="T113" fmla="*/ 249 h 469"/>
              <a:gd name="T114" fmla="*/ 179 w 484"/>
              <a:gd name="T115" fmla="*/ 131 h 469"/>
              <a:gd name="T116" fmla="*/ 225 w 484"/>
              <a:gd name="T117" fmla="*/ 26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469">
                <a:moveTo>
                  <a:pt x="367" y="90"/>
                </a:moveTo>
                <a:cubicBezTo>
                  <a:pt x="391" y="90"/>
                  <a:pt x="411" y="70"/>
                  <a:pt x="411" y="45"/>
                </a:cubicBezTo>
                <a:cubicBezTo>
                  <a:pt x="411" y="21"/>
                  <a:pt x="391" y="1"/>
                  <a:pt x="367" y="1"/>
                </a:cubicBezTo>
                <a:cubicBezTo>
                  <a:pt x="342" y="1"/>
                  <a:pt x="322" y="21"/>
                  <a:pt x="322" y="45"/>
                </a:cubicBezTo>
                <a:cubicBezTo>
                  <a:pt x="322" y="70"/>
                  <a:pt x="342" y="90"/>
                  <a:pt x="367" y="90"/>
                </a:cubicBezTo>
                <a:close/>
                <a:moveTo>
                  <a:pt x="367" y="10"/>
                </a:moveTo>
                <a:cubicBezTo>
                  <a:pt x="386" y="10"/>
                  <a:pt x="402" y="26"/>
                  <a:pt x="402" y="45"/>
                </a:cubicBezTo>
                <a:cubicBezTo>
                  <a:pt x="402" y="64"/>
                  <a:pt x="386" y="80"/>
                  <a:pt x="367" y="80"/>
                </a:cubicBezTo>
                <a:cubicBezTo>
                  <a:pt x="347" y="80"/>
                  <a:pt x="331" y="64"/>
                  <a:pt x="331" y="45"/>
                </a:cubicBezTo>
                <a:cubicBezTo>
                  <a:pt x="331" y="26"/>
                  <a:pt x="347" y="10"/>
                  <a:pt x="367" y="10"/>
                </a:cubicBezTo>
                <a:close/>
                <a:moveTo>
                  <a:pt x="118" y="89"/>
                </a:moveTo>
                <a:cubicBezTo>
                  <a:pt x="142" y="89"/>
                  <a:pt x="162" y="69"/>
                  <a:pt x="162" y="44"/>
                </a:cubicBezTo>
                <a:cubicBezTo>
                  <a:pt x="162" y="20"/>
                  <a:pt x="142" y="0"/>
                  <a:pt x="118" y="0"/>
                </a:cubicBezTo>
                <a:cubicBezTo>
                  <a:pt x="93" y="0"/>
                  <a:pt x="74" y="20"/>
                  <a:pt x="74" y="44"/>
                </a:cubicBezTo>
                <a:cubicBezTo>
                  <a:pt x="74" y="69"/>
                  <a:pt x="93" y="89"/>
                  <a:pt x="118" y="89"/>
                </a:cubicBezTo>
                <a:close/>
                <a:moveTo>
                  <a:pt x="118" y="9"/>
                </a:moveTo>
                <a:cubicBezTo>
                  <a:pt x="137" y="9"/>
                  <a:pt x="153" y="25"/>
                  <a:pt x="153" y="44"/>
                </a:cubicBezTo>
                <a:cubicBezTo>
                  <a:pt x="153" y="64"/>
                  <a:pt x="137" y="79"/>
                  <a:pt x="118" y="79"/>
                </a:cubicBezTo>
                <a:cubicBezTo>
                  <a:pt x="99" y="79"/>
                  <a:pt x="83" y="64"/>
                  <a:pt x="83" y="44"/>
                </a:cubicBezTo>
                <a:cubicBezTo>
                  <a:pt x="83" y="25"/>
                  <a:pt x="99" y="9"/>
                  <a:pt x="118" y="9"/>
                </a:cubicBezTo>
                <a:close/>
                <a:moveTo>
                  <a:pt x="482" y="263"/>
                </a:moveTo>
                <a:cubicBezTo>
                  <a:pt x="482" y="262"/>
                  <a:pt x="482" y="262"/>
                  <a:pt x="482" y="262"/>
                </a:cubicBezTo>
                <a:cubicBezTo>
                  <a:pt x="481" y="261"/>
                  <a:pt x="479" y="254"/>
                  <a:pt x="477" y="246"/>
                </a:cubicBezTo>
                <a:cubicBezTo>
                  <a:pt x="465" y="211"/>
                  <a:pt x="442" y="140"/>
                  <a:pt x="436" y="127"/>
                </a:cubicBezTo>
                <a:cubicBezTo>
                  <a:pt x="427" y="107"/>
                  <a:pt x="406" y="99"/>
                  <a:pt x="367" y="99"/>
                </a:cubicBezTo>
                <a:cubicBezTo>
                  <a:pt x="327" y="99"/>
                  <a:pt x="306" y="107"/>
                  <a:pt x="297" y="127"/>
                </a:cubicBezTo>
                <a:cubicBezTo>
                  <a:pt x="291" y="140"/>
                  <a:pt x="268" y="211"/>
                  <a:pt x="256" y="246"/>
                </a:cubicBezTo>
                <a:cubicBezTo>
                  <a:pt x="254" y="254"/>
                  <a:pt x="252" y="261"/>
                  <a:pt x="251" y="262"/>
                </a:cubicBezTo>
                <a:cubicBezTo>
                  <a:pt x="251" y="262"/>
                  <a:pt x="251" y="262"/>
                  <a:pt x="251" y="263"/>
                </a:cubicBezTo>
                <a:cubicBezTo>
                  <a:pt x="249" y="271"/>
                  <a:pt x="254" y="280"/>
                  <a:pt x="263" y="283"/>
                </a:cubicBezTo>
                <a:cubicBezTo>
                  <a:pt x="265" y="283"/>
                  <a:pt x="267" y="284"/>
                  <a:pt x="269" y="284"/>
                </a:cubicBezTo>
                <a:cubicBezTo>
                  <a:pt x="276" y="284"/>
                  <a:pt x="282" y="280"/>
                  <a:pt x="284" y="274"/>
                </a:cubicBezTo>
                <a:cubicBezTo>
                  <a:pt x="307" y="220"/>
                  <a:pt x="307" y="220"/>
                  <a:pt x="307" y="220"/>
                </a:cubicBezTo>
                <a:cubicBezTo>
                  <a:pt x="287" y="342"/>
                  <a:pt x="287" y="342"/>
                  <a:pt x="287" y="342"/>
                </a:cubicBezTo>
                <a:cubicBezTo>
                  <a:pt x="287" y="343"/>
                  <a:pt x="287" y="345"/>
                  <a:pt x="288" y="346"/>
                </a:cubicBezTo>
                <a:cubicBezTo>
                  <a:pt x="289" y="347"/>
                  <a:pt x="290" y="347"/>
                  <a:pt x="291" y="347"/>
                </a:cubicBezTo>
                <a:cubicBezTo>
                  <a:pt x="313" y="347"/>
                  <a:pt x="313" y="347"/>
                  <a:pt x="313" y="347"/>
                </a:cubicBezTo>
                <a:cubicBezTo>
                  <a:pt x="312" y="379"/>
                  <a:pt x="310" y="446"/>
                  <a:pt x="310" y="450"/>
                </a:cubicBezTo>
                <a:cubicBezTo>
                  <a:pt x="310" y="450"/>
                  <a:pt x="310" y="450"/>
                  <a:pt x="310" y="451"/>
                </a:cubicBezTo>
                <a:cubicBezTo>
                  <a:pt x="311" y="461"/>
                  <a:pt x="320" y="469"/>
                  <a:pt x="331" y="469"/>
                </a:cubicBezTo>
                <a:cubicBezTo>
                  <a:pt x="342" y="469"/>
                  <a:pt x="352" y="461"/>
                  <a:pt x="353" y="451"/>
                </a:cubicBezTo>
                <a:cubicBezTo>
                  <a:pt x="365" y="347"/>
                  <a:pt x="365" y="347"/>
                  <a:pt x="365" y="347"/>
                </a:cubicBezTo>
                <a:cubicBezTo>
                  <a:pt x="368" y="347"/>
                  <a:pt x="368" y="347"/>
                  <a:pt x="368" y="347"/>
                </a:cubicBezTo>
                <a:cubicBezTo>
                  <a:pt x="380" y="451"/>
                  <a:pt x="380" y="451"/>
                  <a:pt x="380" y="451"/>
                </a:cubicBezTo>
                <a:cubicBezTo>
                  <a:pt x="381" y="461"/>
                  <a:pt x="391" y="469"/>
                  <a:pt x="402" y="469"/>
                </a:cubicBezTo>
                <a:cubicBezTo>
                  <a:pt x="402" y="469"/>
                  <a:pt x="402" y="469"/>
                  <a:pt x="402" y="469"/>
                </a:cubicBezTo>
                <a:cubicBezTo>
                  <a:pt x="413" y="469"/>
                  <a:pt x="422" y="461"/>
                  <a:pt x="423" y="451"/>
                </a:cubicBezTo>
                <a:cubicBezTo>
                  <a:pt x="423" y="450"/>
                  <a:pt x="423" y="450"/>
                  <a:pt x="423" y="450"/>
                </a:cubicBezTo>
                <a:cubicBezTo>
                  <a:pt x="423" y="446"/>
                  <a:pt x="421" y="379"/>
                  <a:pt x="420" y="347"/>
                </a:cubicBezTo>
                <a:cubicBezTo>
                  <a:pt x="442" y="347"/>
                  <a:pt x="442" y="347"/>
                  <a:pt x="442" y="347"/>
                </a:cubicBezTo>
                <a:cubicBezTo>
                  <a:pt x="444" y="347"/>
                  <a:pt x="446" y="345"/>
                  <a:pt x="446" y="343"/>
                </a:cubicBezTo>
                <a:cubicBezTo>
                  <a:pt x="446" y="342"/>
                  <a:pt x="446" y="342"/>
                  <a:pt x="446" y="341"/>
                </a:cubicBezTo>
                <a:cubicBezTo>
                  <a:pt x="426" y="220"/>
                  <a:pt x="426" y="220"/>
                  <a:pt x="426" y="220"/>
                </a:cubicBezTo>
                <a:cubicBezTo>
                  <a:pt x="449" y="274"/>
                  <a:pt x="449" y="274"/>
                  <a:pt x="449" y="274"/>
                </a:cubicBezTo>
                <a:cubicBezTo>
                  <a:pt x="451" y="280"/>
                  <a:pt x="457" y="284"/>
                  <a:pt x="464" y="284"/>
                </a:cubicBezTo>
                <a:cubicBezTo>
                  <a:pt x="464" y="284"/>
                  <a:pt x="464" y="284"/>
                  <a:pt x="464" y="284"/>
                </a:cubicBezTo>
                <a:cubicBezTo>
                  <a:pt x="466" y="284"/>
                  <a:pt x="468" y="283"/>
                  <a:pt x="470" y="283"/>
                </a:cubicBezTo>
                <a:cubicBezTo>
                  <a:pt x="479" y="280"/>
                  <a:pt x="484" y="271"/>
                  <a:pt x="482" y="263"/>
                </a:cubicBezTo>
                <a:close/>
                <a:moveTo>
                  <a:pt x="467" y="274"/>
                </a:moveTo>
                <a:cubicBezTo>
                  <a:pt x="466" y="274"/>
                  <a:pt x="465" y="274"/>
                  <a:pt x="464" y="274"/>
                </a:cubicBezTo>
                <a:cubicBezTo>
                  <a:pt x="464" y="274"/>
                  <a:pt x="464" y="274"/>
                  <a:pt x="464" y="274"/>
                </a:cubicBezTo>
                <a:cubicBezTo>
                  <a:pt x="461" y="274"/>
                  <a:pt x="458" y="273"/>
                  <a:pt x="457" y="270"/>
                </a:cubicBezTo>
                <a:cubicBezTo>
                  <a:pt x="419" y="179"/>
                  <a:pt x="419" y="179"/>
                  <a:pt x="419" y="179"/>
                </a:cubicBezTo>
                <a:cubicBezTo>
                  <a:pt x="418" y="177"/>
                  <a:pt x="415" y="176"/>
                  <a:pt x="413" y="176"/>
                </a:cubicBezTo>
                <a:cubicBezTo>
                  <a:pt x="411" y="177"/>
                  <a:pt x="409" y="179"/>
                  <a:pt x="410" y="182"/>
                </a:cubicBezTo>
                <a:cubicBezTo>
                  <a:pt x="436" y="338"/>
                  <a:pt x="436" y="338"/>
                  <a:pt x="436" y="338"/>
                </a:cubicBezTo>
                <a:cubicBezTo>
                  <a:pt x="416" y="338"/>
                  <a:pt x="416" y="338"/>
                  <a:pt x="416" y="338"/>
                </a:cubicBezTo>
                <a:cubicBezTo>
                  <a:pt x="414" y="338"/>
                  <a:pt x="413" y="339"/>
                  <a:pt x="412" y="340"/>
                </a:cubicBezTo>
                <a:cubicBezTo>
                  <a:pt x="411" y="340"/>
                  <a:pt x="411" y="342"/>
                  <a:pt x="411" y="343"/>
                </a:cubicBezTo>
                <a:cubicBezTo>
                  <a:pt x="411" y="343"/>
                  <a:pt x="412" y="370"/>
                  <a:pt x="412" y="397"/>
                </a:cubicBezTo>
                <a:cubicBezTo>
                  <a:pt x="413" y="410"/>
                  <a:pt x="413" y="423"/>
                  <a:pt x="413" y="433"/>
                </a:cubicBezTo>
                <a:cubicBezTo>
                  <a:pt x="414" y="443"/>
                  <a:pt x="414" y="447"/>
                  <a:pt x="414" y="450"/>
                </a:cubicBezTo>
                <a:cubicBezTo>
                  <a:pt x="414" y="450"/>
                  <a:pt x="414" y="450"/>
                  <a:pt x="414" y="450"/>
                </a:cubicBezTo>
                <a:cubicBezTo>
                  <a:pt x="413" y="455"/>
                  <a:pt x="408" y="459"/>
                  <a:pt x="402" y="459"/>
                </a:cubicBezTo>
                <a:cubicBezTo>
                  <a:pt x="402" y="464"/>
                  <a:pt x="402" y="464"/>
                  <a:pt x="402" y="464"/>
                </a:cubicBezTo>
                <a:cubicBezTo>
                  <a:pt x="402" y="459"/>
                  <a:pt x="402" y="459"/>
                  <a:pt x="402" y="459"/>
                </a:cubicBezTo>
                <a:cubicBezTo>
                  <a:pt x="396" y="459"/>
                  <a:pt x="390" y="455"/>
                  <a:pt x="390" y="450"/>
                </a:cubicBezTo>
                <a:cubicBezTo>
                  <a:pt x="377" y="342"/>
                  <a:pt x="377" y="342"/>
                  <a:pt x="377" y="342"/>
                </a:cubicBezTo>
                <a:cubicBezTo>
                  <a:pt x="377" y="340"/>
                  <a:pt x="375" y="338"/>
                  <a:pt x="372" y="338"/>
                </a:cubicBezTo>
                <a:cubicBezTo>
                  <a:pt x="361" y="338"/>
                  <a:pt x="361" y="338"/>
                  <a:pt x="361" y="338"/>
                </a:cubicBezTo>
                <a:cubicBezTo>
                  <a:pt x="358" y="338"/>
                  <a:pt x="356" y="340"/>
                  <a:pt x="356" y="342"/>
                </a:cubicBezTo>
                <a:cubicBezTo>
                  <a:pt x="343" y="450"/>
                  <a:pt x="343" y="450"/>
                  <a:pt x="343" y="450"/>
                </a:cubicBezTo>
                <a:cubicBezTo>
                  <a:pt x="343" y="455"/>
                  <a:pt x="338" y="459"/>
                  <a:pt x="331" y="459"/>
                </a:cubicBezTo>
                <a:cubicBezTo>
                  <a:pt x="325" y="459"/>
                  <a:pt x="320" y="455"/>
                  <a:pt x="319" y="450"/>
                </a:cubicBezTo>
                <a:cubicBezTo>
                  <a:pt x="319" y="450"/>
                  <a:pt x="319" y="450"/>
                  <a:pt x="319" y="450"/>
                </a:cubicBezTo>
                <a:cubicBezTo>
                  <a:pt x="319" y="449"/>
                  <a:pt x="319" y="447"/>
                  <a:pt x="319" y="446"/>
                </a:cubicBezTo>
                <a:cubicBezTo>
                  <a:pt x="319" y="443"/>
                  <a:pt x="320" y="439"/>
                  <a:pt x="320" y="433"/>
                </a:cubicBezTo>
                <a:cubicBezTo>
                  <a:pt x="320" y="423"/>
                  <a:pt x="320" y="410"/>
                  <a:pt x="321" y="397"/>
                </a:cubicBezTo>
                <a:cubicBezTo>
                  <a:pt x="321" y="370"/>
                  <a:pt x="322" y="343"/>
                  <a:pt x="322" y="343"/>
                </a:cubicBezTo>
                <a:cubicBezTo>
                  <a:pt x="322" y="342"/>
                  <a:pt x="322" y="340"/>
                  <a:pt x="321" y="340"/>
                </a:cubicBezTo>
                <a:cubicBezTo>
                  <a:pt x="320" y="339"/>
                  <a:pt x="319" y="338"/>
                  <a:pt x="317" y="338"/>
                </a:cubicBezTo>
                <a:cubicBezTo>
                  <a:pt x="297" y="338"/>
                  <a:pt x="297" y="338"/>
                  <a:pt x="297" y="338"/>
                </a:cubicBezTo>
                <a:cubicBezTo>
                  <a:pt x="323" y="182"/>
                  <a:pt x="323" y="182"/>
                  <a:pt x="323" y="182"/>
                </a:cubicBezTo>
                <a:cubicBezTo>
                  <a:pt x="324" y="179"/>
                  <a:pt x="322" y="177"/>
                  <a:pt x="320" y="176"/>
                </a:cubicBezTo>
                <a:cubicBezTo>
                  <a:pt x="318" y="176"/>
                  <a:pt x="315" y="177"/>
                  <a:pt x="314" y="179"/>
                </a:cubicBezTo>
                <a:cubicBezTo>
                  <a:pt x="276" y="270"/>
                  <a:pt x="276" y="270"/>
                  <a:pt x="276" y="270"/>
                </a:cubicBezTo>
                <a:cubicBezTo>
                  <a:pt x="274" y="273"/>
                  <a:pt x="270" y="275"/>
                  <a:pt x="266" y="274"/>
                </a:cubicBezTo>
                <a:cubicBezTo>
                  <a:pt x="262" y="272"/>
                  <a:pt x="259" y="268"/>
                  <a:pt x="260" y="265"/>
                </a:cubicBezTo>
                <a:cubicBezTo>
                  <a:pt x="260" y="265"/>
                  <a:pt x="260" y="265"/>
                  <a:pt x="260" y="265"/>
                </a:cubicBezTo>
                <a:cubicBezTo>
                  <a:pt x="260" y="264"/>
                  <a:pt x="261" y="263"/>
                  <a:pt x="261" y="261"/>
                </a:cubicBezTo>
                <a:cubicBezTo>
                  <a:pt x="262" y="258"/>
                  <a:pt x="264" y="254"/>
                  <a:pt x="265" y="249"/>
                </a:cubicBezTo>
                <a:cubicBezTo>
                  <a:pt x="276" y="217"/>
                  <a:pt x="300" y="143"/>
                  <a:pt x="305" y="131"/>
                </a:cubicBezTo>
                <a:cubicBezTo>
                  <a:pt x="311" y="120"/>
                  <a:pt x="322" y="108"/>
                  <a:pt x="367" y="108"/>
                </a:cubicBezTo>
                <a:cubicBezTo>
                  <a:pt x="411" y="108"/>
                  <a:pt x="422" y="120"/>
                  <a:pt x="428" y="131"/>
                </a:cubicBezTo>
                <a:cubicBezTo>
                  <a:pt x="433" y="143"/>
                  <a:pt x="457" y="217"/>
                  <a:pt x="468" y="248"/>
                </a:cubicBezTo>
                <a:cubicBezTo>
                  <a:pt x="469" y="254"/>
                  <a:pt x="471" y="258"/>
                  <a:pt x="472" y="261"/>
                </a:cubicBezTo>
                <a:cubicBezTo>
                  <a:pt x="472" y="262"/>
                  <a:pt x="473" y="264"/>
                  <a:pt x="473" y="265"/>
                </a:cubicBezTo>
                <a:cubicBezTo>
                  <a:pt x="473" y="265"/>
                  <a:pt x="473" y="265"/>
                  <a:pt x="473" y="265"/>
                </a:cubicBezTo>
                <a:cubicBezTo>
                  <a:pt x="474" y="268"/>
                  <a:pt x="471" y="272"/>
                  <a:pt x="467" y="274"/>
                </a:cubicBezTo>
                <a:close/>
                <a:moveTo>
                  <a:pt x="233" y="262"/>
                </a:moveTo>
                <a:cubicBezTo>
                  <a:pt x="233" y="261"/>
                  <a:pt x="231" y="254"/>
                  <a:pt x="228" y="246"/>
                </a:cubicBezTo>
                <a:cubicBezTo>
                  <a:pt x="217" y="211"/>
                  <a:pt x="194" y="140"/>
                  <a:pt x="188" y="127"/>
                </a:cubicBezTo>
                <a:cubicBezTo>
                  <a:pt x="178" y="107"/>
                  <a:pt x="157" y="99"/>
                  <a:pt x="118" y="99"/>
                </a:cubicBezTo>
                <a:cubicBezTo>
                  <a:pt x="79" y="99"/>
                  <a:pt x="58" y="107"/>
                  <a:pt x="48" y="127"/>
                </a:cubicBezTo>
                <a:cubicBezTo>
                  <a:pt x="42" y="140"/>
                  <a:pt x="19" y="211"/>
                  <a:pt x="8" y="246"/>
                </a:cubicBezTo>
                <a:cubicBezTo>
                  <a:pt x="5" y="254"/>
                  <a:pt x="3" y="261"/>
                  <a:pt x="3" y="262"/>
                </a:cubicBezTo>
                <a:cubicBezTo>
                  <a:pt x="2" y="262"/>
                  <a:pt x="2" y="262"/>
                  <a:pt x="2" y="263"/>
                </a:cubicBezTo>
                <a:cubicBezTo>
                  <a:pt x="0" y="271"/>
                  <a:pt x="5" y="280"/>
                  <a:pt x="14" y="283"/>
                </a:cubicBezTo>
                <a:cubicBezTo>
                  <a:pt x="16" y="283"/>
                  <a:pt x="18" y="284"/>
                  <a:pt x="20" y="284"/>
                </a:cubicBezTo>
                <a:cubicBezTo>
                  <a:pt x="27" y="284"/>
                  <a:pt x="33" y="280"/>
                  <a:pt x="36" y="274"/>
                </a:cubicBezTo>
                <a:cubicBezTo>
                  <a:pt x="68" y="204"/>
                  <a:pt x="68" y="204"/>
                  <a:pt x="68" y="204"/>
                </a:cubicBezTo>
                <a:cubicBezTo>
                  <a:pt x="65" y="298"/>
                  <a:pt x="62" y="443"/>
                  <a:pt x="61" y="450"/>
                </a:cubicBezTo>
                <a:cubicBezTo>
                  <a:pt x="61" y="450"/>
                  <a:pt x="61" y="450"/>
                  <a:pt x="61" y="451"/>
                </a:cubicBezTo>
                <a:cubicBezTo>
                  <a:pt x="62" y="461"/>
                  <a:pt x="71" y="469"/>
                  <a:pt x="83" y="469"/>
                </a:cubicBezTo>
                <a:cubicBezTo>
                  <a:pt x="94" y="469"/>
                  <a:pt x="103" y="461"/>
                  <a:pt x="104" y="451"/>
                </a:cubicBezTo>
                <a:cubicBezTo>
                  <a:pt x="118" y="332"/>
                  <a:pt x="118" y="332"/>
                  <a:pt x="118" y="332"/>
                </a:cubicBezTo>
                <a:cubicBezTo>
                  <a:pt x="132" y="451"/>
                  <a:pt x="132" y="451"/>
                  <a:pt x="132" y="451"/>
                </a:cubicBezTo>
                <a:cubicBezTo>
                  <a:pt x="133" y="461"/>
                  <a:pt x="142" y="469"/>
                  <a:pt x="153" y="469"/>
                </a:cubicBezTo>
                <a:cubicBezTo>
                  <a:pt x="153" y="469"/>
                  <a:pt x="153" y="469"/>
                  <a:pt x="153" y="469"/>
                </a:cubicBezTo>
                <a:cubicBezTo>
                  <a:pt x="165" y="469"/>
                  <a:pt x="174" y="461"/>
                  <a:pt x="175" y="451"/>
                </a:cubicBezTo>
                <a:cubicBezTo>
                  <a:pt x="175" y="450"/>
                  <a:pt x="175" y="450"/>
                  <a:pt x="175" y="450"/>
                </a:cubicBezTo>
                <a:cubicBezTo>
                  <a:pt x="174" y="443"/>
                  <a:pt x="171" y="298"/>
                  <a:pt x="168" y="204"/>
                </a:cubicBezTo>
                <a:cubicBezTo>
                  <a:pt x="200" y="274"/>
                  <a:pt x="200" y="274"/>
                  <a:pt x="200" y="274"/>
                </a:cubicBezTo>
                <a:cubicBezTo>
                  <a:pt x="203" y="280"/>
                  <a:pt x="209" y="284"/>
                  <a:pt x="216" y="284"/>
                </a:cubicBezTo>
                <a:cubicBezTo>
                  <a:pt x="218" y="284"/>
                  <a:pt x="220" y="283"/>
                  <a:pt x="222" y="283"/>
                </a:cubicBezTo>
                <a:cubicBezTo>
                  <a:pt x="230" y="280"/>
                  <a:pt x="236" y="271"/>
                  <a:pt x="234" y="263"/>
                </a:cubicBezTo>
                <a:cubicBezTo>
                  <a:pt x="234" y="262"/>
                  <a:pt x="233" y="262"/>
                  <a:pt x="233" y="262"/>
                </a:cubicBezTo>
                <a:close/>
                <a:moveTo>
                  <a:pt x="219" y="274"/>
                </a:moveTo>
                <a:cubicBezTo>
                  <a:pt x="215" y="275"/>
                  <a:pt x="210" y="274"/>
                  <a:pt x="209" y="270"/>
                </a:cubicBezTo>
                <a:cubicBezTo>
                  <a:pt x="167" y="179"/>
                  <a:pt x="167" y="179"/>
                  <a:pt x="167" y="179"/>
                </a:cubicBezTo>
                <a:cubicBezTo>
                  <a:pt x="167" y="177"/>
                  <a:pt x="164" y="176"/>
                  <a:pt x="162" y="176"/>
                </a:cubicBezTo>
                <a:cubicBezTo>
                  <a:pt x="160" y="177"/>
                  <a:pt x="158" y="179"/>
                  <a:pt x="158" y="181"/>
                </a:cubicBezTo>
                <a:cubicBezTo>
                  <a:pt x="158" y="181"/>
                  <a:pt x="160" y="248"/>
                  <a:pt x="162" y="316"/>
                </a:cubicBezTo>
                <a:cubicBezTo>
                  <a:pt x="163" y="349"/>
                  <a:pt x="163" y="383"/>
                  <a:pt x="164" y="408"/>
                </a:cubicBezTo>
                <a:cubicBezTo>
                  <a:pt x="164" y="421"/>
                  <a:pt x="165" y="431"/>
                  <a:pt x="165" y="439"/>
                </a:cubicBezTo>
                <a:cubicBezTo>
                  <a:pt x="165" y="444"/>
                  <a:pt x="165" y="448"/>
                  <a:pt x="165" y="450"/>
                </a:cubicBezTo>
                <a:cubicBezTo>
                  <a:pt x="165" y="450"/>
                  <a:pt x="165" y="450"/>
                  <a:pt x="165" y="450"/>
                </a:cubicBezTo>
                <a:cubicBezTo>
                  <a:pt x="165" y="455"/>
                  <a:pt x="160" y="459"/>
                  <a:pt x="153" y="459"/>
                </a:cubicBezTo>
                <a:cubicBezTo>
                  <a:pt x="153" y="464"/>
                  <a:pt x="153" y="464"/>
                  <a:pt x="153" y="464"/>
                </a:cubicBezTo>
                <a:cubicBezTo>
                  <a:pt x="153" y="459"/>
                  <a:pt x="153" y="459"/>
                  <a:pt x="153" y="459"/>
                </a:cubicBezTo>
                <a:cubicBezTo>
                  <a:pt x="147" y="459"/>
                  <a:pt x="142" y="455"/>
                  <a:pt x="141" y="450"/>
                </a:cubicBezTo>
                <a:cubicBezTo>
                  <a:pt x="123" y="292"/>
                  <a:pt x="123" y="292"/>
                  <a:pt x="123" y="292"/>
                </a:cubicBezTo>
                <a:cubicBezTo>
                  <a:pt x="122" y="289"/>
                  <a:pt x="120" y="287"/>
                  <a:pt x="118" y="287"/>
                </a:cubicBezTo>
                <a:cubicBezTo>
                  <a:pt x="116" y="287"/>
                  <a:pt x="114" y="289"/>
                  <a:pt x="113" y="292"/>
                </a:cubicBezTo>
                <a:cubicBezTo>
                  <a:pt x="95" y="450"/>
                  <a:pt x="95" y="450"/>
                  <a:pt x="95" y="450"/>
                </a:cubicBezTo>
                <a:cubicBezTo>
                  <a:pt x="94" y="455"/>
                  <a:pt x="89" y="459"/>
                  <a:pt x="83" y="459"/>
                </a:cubicBezTo>
                <a:cubicBezTo>
                  <a:pt x="76" y="459"/>
                  <a:pt x="71" y="455"/>
                  <a:pt x="71" y="450"/>
                </a:cubicBezTo>
                <a:cubicBezTo>
                  <a:pt x="71" y="449"/>
                  <a:pt x="71" y="448"/>
                  <a:pt x="71" y="447"/>
                </a:cubicBezTo>
                <a:cubicBezTo>
                  <a:pt x="71" y="445"/>
                  <a:pt x="71" y="442"/>
                  <a:pt x="71" y="439"/>
                </a:cubicBezTo>
                <a:cubicBezTo>
                  <a:pt x="71" y="431"/>
                  <a:pt x="71" y="421"/>
                  <a:pt x="72" y="408"/>
                </a:cubicBezTo>
                <a:cubicBezTo>
                  <a:pt x="72" y="383"/>
                  <a:pt x="73" y="349"/>
                  <a:pt x="74" y="316"/>
                </a:cubicBezTo>
                <a:cubicBezTo>
                  <a:pt x="76" y="248"/>
                  <a:pt x="77" y="181"/>
                  <a:pt x="77" y="181"/>
                </a:cubicBezTo>
                <a:cubicBezTo>
                  <a:pt x="78" y="179"/>
                  <a:pt x="76" y="177"/>
                  <a:pt x="74" y="176"/>
                </a:cubicBezTo>
                <a:cubicBezTo>
                  <a:pt x="72" y="176"/>
                  <a:pt x="69" y="177"/>
                  <a:pt x="68" y="179"/>
                </a:cubicBezTo>
                <a:cubicBezTo>
                  <a:pt x="27" y="270"/>
                  <a:pt x="27" y="270"/>
                  <a:pt x="27" y="270"/>
                </a:cubicBezTo>
                <a:cubicBezTo>
                  <a:pt x="26" y="273"/>
                  <a:pt x="23" y="274"/>
                  <a:pt x="20" y="274"/>
                </a:cubicBezTo>
                <a:cubicBezTo>
                  <a:pt x="19" y="274"/>
                  <a:pt x="18" y="274"/>
                  <a:pt x="17" y="274"/>
                </a:cubicBezTo>
                <a:cubicBezTo>
                  <a:pt x="13" y="272"/>
                  <a:pt x="11" y="268"/>
                  <a:pt x="11" y="265"/>
                </a:cubicBezTo>
                <a:cubicBezTo>
                  <a:pt x="11" y="265"/>
                  <a:pt x="11" y="265"/>
                  <a:pt x="11" y="265"/>
                </a:cubicBezTo>
                <a:cubicBezTo>
                  <a:pt x="12" y="264"/>
                  <a:pt x="12" y="263"/>
                  <a:pt x="13" y="261"/>
                </a:cubicBezTo>
                <a:cubicBezTo>
                  <a:pt x="14" y="258"/>
                  <a:pt x="15" y="254"/>
                  <a:pt x="17" y="249"/>
                </a:cubicBezTo>
                <a:cubicBezTo>
                  <a:pt x="27" y="217"/>
                  <a:pt x="51" y="143"/>
                  <a:pt x="57" y="131"/>
                </a:cubicBezTo>
                <a:cubicBezTo>
                  <a:pt x="62" y="120"/>
                  <a:pt x="74" y="108"/>
                  <a:pt x="118" y="108"/>
                </a:cubicBezTo>
                <a:cubicBezTo>
                  <a:pt x="162" y="108"/>
                  <a:pt x="174" y="120"/>
                  <a:pt x="179" y="131"/>
                </a:cubicBezTo>
                <a:cubicBezTo>
                  <a:pt x="185" y="143"/>
                  <a:pt x="209" y="217"/>
                  <a:pt x="219" y="249"/>
                </a:cubicBezTo>
                <a:cubicBezTo>
                  <a:pt x="221" y="254"/>
                  <a:pt x="222" y="258"/>
                  <a:pt x="223" y="261"/>
                </a:cubicBezTo>
                <a:cubicBezTo>
                  <a:pt x="224" y="262"/>
                  <a:pt x="224" y="264"/>
                  <a:pt x="225" y="265"/>
                </a:cubicBezTo>
                <a:cubicBezTo>
                  <a:pt x="224" y="265"/>
                  <a:pt x="224" y="265"/>
                  <a:pt x="224" y="265"/>
                </a:cubicBezTo>
                <a:cubicBezTo>
                  <a:pt x="225" y="268"/>
                  <a:pt x="223" y="272"/>
                  <a:pt x="219" y="27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cxnSp>
        <p:nvCxnSpPr>
          <p:cNvPr id="108" name="Elbow Connector 73"/>
          <p:cNvCxnSpPr/>
          <p:nvPr/>
        </p:nvCxnSpPr>
        <p:spPr>
          <a:xfrm rot="16200000" flipH="1">
            <a:off x="6926072" y="3945397"/>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Graphic 5" descr="Proost silhouet">
            <a:extLst>
              <a:ext uri="{FF2B5EF4-FFF2-40B4-BE49-F238E27FC236}">
                <a16:creationId xmlns:a16="http://schemas.microsoft.com/office/drawing/2014/main" id="{425C0E17-AA41-FF04-C9CE-BD226AA23F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41613" y="4091706"/>
            <a:ext cx="492462" cy="492462"/>
          </a:xfrm>
          <a:prstGeom prst="rect">
            <a:avLst/>
          </a:prstGeom>
        </p:spPr>
      </p:pic>
    </p:spTree>
    <p:extLst>
      <p:ext uri="{BB962C8B-B14F-4D97-AF65-F5344CB8AC3E}">
        <p14:creationId xmlns:p14="http://schemas.microsoft.com/office/powerpoint/2010/main" val="3375858715"/>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Kernpunten leven &amp; samenleven</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a:xfrm>
            <a:off x="838200" y="1825625"/>
            <a:ext cx="10515600" cy="4490954"/>
          </a:xfrm>
        </p:spPr>
        <p:txBody>
          <a:bodyPr>
            <a:normAutofit/>
          </a:bodyPr>
          <a:lstStyle/>
          <a:p>
            <a:pPr algn="just"/>
            <a:r>
              <a:rPr lang="nl-NL" dirty="0"/>
              <a:t>Lager aantal </a:t>
            </a:r>
            <a:r>
              <a:rPr lang="nl-NL" b="1" dirty="0"/>
              <a:t>criminele feiten </a:t>
            </a:r>
            <a:r>
              <a:rPr lang="nl-NL" dirty="0"/>
              <a:t>dan gemiddeld, hoger </a:t>
            </a:r>
            <a:r>
              <a:rPr lang="nl-NL" b="1" dirty="0"/>
              <a:t>veiligheidsgevoel</a:t>
            </a:r>
            <a:r>
              <a:rPr lang="nl-NL" dirty="0"/>
              <a:t> dan gemiddeld genomen – het </a:t>
            </a:r>
            <a:r>
              <a:rPr lang="nl-NL" b="1" dirty="0"/>
              <a:t>vertrouwen</a:t>
            </a:r>
            <a:r>
              <a:rPr lang="nl-NL" dirty="0"/>
              <a:t> in de politie is gemiddeld en het ervaren van </a:t>
            </a:r>
            <a:r>
              <a:rPr lang="nl-NL" b="1" dirty="0"/>
              <a:t>buurthinder</a:t>
            </a:r>
            <a:r>
              <a:rPr lang="nl-NL" dirty="0"/>
              <a:t> lager dan gemiddeld </a:t>
            </a:r>
          </a:p>
          <a:p>
            <a:pPr algn="just"/>
            <a:r>
              <a:rPr lang="nl-NL" dirty="0"/>
              <a:t>De </a:t>
            </a:r>
            <a:r>
              <a:rPr lang="nl-NL" b="1" dirty="0"/>
              <a:t>consultatiegraad</a:t>
            </a:r>
            <a:r>
              <a:rPr lang="nl-NL" dirty="0"/>
              <a:t> ligt lager dan gemiddeld in de regio, tevredenheid over </a:t>
            </a:r>
            <a:r>
              <a:rPr lang="nl-NL" b="1" dirty="0"/>
              <a:t>communicatie</a:t>
            </a:r>
            <a:r>
              <a:rPr lang="nl-NL" dirty="0"/>
              <a:t> ligt wel in lijn met de gemiddelden in de regio / Vlaanderen</a:t>
            </a:r>
          </a:p>
          <a:p>
            <a:pPr algn="just"/>
            <a:r>
              <a:rPr lang="nl-NL" dirty="0"/>
              <a:t>Tevredenheid over </a:t>
            </a:r>
            <a:r>
              <a:rPr lang="nl-NL" b="1" dirty="0"/>
              <a:t>digitale dienstverlening </a:t>
            </a:r>
            <a:r>
              <a:rPr lang="nl-NL" dirty="0"/>
              <a:t>en </a:t>
            </a:r>
            <a:r>
              <a:rPr lang="nl-NL" b="1" dirty="0"/>
              <a:t>loketvoorzieningen</a:t>
            </a:r>
            <a:r>
              <a:rPr lang="nl-NL" dirty="0"/>
              <a:t> scoort lager dan gemiddeld </a:t>
            </a:r>
          </a:p>
          <a:p>
            <a:pPr algn="just"/>
            <a:r>
              <a:rPr lang="nl-NL" dirty="0"/>
              <a:t>Heel lage </a:t>
            </a:r>
            <a:r>
              <a:rPr lang="nl-NL" b="1" dirty="0"/>
              <a:t>financiële schuld / inwoner</a:t>
            </a:r>
          </a:p>
          <a:p>
            <a:pPr algn="just"/>
            <a:endParaRPr lang="nl-NL" dirty="0"/>
          </a:p>
          <a:p>
            <a:pPr algn="just"/>
            <a:endParaRPr lang="nl-NL" dirty="0"/>
          </a:p>
          <a:p>
            <a:pPr algn="just"/>
            <a:endParaRPr lang="nl-NL" dirty="0"/>
          </a:p>
          <a:p>
            <a:pPr algn="just"/>
            <a:endParaRPr lang="nl-BE" dirty="0"/>
          </a:p>
        </p:txBody>
      </p:sp>
    </p:spTree>
    <p:extLst>
      <p:ext uri="{BB962C8B-B14F-4D97-AF65-F5344CB8AC3E}">
        <p14:creationId xmlns:p14="http://schemas.microsoft.com/office/powerpoint/2010/main" val="1193252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E5BD14-C5CF-8EBA-246D-7CF846082E95}"/>
              </a:ext>
            </a:extLst>
          </p:cNvPr>
          <p:cNvSpPr>
            <a:spLocks noGrp="1"/>
          </p:cNvSpPr>
          <p:nvPr>
            <p:ph type="title"/>
          </p:nvPr>
        </p:nvSpPr>
        <p:spPr/>
        <p:txBody>
          <a:bodyPr/>
          <a:lstStyle/>
          <a:p>
            <a:r>
              <a:rPr lang="nl-BE"/>
              <a:t>Kernpunten leven &amp; samenleven</a:t>
            </a:r>
          </a:p>
        </p:txBody>
      </p:sp>
      <p:sp>
        <p:nvSpPr>
          <p:cNvPr id="3" name="Tijdelijke aanduiding voor inhoud 2">
            <a:extLst>
              <a:ext uri="{FF2B5EF4-FFF2-40B4-BE49-F238E27FC236}">
                <a16:creationId xmlns:a16="http://schemas.microsoft.com/office/drawing/2014/main" id="{A6648A4B-FD48-3E46-9668-D45A68A3F108}"/>
              </a:ext>
            </a:extLst>
          </p:cNvPr>
          <p:cNvSpPr>
            <a:spLocks noGrp="1"/>
          </p:cNvSpPr>
          <p:nvPr>
            <p:ph idx="1"/>
          </p:nvPr>
        </p:nvSpPr>
        <p:spPr>
          <a:xfrm>
            <a:off x="838200" y="1825625"/>
            <a:ext cx="10808368" cy="4166961"/>
          </a:xfrm>
        </p:spPr>
        <p:txBody>
          <a:bodyPr>
            <a:normAutofit fontScale="85000" lnSpcReduction="10000"/>
          </a:bodyPr>
          <a:lstStyle/>
          <a:p>
            <a:r>
              <a:rPr lang="nl-BE"/>
              <a:t>Inwoners van Dentergem ervaren een </a:t>
            </a:r>
            <a:r>
              <a:rPr lang="nl-BE" b="1"/>
              <a:t>sterker sociaal weefsel </a:t>
            </a:r>
            <a:r>
              <a:rPr lang="nl-BE"/>
              <a:t>dan gemiddeld</a:t>
            </a:r>
          </a:p>
          <a:p>
            <a:r>
              <a:rPr lang="nl-BE" b="1"/>
              <a:t>Participatie</a:t>
            </a:r>
            <a:r>
              <a:rPr lang="nl-BE"/>
              <a:t> verenigingsleven en </a:t>
            </a:r>
            <a:r>
              <a:rPr lang="nl-BE" b="1"/>
              <a:t>vrijwilligerswerk</a:t>
            </a:r>
            <a:r>
              <a:rPr lang="nl-BE"/>
              <a:t> is gemiddeld </a:t>
            </a:r>
          </a:p>
          <a:p>
            <a:r>
              <a:rPr lang="nl-BE"/>
              <a:t>Klimaat- en milieu uitdagingen </a:t>
            </a:r>
          </a:p>
          <a:p>
            <a:pPr lvl="1"/>
            <a:r>
              <a:rPr lang="nl-BE" b="1"/>
              <a:t>CO2 uitstoot </a:t>
            </a:r>
            <a:r>
              <a:rPr lang="nl-BE"/>
              <a:t>hoogst bij de </a:t>
            </a:r>
            <a:r>
              <a:rPr lang="nl-BE" b="1"/>
              <a:t>huishoudens</a:t>
            </a:r>
            <a:r>
              <a:rPr lang="nl-BE"/>
              <a:t> en stuk hoger dan gemiddeld, alsook de uitstoot uit landbouw ligt hoog </a:t>
            </a:r>
          </a:p>
          <a:p>
            <a:pPr lvl="1"/>
            <a:r>
              <a:rPr lang="nl-BE" b="1"/>
              <a:t>Energieverbruik</a:t>
            </a:r>
            <a:r>
              <a:rPr lang="nl-BE"/>
              <a:t> volgt eveneens dat beeld, CO2 emissie door verwarming </a:t>
            </a:r>
            <a:r>
              <a:rPr lang="nl-BE" b="1"/>
              <a:t>huishoudens</a:t>
            </a:r>
            <a:r>
              <a:rPr lang="nl-BE"/>
              <a:t> ligt heel hoog</a:t>
            </a:r>
          </a:p>
          <a:p>
            <a:pPr lvl="1"/>
            <a:r>
              <a:rPr lang="nl-BE"/>
              <a:t>Het percentage </a:t>
            </a:r>
            <a:r>
              <a:rPr lang="nl-BE" b="1"/>
              <a:t>verharding</a:t>
            </a:r>
            <a:r>
              <a:rPr lang="nl-BE"/>
              <a:t> (50,4%) ligt in lijn met de gemiddelden</a:t>
            </a:r>
          </a:p>
          <a:p>
            <a:pPr lvl="1"/>
            <a:r>
              <a:rPr lang="nl-BE"/>
              <a:t>Aandeel </a:t>
            </a:r>
            <a:r>
              <a:rPr lang="nl-BE" b="1"/>
              <a:t>groen</a:t>
            </a:r>
            <a:r>
              <a:rPr lang="nl-BE"/>
              <a:t> lager dan de gemiddelden, tevredenheid hierover is wel gemiddeld</a:t>
            </a:r>
          </a:p>
          <a:p>
            <a:pPr lvl="1"/>
            <a:r>
              <a:rPr lang="nl-BE" b="1"/>
              <a:t>Rioleringsgraad</a:t>
            </a:r>
            <a:r>
              <a:rPr lang="nl-BE"/>
              <a:t> ligt lager dan gemiddeld  </a:t>
            </a:r>
          </a:p>
          <a:p>
            <a:pPr lvl="1"/>
            <a:endParaRPr lang="nl-BE"/>
          </a:p>
        </p:txBody>
      </p:sp>
    </p:spTree>
    <p:extLst>
      <p:ext uri="{BB962C8B-B14F-4D97-AF65-F5344CB8AC3E}">
        <p14:creationId xmlns:p14="http://schemas.microsoft.com/office/powerpoint/2010/main" val="704113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Veiligheid in cijfers</a:t>
            </a:r>
          </a:p>
        </p:txBody>
      </p:sp>
      <p:sp>
        <p:nvSpPr>
          <p:cNvPr id="7" name="Tekstvak 6"/>
          <p:cNvSpPr txBox="1"/>
          <p:nvPr/>
        </p:nvSpPr>
        <p:spPr>
          <a:xfrm>
            <a:off x="6187939" y="6240459"/>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graphicFrame>
        <p:nvGraphicFramePr>
          <p:cNvPr id="3" name="Tabel 6">
            <a:extLst>
              <a:ext uri="{FF2B5EF4-FFF2-40B4-BE49-F238E27FC236}">
                <a16:creationId xmlns:a16="http://schemas.microsoft.com/office/drawing/2014/main" id="{17197396-85D4-1C66-3A9C-75531C9FB901}"/>
              </a:ext>
            </a:extLst>
          </p:cNvPr>
          <p:cNvGraphicFramePr>
            <a:graphicFrameLocks noGrp="1"/>
          </p:cNvGraphicFramePr>
          <p:nvPr>
            <p:ph idx="1"/>
            <p:extLst>
              <p:ext uri="{D42A27DB-BD31-4B8C-83A1-F6EECF244321}">
                <p14:modId xmlns:p14="http://schemas.microsoft.com/office/powerpoint/2010/main" val="755575078"/>
              </p:ext>
            </p:extLst>
          </p:nvPr>
        </p:nvGraphicFramePr>
        <p:xfrm>
          <a:off x="956462" y="1396496"/>
          <a:ext cx="9000001" cy="2112066"/>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957489318"/>
                    </a:ext>
                  </a:extLst>
                </a:gridCol>
                <a:gridCol w="1636364">
                  <a:extLst>
                    <a:ext uri="{9D8B030D-6E8A-4147-A177-3AD203B41FA5}">
                      <a16:colId xmlns:a16="http://schemas.microsoft.com/office/drawing/2014/main" val="2996155885"/>
                    </a:ext>
                  </a:extLst>
                </a:gridCol>
              </a:tblGrid>
              <a:tr h="427626">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accent1"/>
                          </a:solidFill>
                          <a:effectLst/>
                          <a:latin typeface="+mj-lt"/>
                        </a:rPr>
                        <a:t>Dentergem</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a:t>
                      </a:r>
                    </a:p>
                    <a:p>
                      <a:pPr algn="ctr" fontAlgn="b"/>
                      <a:r>
                        <a:rPr lang="nl-BE" sz="1200" b="1" i="0" u="none" strike="noStrike" err="1">
                          <a:solidFill>
                            <a:schemeClr val="bg1"/>
                          </a:solidFill>
                          <a:effectLst/>
                          <a:latin typeface="+mj-lt"/>
                        </a:rPr>
                        <a:t>Midwest</a:t>
                      </a:r>
                      <a:endParaRPr lang="nl-BE" sz="1200" b="1" i="0" u="none" strike="noStrike">
                        <a:solidFill>
                          <a:schemeClr val="bg1"/>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646364">
                <a:tc>
                  <a:txBody>
                    <a:bodyPr/>
                    <a:lstStyle/>
                    <a:p>
                      <a:pPr algn="l" fontAlgn="b"/>
                      <a:r>
                        <a:rPr lang="nl-NL" sz="1200" b="1" kern="1200">
                          <a:solidFill>
                            <a:srgbClr val="286669"/>
                          </a:solidFill>
                          <a:latin typeface="+mj-lt"/>
                          <a:ea typeface="+mn-ea"/>
                          <a:cs typeface="+mn-cs"/>
                        </a:rPr>
                        <a:t>Criminaliteitsgraad</a:t>
                      </a:r>
                      <a:r>
                        <a:rPr lang="nl-NL" sz="1200" b="0" kern="1200">
                          <a:solidFill>
                            <a:srgbClr val="286669"/>
                          </a:solidFill>
                          <a:latin typeface="+mj-lt"/>
                          <a:ea typeface="+mn-ea"/>
                          <a:cs typeface="+mn-cs"/>
                        </a:rPr>
                        <a:t> (aantal feiten per 1.000 inwoners)  (2023)</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chemeClr val="tx1"/>
                          </a:solidFill>
                          <a:effectLst/>
                          <a:latin typeface="+mj-lt"/>
                        </a:rPr>
                        <a:t>27,0</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49,4</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64,6</a:t>
                      </a:r>
                      <a:endParaRPr lang="nl-BE" sz="1200" b="0" i="0" u="none" strike="noStrike">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1820331838"/>
                  </a:ext>
                </a:extLst>
              </a:tr>
              <a:tr h="519038">
                <a:tc>
                  <a:txBody>
                    <a:bodyPr/>
                    <a:lstStyle/>
                    <a:p>
                      <a:pPr algn="l" fontAlgn="b"/>
                      <a:r>
                        <a:rPr lang="nl-NL" sz="1200" b="0" i="0" u="none" strike="noStrike">
                          <a:solidFill>
                            <a:srgbClr val="286669"/>
                          </a:solidFill>
                          <a:effectLst/>
                          <a:latin typeface="+mj-lt"/>
                        </a:rPr>
                        <a:t>Inwoners die zich </a:t>
                      </a:r>
                      <a:r>
                        <a:rPr lang="nl-NL" sz="1200" b="1" i="0" u="none" strike="noStrike">
                          <a:solidFill>
                            <a:srgbClr val="286669"/>
                          </a:solidFill>
                          <a:effectLst/>
                          <a:latin typeface="+mj-lt"/>
                        </a:rPr>
                        <a:t>onveilig voelen</a:t>
                      </a:r>
                      <a:r>
                        <a:rPr lang="nl-NL" sz="1200" b="0" i="0" u="none" strike="noStrike">
                          <a:solidFill>
                            <a:srgbClr val="286669"/>
                          </a:solidFill>
                          <a:effectLst/>
                          <a:latin typeface="+mj-lt"/>
                        </a:rPr>
                        <a:t> in de gemeente (vaak/altijd of af en toe) (%) (2023) </a:t>
                      </a:r>
                    </a:p>
                  </a:txBody>
                  <a:tcPr marL="6350" marR="6350" marT="6350" marB="0" anchor="ctr">
                    <a:solidFill>
                      <a:srgbClr val="F2F6F6"/>
                    </a:solidFill>
                  </a:tcPr>
                </a:tc>
                <a:tc>
                  <a:txBody>
                    <a:bodyPr/>
                    <a:lstStyle/>
                    <a:p>
                      <a:pPr algn="ctr" fontAlgn="b"/>
                      <a:r>
                        <a:rPr lang="nl-BE" sz="1200" b="0" i="0" u="none" strike="noStrike" kern="1200">
                          <a:solidFill>
                            <a:srgbClr val="000000"/>
                          </a:solidFill>
                          <a:effectLst/>
                          <a:latin typeface="+mj-lt"/>
                          <a:ea typeface="+mn-ea"/>
                          <a:cs typeface="+mn-cs"/>
                        </a:rPr>
                        <a:t>22%</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32%</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33%</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923671242"/>
                  </a:ext>
                </a:extLst>
              </a:tr>
              <a:tr h="519038">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0" kern="1200" baseline="0">
                          <a:solidFill>
                            <a:srgbClr val="286669"/>
                          </a:solidFill>
                          <a:latin typeface="+mn-lt"/>
                          <a:ea typeface="+mn-ea"/>
                          <a:cs typeface="+mn-cs"/>
                        </a:rPr>
                        <a:t>Inwoners die </a:t>
                      </a:r>
                      <a:r>
                        <a:rPr lang="nl-NL" sz="1200" b="1" kern="1200" baseline="0">
                          <a:solidFill>
                            <a:srgbClr val="286669"/>
                          </a:solidFill>
                          <a:latin typeface="+mn-lt"/>
                          <a:ea typeface="+mn-ea"/>
                          <a:cs typeface="+mn-cs"/>
                        </a:rPr>
                        <a:t>vertrouwen</a:t>
                      </a:r>
                      <a:r>
                        <a:rPr lang="nl-NL" sz="1200" b="0" kern="1200" baseline="0">
                          <a:solidFill>
                            <a:srgbClr val="286669"/>
                          </a:solidFill>
                          <a:latin typeface="+mn-lt"/>
                          <a:ea typeface="+mn-ea"/>
                          <a:cs typeface="+mn-cs"/>
                        </a:rPr>
                        <a:t> hebben in de politie (neutraal/veel) </a:t>
                      </a:r>
                      <a:r>
                        <a:rPr lang="nl-NL" sz="1200" b="0" i="0" u="none" strike="noStrike" kern="1200">
                          <a:solidFill>
                            <a:srgbClr val="286669"/>
                          </a:solidFill>
                          <a:effectLst/>
                          <a:latin typeface="+mn-lt"/>
                          <a:ea typeface="+mn-ea"/>
                          <a:cs typeface="+mn-cs"/>
                        </a:rPr>
                        <a:t>(%) </a:t>
                      </a:r>
                      <a:r>
                        <a:rPr lang="nl-NL" sz="1200" b="0" kern="1200" baseline="0">
                          <a:solidFill>
                            <a:srgbClr val="286669"/>
                          </a:solidFill>
                          <a:latin typeface="+mn-lt"/>
                          <a:ea typeface="+mn-ea"/>
                          <a:cs typeface="+mn-cs"/>
                        </a:rPr>
                        <a:t>(2023)</a:t>
                      </a:r>
                      <a:endParaRPr lang="nl-NL" sz="1200" b="0" kern="1200">
                        <a:solidFill>
                          <a:srgbClr val="286669"/>
                        </a:solidFill>
                        <a:latin typeface="+mn-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84%</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85%</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85%</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2349328591"/>
                  </a:ext>
                </a:extLst>
              </a:tr>
            </a:tbl>
          </a:graphicData>
        </a:graphic>
      </p:graphicFrame>
      <p:sp>
        <p:nvSpPr>
          <p:cNvPr id="9" name="Tekstvak 8">
            <a:extLst>
              <a:ext uri="{FF2B5EF4-FFF2-40B4-BE49-F238E27FC236}">
                <a16:creationId xmlns:a16="http://schemas.microsoft.com/office/drawing/2014/main" id="{67D4AFC4-1959-8245-F308-FFB7EEF8BF05}"/>
              </a:ext>
            </a:extLst>
          </p:cNvPr>
          <p:cNvSpPr txBox="1"/>
          <p:nvPr/>
        </p:nvSpPr>
        <p:spPr>
          <a:xfrm>
            <a:off x="1061484" y="3607220"/>
            <a:ext cx="4042947" cy="307777"/>
          </a:xfrm>
          <a:prstGeom prst="rect">
            <a:avLst/>
          </a:prstGeom>
          <a:noFill/>
        </p:spPr>
        <p:txBody>
          <a:bodyPr wrap="square" rtlCol="0">
            <a:spAutoFit/>
          </a:bodyPr>
          <a:lstStyle/>
          <a:p>
            <a:r>
              <a:rPr lang="nl-BE" sz="1400" b="1">
                <a:solidFill>
                  <a:srgbClr val="286669"/>
                </a:solidFill>
              </a:rPr>
              <a:t>Misdrijven, naar type (2023)</a:t>
            </a:r>
          </a:p>
        </p:txBody>
      </p:sp>
      <p:pic>
        <p:nvPicPr>
          <p:cNvPr id="6" name="Picture 5">
            <a:extLst>
              <a:ext uri="{FF2B5EF4-FFF2-40B4-BE49-F238E27FC236}">
                <a16:creationId xmlns:a16="http://schemas.microsoft.com/office/drawing/2014/main" id="{B2A10007-7CED-50ED-1500-CD2125D2B166}"/>
              </a:ext>
            </a:extLst>
          </p:cNvPr>
          <p:cNvPicPr>
            <a:picLocks noChangeAspect="1"/>
          </p:cNvPicPr>
          <p:nvPr/>
        </p:nvPicPr>
        <p:blipFill>
          <a:blip r:embed="rId3"/>
          <a:stretch>
            <a:fillRect/>
          </a:stretch>
        </p:blipFill>
        <p:spPr>
          <a:xfrm>
            <a:off x="1145304" y="3914364"/>
            <a:ext cx="6115904" cy="2943636"/>
          </a:xfrm>
          <a:prstGeom prst="rect">
            <a:avLst/>
          </a:prstGeom>
        </p:spPr>
      </p:pic>
    </p:spTree>
    <p:extLst>
      <p:ext uri="{BB962C8B-B14F-4D97-AF65-F5344CB8AC3E}">
        <p14:creationId xmlns:p14="http://schemas.microsoft.com/office/powerpoint/2010/main" val="23366410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Lokaal bestuur in cijfers</a:t>
            </a:r>
          </a:p>
        </p:txBody>
      </p:sp>
      <p:sp>
        <p:nvSpPr>
          <p:cNvPr id="7" name="Tekstvak 6"/>
          <p:cNvSpPr txBox="1"/>
          <p:nvPr/>
        </p:nvSpPr>
        <p:spPr>
          <a:xfrm>
            <a:off x="6187939" y="6240459"/>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graphicFrame>
        <p:nvGraphicFramePr>
          <p:cNvPr id="3" name="Tabel 6">
            <a:extLst>
              <a:ext uri="{FF2B5EF4-FFF2-40B4-BE49-F238E27FC236}">
                <a16:creationId xmlns:a16="http://schemas.microsoft.com/office/drawing/2014/main" id="{97855574-81CD-8C26-E045-C3DAF1852A9D}"/>
              </a:ext>
            </a:extLst>
          </p:cNvPr>
          <p:cNvGraphicFramePr>
            <a:graphicFrameLocks noGrp="1"/>
          </p:cNvGraphicFramePr>
          <p:nvPr>
            <p:ph idx="1"/>
            <p:extLst>
              <p:ext uri="{D42A27DB-BD31-4B8C-83A1-F6EECF244321}">
                <p14:modId xmlns:p14="http://schemas.microsoft.com/office/powerpoint/2010/main" val="2440250250"/>
              </p:ext>
            </p:extLst>
          </p:nvPr>
        </p:nvGraphicFramePr>
        <p:xfrm>
          <a:off x="947057" y="1458752"/>
          <a:ext cx="9000001" cy="1984740"/>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957489318"/>
                    </a:ext>
                  </a:extLst>
                </a:gridCol>
                <a:gridCol w="1636364">
                  <a:extLst>
                    <a:ext uri="{9D8B030D-6E8A-4147-A177-3AD203B41FA5}">
                      <a16:colId xmlns:a16="http://schemas.microsoft.com/office/drawing/2014/main" val="2996155885"/>
                    </a:ext>
                  </a:extLst>
                </a:gridCol>
              </a:tblGrid>
              <a:tr h="427626">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1" i="0" u="none" strike="noStrike" kern="1200">
                          <a:solidFill>
                            <a:schemeClr val="accent1"/>
                          </a:solidFill>
                          <a:effectLst/>
                          <a:latin typeface="+mn-lt"/>
                          <a:ea typeface="+mn-ea"/>
                          <a:cs typeface="+mn-cs"/>
                        </a:rPr>
                        <a:t>Dentergem</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a:t>
                      </a:r>
                    </a:p>
                    <a:p>
                      <a:pPr algn="ctr" fontAlgn="b"/>
                      <a:r>
                        <a:rPr lang="nl-BE" sz="1200" b="1" i="0" u="none" strike="noStrike" err="1">
                          <a:solidFill>
                            <a:schemeClr val="bg1"/>
                          </a:solidFill>
                          <a:effectLst/>
                          <a:latin typeface="+mj-lt"/>
                        </a:rPr>
                        <a:t>Midwest</a:t>
                      </a:r>
                      <a:endParaRPr lang="nl-BE" sz="1200" b="1" i="0" u="none" strike="noStrike">
                        <a:solidFill>
                          <a:schemeClr val="bg1"/>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19038">
                <a:tc>
                  <a:txBody>
                    <a:bodyPr/>
                    <a:lstStyle/>
                    <a:p>
                      <a:pPr algn="l" fontAlgn="b"/>
                      <a:r>
                        <a:rPr lang="nl-BE" sz="1200" b="0" kern="1200" dirty="0">
                          <a:solidFill>
                            <a:srgbClr val="286669"/>
                          </a:solidFill>
                          <a:latin typeface="+mj-lt"/>
                          <a:ea typeface="+mn-ea"/>
                          <a:cs typeface="+mn-cs"/>
                        </a:rPr>
                        <a:t>inwoners die tevreden zijn over de </a:t>
                      </a:r>
                      <a:r>
                        <a:rPr lang="nl-BE" sz="1200" b="1" kern="1200" dirty="0">
                          <a:solidFill>
                            <a:srgbClr val="286669"/>
                          </a:solidFill>
                          <a:latin typeface="+mj-lt"/>
                          <a:ea typeface="+mn-ea"/>
                          <a:cs typeface="+mn-cs"/>
                        </a:rPr>
                        <a:t>communicatie</a:t>
                      </a:r>
                      <a:r>
                        <a:rPr lang="nl-BE" sz="1200" b="0" kern="1200" dirty="0">
                          <a:solidFill>
                            <a:srgbClr val="286669"/>
                          </a:solidFill>
                          <a:latin typeface="+mj-lt"/>
                          <a:ea typeface="+mn-ea"/>
                          <a:cs typeface="+mn-cs"/>
                        </a:rPr>
                        <a:t> van het bestuur </a:t>
                      </a:r>
                      <a:r>
                        <a:rPr lang="nl-NL" sz="1200" b="0" i="0" u="none" strike="noStrike" kern="1200" dirty="0">
                          <a:solidFill>
                            <a:srgbClr val="286669"/>
                          </a:solidFill>
                          <a:effectLst/>
                          <a:latin typeface="+mn-lt"/>
                          <a:ea typeface="+mn-ea"/>
                          <a:cs typeface="+mn-cs"/>
                        </a:rPr>
                        <a:t>(%) </a:t>
                      </a:r>
                      <a:r>
                        <a:rPr lang="nl-BE" sz="1200" b="0" kern="1200" dirty="0">
                          <a:solidFill>
                            <a:srgbClr val="286669"/>
                          </a:solidFill>
                          <a:latin typeface="+mj-lt"/>
                          <a:ea typeface="+mn-ea"/>
                          <a:cs typeface="+mn-cs"/>
                        </a:rPr>
                        <a:t>(2023)</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50%</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59%</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dirty="0">
                          <a:solidFill>
                            <a:srgbClr val="000000"/>
                          </a:solidFill>
                          <a:effectLst/>
                          <a:latin typeface="+mj-lt"/>
                        </a:rPr>
                        <a:t>54%</a:t>
                      </a:r>
                      <a:endParaRPr lang="nl-BE" sz="1200" b="0" i="0" u="none" strike="noStrike" dirty="0">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349328591"/>
                  </a:ext>
                </a:extLst>
              </a:tr>
              <a:tr h="519038">
                <a:tc>
                  <a:txBody>
                    <a:bodyPr/>
                    <a:lstStyle/>
                    <a:p>
                      <a:pPr algn="l" fontAlgn="b"/>
                      <a:r>
                        <a:rPr lang="nl-NL" sz="1200" b="0" kern="1200">
                          <a:solidFill>
                            <a:srgbClr val="286669"/>
                          </a:solidFill>
                          <a:latin typeface="+mj-lt"/>
                          <a:ea typeface="+mn-ea"/>
                          <a:cs typeface="+mn-cs"/>
                        </a:rPr>
                        <a:t>inwoners</a:t>
                      </a:r>
                      <a:r>
                        <a:rPr lang="nl-NL" sz="1200" b="0" kern="1200" baseline="0">
                          <a:solidFill>
                            <a:srgbClr val="286669"/>
                          </a:solidFill>
                          <a:latin typeface="+mj-lt"/>
                          <a:ea typeface="+mn-ea"/>
                          <a:cs typeface="+mn-cs"/>
                        </a:rPr>
                        <a:t> die tevreden zijn over de </a:t>
                      </a:r>
                      <a:r>
                        <a:rPr lang="nl-NL" sz="1200" b="1" kern="1200" baseline="0">
                          <a:solidFill>
                            <a:srgbClr val="286669"/>
                          </a:solidFill>
                          <a:latin typeface="+mj-lt"/>
                          <a:ea typeface="+mn-ea"/>
                          <a:cs typeface="+mn-cs"/>
                        </a:rPr>
                        <a:t>digitale dienstverlening </a:t>
                      </a:r>
                      <a:r>
                        <a:rPr lang="nl-NL" sz="1200" b="0" i="0" u="none" strike="noStrike" kern="1200">
                          <a:solidFill>
                            <a:srgbClr val="286669"/>
                          </a:solidFill>
                          <a:effectLst/>
                          <a:latin typeface="+mn-lt"/>
                          <a:ea typeface="+mn-ea"/>
                          <a:cs typeface="+mn-cs"/>
                        </a:rPr>
                        <a:t>(%) </a:t>
                      </a:r>
                      <a:r>
                        <a:rPr lang="nl-NL" sz="1200" b="0" kern="1200" baseline="0">
                          <a:solidFill>
                            <a:srgbClr val="286669"/>
                          </a:solidFill>
                          <a:latin typeface="+mj-lt"/>
                          <a:ea typeface="+mn-ea"/>
                          <a:cs typeface="+mn-cs"/>
                        </a:rPr>
                        <a:t>(2023)</a:t>
                      </a:r>
                      <a:endParaRPr lang="nl-NL" sz="1200" b="0" kern="1200">
                        <a:solidFill>
                          <a:srgbClr val="286669"/>
                        </a:solidFill>
                        <a:latin typeface="+mj-lt"/>
                        <a:ea typeface="+mn-ea"/>
                        <a:cs typeface="+mn-cs"/>
                      </a:endParaRP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59%</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70%</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67%</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403375020"/>
                  </a:ext>
                </a:extLst>
              </a:tr>
              <a:tr h="519038">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kern="1200" noProof="0" dirty="0">
                          <a:solidFill>
                            <a:srgbClr val="286669"/>
                          </a:solidFill>
                          <a:latin typeface="+mj-lt"/>
                          <a:ea typeface="+mn-ea"/>
                          <a:cs typeface="+mn-cs"/>
                        </a:rPr>
                        <a:t>financiële schulden per inwoner </a:t>
                      </a:r>
                      <a:r>
                        <a:rPr kumimoji="0" lang="nl-NL" sz="1200" b="0" i="0" u="none" strike="noStrike" kern="1200" cap="none" spc="0" normalizeH="0" baseline="0" noProof="0" dirty="0">
                          <a:ln>
                            <a:noFill/>
                          </a:ln>
                          <a:solidFill>
                            <a:srgbClr val="286669"/>
                          </a:solidFill>
                          <a:effectLst/>
                          <a:uLnTx/>
                          <a:uFillTx/>
                          <a:latin typeface="+mn-lt"/>
                          <a:ea typeface="+mn-ea"/>
                          <a:cs typeface="+mn-cs"/>
                        </a:rPr>
                        <a:t>(€) (2023)</a:t>
                      </a:r>
                      <a:endParaRPr kumimoji="0" lang="nl-NL" sz="1400" b="0" i="0" u="none" strike="noStrike" kern="1200" cap="none" spc="0" normalizeH="0" baseline="0" noProof="0" dirty="0">
                        <a:ln>
                          <a:noFill/>
                        </a:ln>
                        <a:solidFill>
                          <a:srgbClr val="286669"/>
                        </a:solidFill>
                        <a:effectLst/>
                        <a:uLnTx/>
                        <a:uFillTx/>
                        <a:latin typeface="+mn-lt"/>
                        <a:ea typeface="+mn-ea"/>
                        <a:cs typeface="+mn-cs"/>
                      </a:endParaRP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79,98</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a:t>
                      </a:r>
                    </a:p>
                  </a:txBody>
                  <a:tcPr marL="6350" marR="6350" marT="6350" marB="0" anchor="ctr">
                    <a:solidFill>
                      <a:srgbClr val="F2F6F6"/>
                    </a:solidFill>
                  </a:tcPr>
                </a:tc>
                <a:tc>
                  <a:txBody>
                    <a:bodyPr/>
                    <a:lstStyle/>
                    <a:p>
                      <a:pPr algn="ctr" fontAlgn="b"/>
                      <a:r>
                        <a:rPr lang="nl-BE" sz="1200" b="0" i="0" u="none" strike="noStrike" dirty="0">
                          <a:solidFill>
                            <a:srgbClr val="000000"/>
                          </a:solidFill>
                          <a:effectLst/>
                          <a:latin typeface="+mj-lt"/>
                        </a:rPr>
                        <a:t>1309,56</a:t>
                      </a:r>
                    </a:p>
                  </a:txBody>
                  <a:tcPr marL="6350" marR="6350" marT="6350" marB="0" anchor="ctr">
                    <a:solidFill>
                      <a:srgbClr val="F2F6F6"/>
                    </a:solidFill>
                  </a:tcPr>
                </a:tc>
                <a:extLst>
                  <a:ext uri="{0D108BD9-81ED-4DB2-BD59-A6C34878D82A}">
                    <a16:rowId xmlns:a16="http://schemas.microsoft.com/office/drawing/2014/main" val="3745319433"/>
                  </a:ext>
                </a:extLst>
              </a:tr>
            </a:tbl>
          </a:graphicData>
        </a:graphic>
      </p:graphicFrame>
    </p:spTree>
    <p:extLst>
      <p:ext uri="{BB962C8B-B14F-4D97-AF65-F5344CB8AC3E}">
        <p14:creationId xmlns:p14="http://schemas.microsoft.com/office/powerpoint/2010/main" val="1797688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Samenleven in cijfers</a:t>
            </a:r>
          </a:p>
        </p:txBody>
      </p:sp>
      <p:sp>
        <p:nvSpPr>
          <p:cNvPr id="7" name="Tekstvak 6"/>
          <p:cNvSpPr txBox="1"/>
          <p:nvPr/>
        </p:nvSpPr>
        <p:spPr>
          <a:xfrm>
            <a:off x="6276716" y="4419312"/>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graphicFrame>
        <p:nvGraphicFramePr>
          <p:cNvPr id="3" name="Tabel 6">
            <a:extLst>
              <a:ext uri="{FF2B5EF4-FFF2-40B4-BE49-F238E27FC236}">
                <a16:creationId xmlns:a16="http://schemas.microsoft.com/office/drawing/2014/main" id="{BB0E7EBD-F17D-7E77-F265-8E458F4ECA47}"/>
              </a:ext>
            </a:extLst>
          </p:cNvPr>
          <p:cNvGraphicFramePr>
            <a:graphicFrameLocks noGrp="1"/>
          </p:cNvGraphicFramePr>
          <p:nvPr>
            <p:ph idx="1"/>
            <p:extLst>
              <p:ext uri="{D42A27DB-BD31-4B8C-83A1-F6EECF244321}">
                <p14:modId xmlns:p14="http://schemas.microsoft.com/office/powerpoint/2010/main" val="1721296650"/>
              </p:ext>
            </p:extLst>
          </p:nvPr>
        </p:nvGraphicFramePr>
        <p:xfrm>
          <a:off x="956462" y="1396496"/>
          <a:ext cx="9000001" cy="3022816"/>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957489318"/>
                    </a:ext>
                  </a:extLst>
                </a:gridCol>
                <a:gridCol w="1636364">
                  <a:extLst>
                    <a:ext uri="{9D8B030D-6E8A-4147-A177-3AD203B41FA5}">
                      <a16:colId xmlns:a16="http://schemas.microsoft.com/office/drawing/2014/main" val="2996155885"/>
                    </a:ext>
                  </a:extLst>
                </a:gridCol>
              </a:tblGrid>
              <a:tr h="427626">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1" i="0" u="none" strike="noStrike" kern="1200">
                          <a:solidFill>
                            <a:schemeClr val="accent1"/>
                          </a:solidFill>
                          <a:effectLst/>
                          <a:latin typeface="+mn-lt"/>
                          <a:ea typeface="+mn-ea"/>
                          <a:cs typeface="+mn-cs"/>
                        </a:rPr>
                        <a:t>Dentergem</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a:t>
                      </a:r>
                    </a:p>
                    <a:p>
                      <a:pPr algn="ctr" fontAlgn="b"/>
                      <a:r>
                        <a:rPr lang="nl-BE" sz="1200" b="1" i="0" u="none" strike="noStrike" err="1">
                          <a:solidFill>
                            <a:schemeClr val="bg1"/>
                          </a:solidFill>
                          <a:effectLst/>
                          <a:latin typeface="+mj-lt"/>
                        </a:rPr>
                        <a:t>Midwest</a:t>
                      </a:r>
                      <a:endParaRPr lang="nl-BE" sz="1200" b="1" i="0" u="none" strike="noStrike">
                        <a:solidFill>
                          <a:schemeClr val="bg1"/>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19038">
                <a:tc>
                  <a:txBody>
                    <a:bodyPr/>
                    <a:lstStyle/>
                    <a:p>
                      <a:pPr algn="l" fontAlgn="b"/>
                      <a:r>
                        <a:rPr lang="nl-NL" sz="1200" b="0" i="0" u="none" strike="noStrike">
                          <a:solidFill>
                            <a:srgbClr val="286669"/>
                          </a:solidFill>
                          <a:effectLst/>
                          <a:latin typeface="+mj-lt"/>
                        </a:rPr>
                        <a:t>inwoners met sterk </a:t>
                      </a:r>
                      <a:r>
                        <a:rPr lang="nl-NL" sz="1200" b="1" i="0" u="none" strike="noStrike">
                          <a:solidFill>
                            <a:srgbClr val="286669"/>
                          </a:solidFill>
                          <a:effectLst/>
                          <a:latin typeface="+mj-lt"/>
                        </a:rPr>
                        <a:t>sociaal weefsel </a:t>
                      </a:r>
                      <a:r>
                        <a:rPr lang="nl-NL" sz="1200" b="0" i="0" u="none" strike="noStrike">
                          <a:solidFill>
                            <a:srgbClr val="286669"/>
                          </a:solidFill>
                          <a:effectLst/>
                          <a:latin typeface="+mj-lt"/>
                        </a:rPr>
                        <a:t>in de buurt (%) (2023) </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kern="1200">
                          <a:solidFill>
                            <a:srgbClr val="000000"/>
                          </a:solidFill>
                          <a:effectLst/>
                          <a:latin typeface="+mj-lt"/>
                          <a:ea typeface="+mn-ea"/>
                          <a:cs typeface="+mn-cs"/>
                        </a:rPr>
                        <a:t>56%</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kern="1200">
                          <a:solidFill>
                            <a:srgbClr val="000000"/>
                          </a:solidFill>
                          <a:effectLst/>
                          <a:latin typeface="+mj-lt"/>
                          <a:ea typeface="+mn-ea"/>
                          <a:cs typeface="+mn-cs"/>
                        </a:rPr>
                        <a:t>52%</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48%</a:t>
                      </a:r>
                      <a:endParaRPr lang="nl-BE" sz="1200" b="0" i="0" u="none" strike="noStrike">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3140064563"/>
                  </a:ext>
                </a:extLst>
              </a:tr>
              <a:tr h="519038">
                <a:tc>
                  <a:txBody>
                    <a:bodyPr/>
                    <a:lstStyle/>
                    <a:p>
                      <a:pPr algn="l" fontAlgn="b"/>
                      <a:r>
                        <a:rPr lang="nl-NL" sz="1200" b="0" i="0" u="none" strike="noStrike" kern="1200">
                          <a:solidFill>
                            <a:srgbClr val="286669"/>
                          </a:solidFill>
                          <a:effectLst/>
                          <a:latin typeface="+mn-lt"/>
                          <a:ea typeface="+mn-ea"/>
                          <a:cs typeface="+mn-cs"/>
                        </a:rPr>
                        <a:t>inwoners die </a:t>
                      </a:r>
                      <a:r>
                        <a:rPr lang="nl-NL" sz="1200" b="1" i="0" u="none" strike="noStrike" kern="1200">
                          <a:solidFill>
                            <a:srgbClr val="286669"/>
                          </a:solidFill>
                          <a:effectLst/>
                          <a:latin typeface="+mn-lt"/>
                          <a:ea typeface="+mn-ea"/>
                          <a:cs typeface="+mn-cs"/>
                        </a:rPr>
                        <a:t>actief betrokken </a:t>
                      </a:r>
                      <a:r>
                        <a:rPr lang="nl-NL" sz="1200" b="0" i="0" u="none" strike="noStrike" kern="1200">
                          <a:solidFill>
                            <a:srgbClr val="286669"/>
                          </a:solidFill>
                          <a:effectLst/>
                          <a:latin typeface="+mn-lt"/>
                          <a:ea typeface="+mn-ea"/>
                          <a:cs typeface="+mn-cs"/>
                        </a:rPr>
                        <a:t>zijn in het afgelopen jaar om iets in de buurt/gemeente te verbeteren (%) </a:t>
                      </a:r>
                      <a:r>
                        <a:rPr lang="nl-NL" sz="1200" b="0" kern="1200" baseline="0">
                          <a:solidFill>
                            <a:srgbClr val="286669"/>
                          </a:solidFill>
                          <a:latin typeface="+mj-lt"/>
                          <a:ea typeface="+mn-ea"/>
                          <a:cs typeface="+mn-cs"/>
                        </a:rPr>
                        <a:t>(2023)</a:t>
                      </a:r>
                      <a:endParaRPr lang="nl-NL" sz="1200" b="0" kern="1200">
                        <a:solidFill>
                          <a:srgbClr val="286669"/>
                        </a:solidFill>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21%</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17%</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15%</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1667621881"/>
                  </a:ext>
                </a:extLst>
              </a:tr>
              <a:tr h="519038">
                <a:tc>
                  <a:txBody>
                    <a:bodyPr/>
                    <a:lstStyle/>
                    <a:p>
                      <a:pPr algn="l" fontAlgn="b"/>
                      <a:r>
                        <a:rPr lang="nl-NL" sz="1200" b="0" i="0" u="none" strike="noStrike" kern="1200">
                          <a:solidFill>
                            <a:srgbClr val="286669"/>
                          </a:solidFill>
                          <a:effectLst/>
                          <a:latin typeface="+mn-lt"/>
                          <a:ea typeface="+mn-ea"/>
                          <a:cs typeface="+mn-cs"/>
                        </a:rPr>
                        <a:t>inwoners die </a:t>
                      </a:r>
                      <a:r>
                        <a:rPr lang="nl-NL" sz="1200" b="1" i="0" u="none" strike="noStrike" kern="1200">
                          <a:solidFill>
                            <a:srgbClr val="286669"/>
                          </a:solidFill>
                          <a:effectLst/>
                          <a:latin typeface="+mn-lt"/>
                          <a:ea typeface="+mn-ea"/>
                          <a:cs typeface="+mn-cs"/>
                        </a:rPr>
                        <a:t>participeren</a:t>
                      </a:r>
                      <a:r>
                        <a:rPr lang="nl-NL" sz="1200" b="0" i="0" u="none" strike="noStrike" kern="1200">
                          <a:solidFill>
                            <a:srgbClr val="286669"/>
                          </a:solidFill>
                          <a:effectLst/>
                          <a:latin typeface="+mn-lt"/>
                          <a:ea typeface="+mn-ea"/>
                          <a:cs typeface="+mn-cs"/>
                        </a:rPr>
                        <a:t> in het </a:t>
                      </a:r>
                      <a:r>
                        <a:rPr lang="nl-NL" sz="1200" b="1" i="0" u="none" strike="noStrike" kern="1200">
                          <a:solidFill>
                            <a:srgbClr val="286669"/>
                          </a:solidFill>
                          <a:effectLst/>
                          <a:latin typeface="+mn-lt"/>
                          <a:ea typeface="+mn-ea"/>
                          <a:cs typeface="+mn-cs"/>
                        </a:rPr>
                        <a:t>verenigingsleven</a:t>
                      </a:r>
                      <a:r>
                        <a:rPr lang="nl-NL" sz="1200" b="0" i="0" u="none" strike="noStrike" kern="1200">
                          <a:solidFill>
                            <a:srgbClr val="286669"/>
                          </a:solidFill>
                          <a:effectLst/>
                          <a:latin typeface="+mn-lt"/>
                          <a:ea typeface="+mn-ea"/>
                          <a:cs typeface="+mn-cs"/>
                        </a:rPr>
                        <a:t> (%) </a:t>
                      </a:r>
                      <a:r>
                        <a:rPr lang="nl-BE" sz="1200" b="0" kern="1200">
                          <a:solidFill>
                            <a:srgbClr val="286669"/>
                          </a:solidFill>
                          <a:latin typeface="+mj-lt"/>
                          <a:ea typeface="+mn-ea"/>
                          <a:cs typeface="+mn-cs"/>
                        </a:rPr>
                        <a:t>(2023)</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58%</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60%</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57%</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2349328591"/>
                  </a:ext>
                </a:extLst>
              </a:tr>
              <a:tr h="519038">
                <a:tc>
                  <a:txBody>
                    <a:bodyPr/>
                    <a:lstStyle/>
                    <a:p>
                      <a:pPr algn="l" fontAlgn="b"/>
                      <a:r>
                        <a:rPr lang="nl-NL" sz="1200" b="0" i="0" u="none" strike="noStrike" kern="1200">
                          <a:solidFill>
                            <a:srgbClr val="286669"/>
                          </a:solidFill>
                          <a:effectLst/>
                          <a:latin typeface="+mn-lt"/>
                          <a:ea typeface="+mn-ea"/>
                          <a:cs typeface="+mn-cs"/>
                        </a:rPr>
                        <a:t>inwoners die aan </a:t>
                      </a:r>
                      <a:r>
                        <a:rPr lang="nl-NL" sz="1200" b="1" i="0" u="none" strike="noStrike" kern="1200">
                          <a:solidFill>
                            <a:srgbClr val="286669"/>
                          </a:solidFill>
                          <a:effectLst/>
                          <a:latin typeface="+mn-lt"/>
                          <a:ea typeface="+mn-ea"/>
                          <a:cs typeface="+mn-cs"/>
                        </a:rPr>
                        <a:t>vrijwilligerswerk</a:t>
                      </a:r>
                      <a:r>
                        <a:rPr lang="nl-NL" sz="1200" b="0" i="0" u="none" strike="noStrike" kern="1200">
                          <a:solidFill>
                            <a:srgbClr val="286669"/>
                          </a:solidFill>
                          <a:effectLst/>
                          <a:latin typeface="+mn-lt"/>
                          <a:ea typeface="+mn-ea"/>
                          <a:cs typeface="+mn-cs"/>
                        </a:rPr>
                        <a:t> doen (%) </a:t>
                      </a:r>
                      <a:r>
                        <a:rPr lang="nl-NL" sz="1200" b="0" kern="1200" baseline="0">
                          <a:solidFill>
                            <a:srgbClr val="286669"/>
                          </a:solidFill>
                          <a:latin typeface="+mj-lt"/>
                          <a:ea typeface="+mn-ea"/>
                          <a:cs typeface="+mn-cs"/>
                        </a:rPr>
                        <a:t>(2023)</a:t>
                      </a:r>
                      <a:endParaRPr lang="nl-NL" sz="1200" b="0" kern="1200">
                        <a:solidFill>
                          <a:srgbClr val="286669"/>
                        </a:solidFill>
                        <a:latin typeface="+mj-lt"/>
                        <a:ea typeface="+mn-ea"/>
                        <a:cs typeface="+mn-cs"/>
                      </a:endParaRP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18%</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20%</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18%</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403375020"/>
                  </a:ext>
                </a:extLst>
              </a:tr>
              <a:tr h="519038">
                <a:tc>
                  <a:txBody>
                    <a:bodyPr/>
                    <a:lstStyle/>
                    <a:p>
                      <a:pPr algn="l" fontAlgn="b"/>
                      <a:r>
                        <a:rPr lang="nl-NL" sz="1200" b="0" i="0" u="none" strike="noStrike" kern="1200">
                          <a:solidFill>
                            <a:srgbClr val="286669"/>
                          </a:solidFill>
                          <a:effectLst/>
                          <a:latin typeface="+mn-lt"/>
                          <a:ea typeface="+mn-ea"/>
                          <a:cs typeface="+mn-cs"/>
                        </a:rPr>
                        <a:t>inwoners die </a:t>
                      </a:r>
                      <a:r>
                        <a:rPr lang="nl-NL" sz="1200" b="1" i="0" u="none" strike="noStrike" kern="1200">
                          <a:solidFill>
                            <a:srgbClr val="286669"/>
                          </a:solidFill>
                          <a:effectLst/>
                          <a:latin typeface="+mn-lt"/>
                          <a:ea typeface="+mn-ea"/>
                          <a:cs typeface="+mn-cs"/>
                        </a:rPr>
                        <a:t>veel buurthinder </a:t>
                      </a:r>
                      <a:r>
                        <a:rPr lang="nl-NL" sz="1200" b="0" i="0" u="none" strike="noStrike" kern="1200">
                          <a:solidFill>
                            <a:srgbClr val="286669"/>
                          </a:solidFill>
                          <a:effectLst/>
                          <a:latin typeface="+mn-lt"/>
                          <a:ea typeface="+mn-ea"/>
                          <a:cs typeface="+mn-cs"/>
                        </a:rPr>
                        <a:t>ondervinden (%) </a:t>
                      </a:r>
                      <a:r>
                        <a:rPr lang="nl-NL" sz="1200" b="0" kern="1200">
                          <a:solidFill>
                            <a:srgbClr val="286669"/>
                          </a:solidFill>
                          <a:latin typeface="+mj-lt"/>
                          <a:ea typeface="+mn-ea"/>
                          <a:cs typeface="+mn-cs"/>
                        </a:rPr>
                        <a:t>(2023)</a:t>
                      </a:r>
                      <a:endParaRPr lang="nl-NL" sz="1200" b="1" kern="1200">
                        <a:solidFill>
                          <a:srgbClr val="286669"/>
                        </a:solidFill>
                        <a:latin typeface="+mj-lt"/>
                        <a:ea typeface="+mn-ea"/>
                        <a:cs typeface="+mn-cs"/>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15%</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15%</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20%</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4225675168"/>
                  </a:ext>
                </a:extLst>
              </a:tr>
            </a:tbl>
          </a:graphicData>
        </a:graphic>
      </p:graphicFrame>
    </p:spTree>
    <p:extLst>
      <p:ext uri="{BB962C8B-B14F-4D97-AF65-F5344CB8AC3E}">
        <p14:creationId xmlns:p14="http://schemas.microsoft.com/office/powerpoint/2010/main" val="8628106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5BDBF2-1258-CB5A-960A-9D8EF07A0AE9}"/>
              </a:ext>
            </a:extLst>
          </p:cNvPr>
          <p:cNvSpPr>
            <a:spLocks noGrp="1"/>
          </p:cNvSpPr>
          <p:nvPr>
            <p:ph type="title"/>
          </p:nvPr>
        </p:nvSpPr>
        <p:spPr/>
        <p:txBody>
          <a:bodyPr/>
          <a:lstStyle/>
          <a:p>
            <a:r>
              <a:rPr lang="nl-BE"/>
              <a:t>Natuur, klimaat en milieu in cijfers</a:t>
            </a:r>
          </a:p>
        </p:txBody>
      </p:sp>
      <p:sp>
        <p:nvSpPr>
          <p:cNvPr id="4" name="Tekstvak 3">
            <a:extLst>
              <a:ext uri="{FF2B5EF4-FFF2-40B4-BE49-F238E27FC236}">
                <a16:creationId xmlns:a16="http://schemas.microsoft.com/office/drawing/2014/main" id="{A71AEBA8-ADBE-7AD5-EE56-D89F3B691746}"/>
              </a:ext>
            </a:extLst>
          </p:cNvPr>
          <p:cNvSpPr txBox="1"/>
          <p:nvPr/>
        </p:nvSpPr>
        <p:spPr>
          <a:xfrm>
            <a:off x="7788408" y="5750173"/>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
        <p:nvSpPr>
          <p:cNvPr id="7" name="Tekstvak 6">
            <a:extLst>
              <a:ext uri="{FF2B5EF4-FFF2-40B4-BE49-F238E27FC236}">
                <a16:creationId xmlns:a16="http://schemas.microsoft.com/office/drawing/2014/main" id="{F5A61721-4F90-71A7-8D95-F4251E1395EC}"/>
              </a:ext>
            </a:extLst>
          </p:cNvPr>
          <p:cNvSpPr txBox="1"/>
          <p:nvPr/>
        </p:nvSpPr>
        <p:spPr>
          <a:xfrm>
            <a:off x="1093382" y="1377469"/>
            <a:ext cx="4042947" cy="307777"/>
          </a:xfrm>
          <a:prstGeom prst="rect">
            <a:avLst/>
          </a:prstGeom>
          <a:noFill/>
        </p:spPr>
        <p:txBody>
          <a:bodyPr wrap="square" rtlCol="0">
            <a:spAutoFit/>
          </a:bodyPr>
          <a:lstStyle/>
          <a:p>
            <a:r>
              <a:rPr lang="nl-BE" sz="1400" b="1">
                <a:solidFill>
                  <a:srgbClr val="286669"/>
                </a:solidFill>
              </a:rPr>
              <a:t>CO2-emissies, naar sector (2022)</a:t>
            </a:r>
          </a:p>
        </p:txBody>
      </p:sp>
      <p:sp>
        <p:nvSpPr>
          <p:cNvPr id="9" name="Tekstvak 8">
            <a:extLst>
              <a:ext uri="{FF2B5EF4-FFF2-40B4-BE49-F238E27FC236}">
                <a16:creationId xmlns:a16="http://schemas.microsoft.com/office/drawing/2014/main" id="{A8B2A382-A765-FEC8-874B-F8F09B66BB4D}"/>
              </a:ext>
            </a:extLst>
          </p:cNvPr>
          <p:cNvSpPr txBox="1"/>
          <p:nvPr/>
        </p:nvSpPr>
        <p:spPr>
          <a:xfrm>
            <a:off x="1093382" y="4096766"/>
            <a:ext cx="4042947" cy="307777"/>
          </a:xfrm>
          <a:prstGeom prst="rect">
            <a:avLst/>
          </a:prstGeom>
          <a:noFill/>
        </p:spPr>
        <p:txBody>
          <a:bodyPr wrap="square" rtlCol="0">
            <a:spAutoFit/>
          </a:bodyPr>
          <a:lstStyle/>
          <a:p>
            <a:r>
              <a:rPr lang="nl-BE" sz="1400" b="1">
                <a:solidFill>
                  <a:srgbClr val="286669"/>
                </a:solidFill>
              </a:rPr>
              <a:t>Energieverbruik, naar sector (2022) </a:t>
            </a:r>
          </a:p>
        </p:txBody>
      </p:sp>
      <p:pic>
        <p:nvPicPr>
          <p:cNvPr id="5" name="Picture 4">
            <a:extLst>
              <a:ext uri="{FF2B5EF4-FFF2-40B4-BE49-F238E27FC236}">
                <a16:creationId xmlns:a16="http://schemas.microsoft.com/office/drawing/2014/main" id="{40508300-96A3-9EC8-20F4-BC5D98C2E148}"/>
              </a:ext>
            </a:extLst>
          </p:cNvPr>
          <p:cNvPicPr>
            <a:picLocks noChangeAspect="1"/>
          </p:cNvPicPr>
          <p:nvPr/>
        </p:nvPicPr>
        <p:blipFill>
          <a:blip r:embed="rId3"/>
          <a:stretch>
            <a:fillRect/>
          </a:stretch>
        </p:blipFill>
        <p:spPr>
          <a:xfrm>
            <a:off x="1131035" y="1685246"/>
            <a:ext cx="5078208" cy="2370353"/>
          </a:xfrm>
          <a:prstGeom prst="rect">
            <a:avLst/>
          </a:prstGeom>
        </p:spPr>
      </p:pic>
      <p:pic>
        <p:nvPicPr>
          <p:cNvPr id="11" name="Picture 10">
            <a:extLst>
              <a:ext uri="{FF2B5EF4-FFF2-40B4-BE49-F238E27FC236}">
                <a16:creationId xmlns:a16="http://schemas.microsoft.com/office/drawing/2014/main" id="{CEE055E8-5907-0F6B-85D4-9E89C913D29A}"/>
              </a:ext>
            </a:extLst>
          </p:cNvPr>
          <p:cNvPicPr>
            <a:picLocks noChangeAspect="1"/>
          </p:cNvPicPr>
          <p:nvPr/>
        </p:nvPicPr>
        <p:blipFill>
          <a:blip r:embed="rId4"/>
          <a:stretch>
            <a:fillRect/>
          </a:stretch>
        </p:blipFill>
        <p:spPr>
          <a:xfrm>
            <a:off x="1131035" y="4405155"/>
            <a:ext cx="4888764" cy="2298393"/>
          </a:xfrm>
          <a:prstGeom prst="rect">
            <a:avLst/>
          </a:prstGeom>
        </p:spPr>
      </p:pic>
    </p:spTree>
    <p:extLst>
      <p:ext uri="{BB962C8B-B14F-4D97-AF65-F5344CB8AC3E}">
        <p14:creationId xmlns:p14="http://schemas.microsoft.com/office/powerpoint/2010/main" val="16193080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Natuur, klimaat en milieu in cijfers</a:t>
            </a:r>
          </a:p>
        </p:txBody>
      </p:sp>
      <p:sp>
        <p:nvSpPr>
          <p:cNvPr id="7" name="Tekstvak 6"/>
          <p:cNvSpPr txBox="1"/>
          <p:nvPr/>
        </p:nvSpPr>
        <p:spPr>
          <a:xfrm>
            <a:off x="6189374" y="4969339"/>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 en Provincie in Cijfers</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graphicFrame>
        <p:nvGraphicFramePr>
          <p:cNvPr id="3" name="Tabel 6">
            <a:extLst>
              <a:ext uri="{FF2B5EF4-FFF2-40B4-BE49-F238E27FC236}">
                <a16:creationId xmlns:a16="http://schemas.microsoft.com/office/drawing/2014/main" id="{6140AF41-A860-CCF2-9D43-93C228F45AA5}"/>
              </a:ext>
            </a:extLst>
          </p:cNvPr>
          <p:cNvGraphicFramePr>
            <a:graphicFrameLocks noGrp="1"/>
          </p:cNvGraphicFramePr>
          <p:nvPr>
            <p:ph idx="1"/>
            <p:extLst>
              <p:ext uri="{D42A27DB-BD31-4B8C-83A1-F6EECF244321}">
                <p14:modId xmlns:p14="http://schemas.microsoft.com/office/powerpoint/2010/main" val="1329929400"/>
              </p:ext>
            </p:extLst>
          </p:nvPr>
        </p:nvGraphicFramePr>
        <p:xfrm>
          <a:off x="884382" y="1396496"/>
          <a:ext cx="9000001" cy="3065011"/>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4029852"/>
                    </a:ext>
                  </a:extLst>
                </a:gridCol>
                <a:gridCol w="1636364">
                  <a:extLst>
                    <a:ext uri="{9D8B030D-6E8A-4147-A177-3AD203B41FA5}">
                      <a16:colId xmlns:a16="http://schemas.microsoft.com/office/drawing/2014/main" val="2937783139"/>
                    </a:ext>
                  </a:extLst>
                </a:gridCol>
                <a:gridCol w="1636364">
                  <a:extLst>
                    <a:ext uri="{9D8B030D-6E8A-4147-A177-3AD203B41FA5}">
                      <a16:colId xmlns:a16="http://schemas.microsoft.com/office/drawing/2014/main" val="2996155885"/>
                    </a:ext>
                  </a:extLst>
                </a:gridCol>
              </a:tblGrid>
              <a:tr h="468000">
                <a:tc>
                  <a:txBody>
                    <a:bodyPr/>
                    <a:lstStyle/>
                    <a:p>
                      <a:pPr algn="ctr"/>
                      <a:endParaRPr lang="nl-BE" sz="1100" b="1">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nl-BE" sz="1100" b="1" i="0" u="none" strike="noStrike" kern="1200">
                          <a:solidFill>
                            <a:schemeClr val="accent1"/>
                          </a:solidFill>
                          <a:effectLst/>
                          <a:latin typeface="+mn-lt"/>
                          <a:ea typeface="+mn-ea"/>
                          <a:cs typeface="+mn-cs"/>
                        </a:rPr>
                        <a:t>Dentergem</a:t>
                      </a: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a:r>
                        <a:rPr kumimoji="0" lang="nl-BE" sz="1100" b="1" i="0" u="none" strike="noStrike" kern="1200" cap="none" spc="0" normalizeH="0" baseline="0" noProof="0">
                          <a:ln>
                            <a:noFill/>
                          </a:ln>
                          <a:solidFill>
                            <a:prstClr val="white"/>
                          </a:solidFill>
                          <a:effectLst/>
                          <a:uLnTx/>
                          <a:uFillTx/>
                          <a:latin typeface="+mn-lt"/>
                          <a:ea typeface="+mn-ea"/>
                          <a:cs typeface="+mn-cs"/>
                        </a:rPr>
                        <a:t>Referentieregio</a:t>
                      </a:r>
                    </a:p>
                    <a:p>
                      <a:pPr algn="ctr"/>
                      <a:r>
                        <a:rPr kumimoji="0" lang="nl-BE" sz="1100" b="1" i="0" u="none" strike="noStrike" kern="1200" cap="none" spc="0" normalizeH="0" baseline="0" noProof="0" err="1">
                          <a:ln>
                            <a:noFill/>
                          </a:ln>
                          <a:solidFill>
                            <a:prstClr val="white"/>
                          </a:solidFill>
                          <a:effectLst/>
                          <a:uLnTx/>
                          <a:uFillTx/>
                          <a:latin typeface="+mn-lt"/>
                          <a:ea typeface="+mn-ea"/>
                          <a:cs typeface="+mn-cs"/>
                        </a:rPr>
                        <a:t>Midwest</a:t>
                      </a:r>
                      <a:endParaRPr lang="nl-BE" sz="1100" b="1">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a:r>
                        <a:rPr lang="nl-BE" sz="1100" b="1">
                          <a:latin typeface="+mj-lt"/>
                        </a:rPr>
                        <a:t>Vlaams gewest</a:t>
                      </a: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427990">
                <a:tc>
                  <a:txBody>
                    <a:bodyPr/>
                    <a:lstStyle/>
                    <a:p>
                      <a:pPr algn="l" fontAlgn="b"/>
                      <a:r>
                        <a:rPr lang="nl-NL" sz="1200" b="1" i="0" u="none" strike="noStrike">
                          <a:solidFill>
                            <a:srgbClr val="286669"/>
                          </a:solidFill>
                          <a:effectLst/>
                          <a:latin typeface="+mj-lt"/>
                        </a:rPr>
                        <a:t>CO2-emissies door verwarming huishoudens </a:t>
                      </a:r>
                      <a:r>
                        <a:rPr lang="nl-NL" sz="1200" b="0" i="0" u="none" strike="noStrike">
                          <a:solidFill>
                            <a:srgbClr val="286669"/>
                          </a:solidFill>
                          <a:effectLst/>
                          <a:latin typeface="+mj-lt"/>
                        </a:rPr>
                        <a:t>(ton per huishouden) (2022)</a:t>
                      </a:r>
                      <a:endParaRPr lang="nl-BE" sz="1200" b="0" i="0" u="none" strike="noStrike">
                        <a:solidFill>
                          <a:srgbClr val="286669"/>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4,4</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a:r>
                        <a:rPr lang="nl-BE" sz="1000" kern="1200">
                          <a:solidFill>
                            <a:schemeClr val="tx1"/>
                          </a:solidFill>
                          <a:latin typeface="+mj-lt"/>
                          <a:ea typeface="+mn-ea"/>
                          <a:cs typeface="+mn-cs"/>
                        </a:rPr>
                        <a:t>3,1</a:t>
                      </a: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3</a:t>
                      </a:r>
                      <a:endParaRPr lang="nl-BE" sz="1200" b="0" i="0" u="none" strike="noStrike" kern="1200">
                        <a:solidFill>
                          <a:srgbClr val="000000"/>
                        </a:solidFill>
                        <a:effectLst/>
                        <a:latin typeface="+mj-lt"/>
                        <a:ea typeface="+mn-ea"/>
                        <a:cs typeface="+mn-cs"/>
                      </a:endParaRPr>
                    </a:p>
                  </a:txBody>
                  <a:tcPr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905811574"/>
                  </a:ext>
                </a:extLst>
              </a:tr>
              <a:tr h="427990">
                <a:tc>
                  <a:txBody>
                    <a:bodyPr/>
                    <a:lstStyle/>
                    <a:p>
                      <a:pPr algn="l" fontAlgn="b"/>
                      <a:r>
                        <a:rPr lang="nl-BE" sz="1200" b="1" i="0" u="none" strike="noStrike">
                          <a:solidFill>
                            <a:srgbClr val="286669"/>
                          </a:solidFill>
                          <a:effectLst/>
                          <a:latin typeface="+mj-lt"/>
                        </a:rPr>
                        <a:t>uitvoeringsgraad</a:t>
                      </a:r>
                      <a:r>
                        <a:rPr lang="nl-BE" sz="1200" b="1" i="0" u="none" strike="noStrike" baseline="0">
                          <a:solidFill>
                            <a:srgbClr val="286669"/>
                          </a:solidFill>
                          <a:effectLst/>
                          <a:latin typeface="+mj-lt"/>
                        </a:rPr>
                        <a:t> riolering*</a:t>
                      </a:r>
                      <a:r>
                        <a:rPr lang="nl-BE" sz="1200" b="1" i="0" u="none" strike="noStrike">
                          <a:solidFill>
                            <a:srgbClr val="286669"/>
                          </a:solidFill>
                          <a:effectLst/>
                          <a:latin typeface="+mj-lt"/>
                        </a:rPr>
                        <a:t> </a:t>
                      </a:r>
                      <a:r>
                        <a:rPr lang="nl-BE" sz="1200" b="0" i="0" u="none" strike="noStrike">
                          <a:solidFill>
                            <a:srgbClr val="286669"/>
                          </a:solidFill>
                          <a:effectLst/>
                          <a:latin typeface="+mj-lt"/>
                        </a:rPr>
                        <a:t>(%) (april 2024)</a:t>
                      </a:r>
                    </a:p>
                    <a:p>
                      <a:pPr algn="l" fontAlgn="b"/>
                      <a:r>
                        <a:rPr lang="nl-BE" sz="1200" b="0" i="0" u="none" strike="noStrike" kern="1200">
                          <a:solidFill>
                            <a:schemeClr val="bg1">
                              <a:lumMod val="50000"/>
                            </a:schemeClr>
                          </a:solidFill>
                          <a:effectLst/>
                          <a:latin typeface="+mn-lt"/>
                          <a:ea typeface="+mn-ea"/>
                          <a:cs typeface="+mn-cs"/>
                        </a:rPr>
                        <a:t>(bron: VMM)</a:t>
                      </a:r>
                      <a:endParaRPr lang="nl-BE" sz="1200" b="0"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81,6%</a:t>
                      </a: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0" kern="1200">
                          <a:solidFill>
                            <a:schemeClr val="tx1"/>
                          </a:solidFill>
                          <a:latin typeface="+mn-lt"/>
                          <a:ea typeface="+mn-ea"/>
                          <a:cs typeface="+mn-cs"/>
                        </a:rPr>
                        <a:t>-</a:t>
                      </a:r>
                    </a:p>
                  </a:txBody>
                  <a:tcPr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0" kern="1200">
                          <a:solidFill>
                            <a:schemeClr val="tx1"/>
                          </a:solidFill>
                          <a:latin typeface="+mn-lt"/>
                          <a:ea typeface="+mn-ea"/>
                          <a:cs typeface="+mn-cs"/>
                        </a:rPr>
                        <a:t>94%</a:t>
                      </a:r>
                    </a:p>
                  </a:txBody>
                  <a:tcPr anchor="ctr">
                    <a:solidFill>
                      <a:srgbClr val="F2F6F6"/>
                    </a:solidFill>
                  </a:tcPr>
                </a:tc>
                <a:extLst>
                  <a:ext uri="{0D108BD9-81ED-4DB2-BD59-A6C34878D82A}">
                    <a16:rowId xmlns:a16="http://schemas.microsoft.com/office/drawing/2014/main" val="2230593140"/>
                  </a:ext>
                </a:extLst>
              </a:tr>
              <a:tr h="427990">
                <a:tc>
                  <a:txBody>
                    <a:bodyPr/>
                    <a:lstStyle/>
                    <a:p>
                      <a:pPr algn="l" fontAlgn="b"/>
                      <a:r>
                        <a:rPr lang="nl-NL" sz="1200" b="1" i="0" u="none" strike="noStrike">
                          <a:solidFill>
                            <a:srgbClr val="286669"/>
                          </a:solidFill>
                          <a:effectLst/>
                          <a:latin typeface="+mj-lt"/>
                        </a:rPr>
                        <a:t>restafval </a:t>
                      </a:r>
                      <a:r>
                        <a:rPr lang="nl-NL" sz="1200" b="0" i="0" u="none" strike="noStrike">
                          <a:solidFill>
                            <a:srgbClr val="286669"/>
                          </a:solidFill>
                          <a:effectLst/>
                          <a:latin typeface="+mj-lt"/>
                        </a:rPr>
                        <a:t>per inwoner (kg) (2023)</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132</a:t>
                      </a: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NL" sz="1200" b="0" kern="1200">
                          <a:solidFill>
                            <a:schemeClr val="tx1"/>
                          </a:solidFill>
                          <a:latin typeface="+mn-lt"/>
                          <a:ea typeface="+mn-ea"/>
                          <a:cs typeface="+mn-cs"/>
                        </a:rPr>
                        <a:t>139</a:t>
                      </a:r>
                      <a:endParaRPr lang="nl-BE" sz="1200" b="0" kern="1200">
                        <a:solidFill>
                          <a:schemeClr val="tx1"/>
                        </a:solidFill>
                        <a:latin typeface="+mn-lt"/>
                        <a:ea typeface="+mn-ea"/>
                        <a:cs typeface="+mn-cs"/>
                      </a:endParaRPr>
                    </a:p>
                  </a:txBody>
                  <a:tcPr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NL" sz="1200" b="0" kern="1200">
                          <a:solidFill>
                            <a:schemeClr val="tx1"/>
                          </a:solidFill>
                          <a:latin typeface="+mn-lt"/>
                          <a:ea typeface="+mn-ea"/>
                          <a:cs typeface="+mn-cs"/>
                        </a:rPr>
                        <a:t>125</a:t>
                      </a:r>
                      <a:endParaRPr lang="nl-BE" sz="1200" b="0" kern="1200">
                        <a:solidFill>
                          <a:schemeClr val="tx1"/>
                        </a:solidFill>
                        <a:latin typeface="+mn-lt"/>
                        <a:ea typeface="+mn-ea"/>
                        <a:cs typeface="+mn-cs"/>
                      </a:endParaRPr>
                    </a:p>
                  </a:txBody>
                  <a:tcPr anchor="ctr">
                    <a:solidFill>
                      <a:srgbClr val="F2F6F6"/>
                    </a:solidFill>
                  </a:tcPr>
                </a:tc>
                <a:extLst>
                  <a:ext uri="{0D108BD9-81ED-4DB2-BD59-A6C34878D82A}">
                    <a16:rowId xmlns:a16="http://schemas.microsoft.com/office/drawing/2014/main" val="3621378680"/>
                  </a:ext>
                </a:extLst>
              </a:tr>
              <a:tr h="427851">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0" i="0" u="none" strike="noStrike" kern="1200">
                          <a:solidFill>
                            <a:srgbClr val="286669"/>
                          </a:solidFill>
                          <a:effectLst/>
                          <a:latin typeface="+mn-lt"/>
                          <a:ea typeface="+mn-ea"/>
                          <a:cs typeface="+mn-cs"/>
                        </a:rPr>
                        <a:t>inwoners die tevreden zijn over </a:t>
                      </a:r>
                      <a:r>
                        <a:rPr lang="nl-NL" sz="1200" b="1" i="0" u="none" strike="noStrike" kern="1200">
                          <a:solidFill>
                            <a:srgbClr val="286669"/>
                          </a:solidFill>
                          <a:effectLst/>
                          <a:latin typeface="+mn-lt"/>
                          <a:ea typeface="+mn-ea"/>
                          <a:cs typeface="+mn-cs"/>
                        </a:rPr>
                        <a:t>huisvuilvoorzieningen </a:t>
                      </a:r>
                      <a:r>
                        <a:rPr lang="nl-NL" sz="1200" b="0" i="0" u="none" strike="noStrike" kern="1200">
                          <a:solidFill>
                            <a:srgbClr val="286669"/>
                          </a:solidFill>
                          <a:effectLst/>
                          <a:latin typeface="+mn-lt"/>
                          <a:ea typeface="+mn-ea"/>
                          <a:cs typeface="+mn-cs"/>
                        </a:rPr>
                        <a:t>(%) (2023)</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92%</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88%</a:t>
                      </a: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NL" sz="1200" b="0" kern="1200">
                          <a:solidFill>
                            <a:schemeClr val="tx1"/>
                          </a:solidFill>
                          <a:latin typeface="+mn-lt"/>
                          <a:ea typeface="+mn-ea"/>
                          <a:cs typeface="+mn-cs"/>
                        </a:rPr>
                        <a:t>83%</a:t>
                      </a:r>
                      <a:endParaRPr lang="nl-BE" sz="1200" b="0" kern="1200">
                        <a:solidFill>
                          <a:schemeClr val="tx1"/>
                        </a:solidFill>
                        <a:latin typeface="+mn-lt"/>
                        <a:ea typeface="+mn-ea"/>
                        <a:cs typeface="+mn-cs"/>
                      </a:endParaRPr>
                    </a:p>
                  </a:txBody>
                  <a:tcPr anchor="ctr">
                    <a:solidFill>
                      <a:srgbClr val="F2F6F6"/>
                    </a:solidFill>
                  </a:tcPr>
                </a:tc>
                <a:extLst>
                  <a:ext uri="{0D108BD9-81ED-4DB2-BD59-A6C34878D82A}">
                    <a16:rowId xmlns:a16="http://schemas.microsoft.com/office/drawing/2014/main" val="413533012"/>
                  </a:ext>
                </a:extLst>
              </a:tr>
              <a:tr h="427990">
                <a:tc>
                  <a:txBody>
                    <a:bodyPr/>
                    <a:lstStyle/>
                    <a:p>
                      <a:r>
                        <a:rPr lang="nl-NL" sz="1200" b="0" kern="1200">
                          <a:solidFill>
                            <a:srgbClr val="286669"/>
                          </a:solidFill>
                          <a:latin typeface="+mj-lt"/>
                          <a:ea typeface="+mn-ea"/>
                          <a:cs typeface="+mn-cs"/>
                        </a:rPr>
                        <a:t>inwoners die tevreden zijn over </a:t>
                      </a:r>
                      <a:r>
                        <a:rPr lang="nl-NL" sz="1200" b="1" kern="1200">
                          <a:solidFill>
                            <a:srgbClr val="286669"/>
                          </a:solidFill>
                          <a:latin typeface="+mj-lt"/>
                          <a:ea typeface="+mn-ea"/>
                          <a:cs typeface="+mn-cs"/>
                        </a:rPr>
                        <a:t>natuur en groenvoorzieningen </a:t>
                      </a:r>
                      <a:r>
                        <a:rPr lang="nl-NL" sz="1200" b="0" kern="1200">
                          <a:solidFill>
                            <a:srgbClr val="286669"/>
                          </a:solidFill>
                          <a:latin typeface="+mj-lt"/>
                          <a:ea typeface="+mn-ea"/>
                          <a:cs typeface="+mn-cs"/>
                        </a:rPr>
                        <a:t>(%) (2023)</a:t>
                      </a: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82%</a:t>
                      </a: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73%</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80%</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3629262546"/>
                  </a:ext>
                </a:extLst>
              </a:tr>
              <a:tr h="427990">
                <a:tc>
                  <a:txBody>
                    <a:bodyPr/>
                    <a:lstStyle/>
                    <a:p>
                      <a:r>
                        <a:rPr lang="nl-NL" sz="1200" b="1" kern="1200">
                          <a:solidFill>
                            <a:srgbClr val="286669"/>
                          </a:solidFill>
                          <a:latin typeface="+mj-lt"/>
                          <a:ea typeface="+mn-ea"/>
                          <a:cs typeface="+mn-cs"/>
                        </a:rPr>
                        <a:t>verharding* </a:t>
                      </a:r>
                      <a:r>
                        <a:rPr lang="nl-NL" sz="1200" b="0" kern="1200">
                          <a:solidFill>
                            <a:srgbClr val="286669"/>
                          </a:solidFill>
                          <a:latin typeface="+mn-lt"/>
                          <a:ea typeface="+mn-ea"/>
                          <a:cs typeface="+mn-cs"/>
                        </a:rPr>
                        <a:t>(t.o.v. oppervlakte ruimtebeslag)</a:t>
                      </a:r>
                      <a:r>
                        <a:rPr lang="nl-NL" sz="1200" b="0" kern="1200">
                          <a:solidFill>
                            <a:srgbClr val="286669"/>
                          </a:solidFill>
                          <a:latin typeface="+mj-lt"/>
                          <a:ea typeface="+mn-ea"/>
                          <a:cs typeface="+mn-cs"/>
                        </a:rPr>
                        <a:t> (%) (2022) </a:t>
                      </a:r>
                    </a:p>
                  </a:txBody>
                  <a:tcPr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50,4%</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56,4%</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45,8%</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2022594337"/>
                  </a:ext>
                </a:extLst>
              </a:tr>
            </a:tbl>
          </a:graphicData>
        </a:graphic>
      </p:graphicFrame>
      <p:sp>
        <p:nvSpPr>
          <p:cNvPr id="5" name="Rectangle 1">
            <a:extLst>
              <a:ext uri="{FF2B5EF4-FFF2-40B4-BE49-F238E27FC236}">
                <a16:creationId xmlns:a16="http://schemas.microsoft.com/office/drawing/2014/main" id="{245F93ED-ADB6-CCDF-4BD5-5F65754E7561}"/>
              </a:ext>
            </a:extLst>
          </p:cNvPr>
          <p:cNvSpPr>
            <a:spLocks noChangeArrowheads="1"/>
          </p:cNvSpPr>
          <p:nvPr/>
        </p:nvSpPr>
        <p:spPr bwMode="auto">
          <a:xfrm>
            <a:off x="4588397" y="188868"/>
            <a:ext cx="8743950" cy="30263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25392"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nl-BE" altLang="nl-BE" sz="900" b="1" i="0" u="none" strike="noStrike" kern="1200" cap="none" spc="0" normalizeH="0" baseline="0" noProof="0">
                <a:ln>
                  <a:noFill/>
                </a:ln>
                <a:solidFill>
                  <a:srgbClr val="71777D"/>
                </a:solidFill>
                <a:effectLst/>
                <a:uLnTx/>
                <a:uFillTx/>
                <a:latin typeface="Segoe UI"/>
                <a:ea typeface="+mn-ea"/>
                <a:cs typeface="+mn-cs"/>
              </a:rPr>
              <a:t>Rioleringsgraad</a:t>
            </a:r>
            <a:r>
              <a:rPr kumimoji="0" lang="nl-BE" altLang="nl-BE" sz="900" b="0" i="0" u="none" strike="noStrike" kern="1200" cap="none" spc="0" normalizeH="0" baseline="0" noProof="0">
                <a:ln>
                  <a:noFill/>
                </a:ln>
                <a:solidFill>
                  <a:srgbClr val="71777D"/>
                </a:solidFill>
                <a:effectLst/>
                <a:uLnTx/>
                <a:uFillTx/>
                <a:latin typeface="Segoe UI"/>
                <a:ea typeface="+mn-ea"/>
                <a:cs typeface="+mn-cs"/>
              </a:rPr>
              <a:t>: d</a:t>
            </a:r>
            <a:r>
              <a:rPr kumimoji="0" lang="nl-NL" altLang="nl-BE" sz="900" b="0" i="0" u="none" strike="noStrike" kern="1200" cap="none" spc="0" normalizeH="0" baseline="0" noProof="0">
                <a:ln>
                  <a:noFill/>
                </a:ln>
                <a:solidFill>
                  <a:srgbClr val="71777D"/>
                </a:solidFill>
                <a:effectLst/>
                <a:uLnTx/>
                <a:uFillTx/>
                <a:latin typeface="Segoe UI"/>
                <a:ea typeface="+mn-ea"/>
                <a:cs typeface="+mn-cs"/>
              </a:rPr>
              <a:t>e verhouding van het totaal aantal huidige gerioleerde inwoners t.o.v. het aantal maximaal gerioleerde inwoners</a:t>
            </a:r>
          </a:p>
          <a:p>
            <a:pPr marL="0" marR="0" lvl="0" indent="0" algn="l" defTabSz="914400" rtl="0" eaLnBrk="0" fontAlgn="base" latinLnBrk="0" hangingPunct="0">
              <a:lnSpc>
                <a:spcPct val="100000"/>
              </a:lnSpc>
              <a:spcBef>
                <a:spcPct val="0"/>
              </a:spcBef>
              <a:spcAft>
                <a:spcPct val="0"/>
              </a:spcAft>
              <a:buClrTx/>
              <a:buSzTx/>
              <a:buFontTx/>
              <a:buNone/>
              <a:tabLst/>
              <a:defRPr/>
            </a:pPr>
            <a:r>
              <a:rPr lang="nl-NL" altLang="nl-BE" sz="900" b="1">
                <a:solidFill>
                  <a:srgbClr val="71777D"/>
                </a:solidFill>
                <a:latin typeface="Segoe UI"/>
              </a:rPr>
              <a:t>Verharding</a:t>
            </a:r>
            <a:r>
              <a:rPr lang="nl-NL" altLang="nl-BE" sz="900">
                <a:solidFill>
                  <a:srgbClr val="71777D"/>
                </a:solidFill>
                <a:latin typeface="Segoe UI"/>
              </a:rPr>
              <a:t>: aandeel oppervlakte waarvan aard en/of toestand gewijzigd is door artificiële, (semi-)</a:t>
            </a:r>
            <a:r>
              <a:rPr lang="nl-NL" altLang="nl-BE" sz="900" err="1">
                <a:solidFill>
                  <a:srgbClr val="71777D"/>
                </a:solidFill>
                <a:latin typeface="Segoe UI"/>
              </a:rPr>
              <a:t>ondoorlaatbare</a:t>
            </a:r>
            <a:r>
              <a:rPr lang="nl-NL" altLang="nl-BE" sz="900">
                <a:solidFill>
                  <a:srgbClr val="71777D"/>
                </a:solidFill>
                <a:latin typeface="Segoe UI"/>
              </a:rPr>
              <a:t> materialen</a:t>
            </a:r>
            <a:endParaRPr kumimoji="0" lang="nl-NL" altLang="nl-BE" sz="900" b="0" i="0" u="none" strike="noStrike" kern="1200" cap="none" spc="0" normalizeH="0" baseline="0" noProof="0">
              <a:ln>
                <a:noFill/>
              </a:ln>
              <a:solidFill>
                <a:srgbClr val="71777D"/>
              </a:solidFill>
              <a:effectLst/>
              <a:uLnTx/>
              <a:uFillTx/>
              <a:latin typeface="Segoe UI"/>
              <a:ea typeface="+mn-ea"/>
              <a:cs typeface="+mn-cs"/>
            </a:endParaRPr>
          </a:p>
        </p:txBody>
      </p:sp>
    </p:spTree>
    <p:extLst>
      <p:ext uri="{BB962C8B-B14F-4D97-AF65-F5344CB8AC3E}">
        <p14:creationId xmlns:p14="http://schemas.microsoft.com/office/powerpoint/2010/main" val="161683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101427-BE6F-1AE8-898E-4FFC17D5A398}"/>
              </a:ext>
            </a:extLst>
          </p:cNvPr>
          <p:cNvSpPr>
            <a:spLocks noGrp="1"/>
          </p:cNvSpPr>
          <p:nvPr>
            <p:ph type="title"/>
          </p:nvPr>
        </p:nvSpPr>
        <p:spPr/>
        <p:txBody>
          <a:bodyPr/>
          <a:lstStyle/>
          <a:p>
            <a:r>
              <a:rPr lang="nl-BE"/>
              <a:t>Natuur, klimaat en milieu in cijfers</a:t>
            </a:r>
          </a:p>
        </p:txBody>
      </p:sp>
      <p:sp>
        <p:nvSpPr>
          <p:cNvPr id="4" name="Tekstvak 3">
            <a:extLst>
              <a:ext uri="{FF2B5EF4-FFF2-40B4-BE49-F238E27FC236}">
                <a16:creationId xmlns:a16="http://schemas.microsoft.com/office/drawing/2014/main" id="{61B2AA3D-DEE2-2441-547F-0468F7E453DC}"/>
              </a:ext>
            </a:extLst>
          </p:cNvPr>
          <p:cNvSpPr txBox="1"/>
          <p:nvPr/>
        </p:nvSpPr>
        <p:spPr>
          <a:xfrm>
            <a:off x="7989031" y="6596390"/>
            <a:ext cx="376852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
        <p:nvSpPr>
          <p:cNvPr id="10" name="Tekstvak 9">
            <a:extLst>
              <a:ext uri="{FF2B5EF4-FFF2-40B4-BE49-F238E27FC236}">
                <a16:creationId xmlns:a16="http://schemas.microsoft.com/office/drawing/2014/main" id="{4EBE1C24-EEA8-9BE4-4974-62D1C99ABCF8}"/>
              </a:ext>
            </a:extLst>
          </p:cNvPr>
          <p:cNvSpPr txBox="1"/>
          <p:nvPr/>
        </p:nvSpPr>
        <p:spPr>
          <a:xfrm>
            <a:off x="123825" y="1477786"/>
            <a:ext cx="4042947" cy="523220"/>
          </a:xfrm>
          <a:prstGeom prst="rect">
            <a:avLst/>
          </a:prstGeom>
          <a:noFill/>
        </p:spPr>
        <p:txBody>
          <a:bodyPr wrap="square" rtlCol="0">
            <a:spAutoFit/>
          </a:bodyPr>
          <a:lstStyle/>
          <a:p>
            <a:r>
              <a:rPr lang="nl-BE" sz="1400" b="1">
                <a:solidFill>
                  <a:srgbClr val="286669"/>
                </a:solidFill>
              </a:rPr>
              <a:t>Aandeel groenvoorziening in de oppervlakte van de gemeente (2019)</a:t>
            </a:r>
          </a:p>
        </p:txBody>
      </p:sp>
      <p:sp>
        <p:nvSpPr>
          <p:cNvPr id="11" name="Tekstvak 10">
            <a:extLst>
              <a:ext uri="{FF2B5EF4-FFF2-40B4-BE49-F238E27FC236}">
                <a16:creationId xmlns:a16="http://schemas.microsoft.com/office/drawing/2014/main" id="{6BBF7319-01FA-FBB5-8B37-69C456CBBF48}"/>
              </a:ext>
            </a:extLst>
          </p:cNvPr>
          <p:cNvSpPr txBox="1"/>
          <p:nvPr/>
        </p:nvSpPr>
        <p:spPr>
          <a:xfrm>
            <a:off x="6241031" y="1377468"/>
            <a:ext cx="4042947" cy="523220"/>
          </a:xfrm>
          <a:prstGeom prst="rect">
            <a:avLst/>
          </a:prstGeom>
          <a:noFill/>
        </p:spPr>
        <p:txBody>
          <a:bodyPr wrap="square" rtlCol="0">
            <a:spAutoFit/>
          </a:bodyPr>
          <a:lstStyle/>
          <a:p>
            <a:r>
              <a:rPr lang="nl-BE" sz="1400" b="1">
                <a:solidFill>
                  <a:srgbClr val="286669"/>
                </a:solidFill>
              </a:rPr>
              <a:t>Aandeel groenvoorziening in de oppervlakte van de gemeente (2019)</a:t>
            </a:r>
          </a:p>
        </p:txBody>
      </p:sp>
      <p:pic>
        <p:nvPicPr>
          <p:cNvPr id="6" name="Picture 5">
            <a:extLst>
              <a:ext uri="{FF2B5EF4-FFF2-40B4-BE49-F238E27FC236}">
                <a16:creationId xmlns:a16="http://schemas.microsoft.com/office/drawing/2014/main" id="{10C8B507-8B43-BDFB-472E-9F761BF7C320}"/>
              </a:ext>
            </a:extLst>
          </p:cNvPr>
          <p:cNvPicPr>
            <a:picLocks noChangeAspect="1"/>
          </p:cNvPicPr>
          <p:nvPr/>
        </p:nvPicPr>
        <p:blipFill>
          <a:blip r:embed="rId3"/>
          <a:stretch>
            <a:fillRect/>
          </a:stretch>
        </p:blipFill>
        <p:spPr>
          <a:xfrm>
            <a:off x="123825" y="1981978"/>
            <a:ext cx="6391707" cy="3972692"/>
          </a:xfrm>
          <a:prstGeom prst="rect">
            <a:avLst/>
          </a:prstGeom>
        </p:spPr>
      </p:pic>
      <p:pic>
        <p:nvPicPr>
          <p:cNvPr id="8" name="Picture 7">
            <a:extLst>
              <a:ext uri="{FF2B5EF4-FFF2-40B4-BE49-F238E27FC236}">
                <a16:creationId xmlns:a16="http://schemas.microsoft.com/office/drawing/2014/main" id="{DB071F3A-B18F-A188-72BB-B6E7256FD5F6}"/>
              </a:ext>
            </a:extLst>
          </p:cNvPr>
          <p:cNvPicPr>
            <a:picLocks noChangeAspect="1"/>
          </p:cNvPicPr>
          <p:nvPr/>
        </p:nvPicPr>
        <p:blipFill>
          <a:blip r:embed="rId4"/>
          <a:stretch>
            <a:fillRect/>
          </a:stretch>
        </p:blipFill>
        <p:spPr>
          <a:xfrm>
            <a:off x="6241031" y="1981978"/>
            <a:ext cx="5947260" cy="4614412"/>
          </a:xfrm>
          <a:prstGeom prst="rect">
            <a:avLst/>
          </a:prstGeom>
        </p:spPr>
      </p:pic>
    </p:spTree>
    <p:extLst>
      <p:ext uri="{BB962C8B-B14F-4D97-AF65-F5344CB8AC3E}">
        <p14:creationId xmlns:p14="http://schemas.microsoft.com/office/powerpoint/2010/main" val="42361814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a:t>
            </a:r>
          </a:p>
        </p:txBody>
      </p:sp>
      <p:sp>
        <p:nvSpPr>
          <p:cNvPr id="5" name="Tijdelijke aanduiding voor inhoud 4">
            <a:extLst>
              <a:ext uri="{FF2B5EF4-FFF2-40B4-BE49-F238E27FC236}">
                <a16:creationId xmlns:a16="http://schemas.microsoft.com/office/drawing/2014/main" id="{9CE9911F-4CC0-254F-1E8E-AA4C855A24F1}"/>
              </a:ext>
            </a:extLst>
          </p:cNvPr>
          <p:cNvSpPr>
            <a:spLocks noGrp="1"/>
          </p:cNvSpPr>
          <p:nvPr>
            <p:ph idx="1"/>
          </p:nvPr>
        </p:nvSpPr>
        <p:spPr>
          <a:xfrm>
            <a:off x="838200" y="1396496"/>
            <a:ext cx="10515600" cy="4166961"/>
          </a:xfrm>
        </p:spPr>
        <p:txBody>
          <a:bodyPr>
            <a:noAutofit/>
          </a:bodyPr>
          <a:lstStyle/>
          <a:p>
            <a:pPr algn="just"/>
            <a:r>
              <a:rPr lang="nl-NL" sz="1200" dirty="0"/>
              <a:t>Het aantal </a:t>
            </a:r>
            <a:r>
              <a:rPr lang="nl-NL" sz="1200" b="1" dirty="0">
                <a:solidFill>
                  <a:srgbClr val="286669"/>
                </a:solidFill>
              </a:rPr>
              <a:t>criminele feiten </a:t>
            </a:r>
            <a:r>
              <a:rPr lang="nl-NL" sz="1200" dirty="0"/>
              <a:t>per 1.000 inwoners ligt met 27,0 in Dentergem opvallend lager in vergelijking met de referentieregio (49,4) en Vlaanderen (64,6). Het belangrijkste aandeel van de geregistreerde feiten betreft andere, niet nader genoemde feiten (50,6%), gevolgd door diefstal en afpersing met 19,3%. De inwoners geven aan zich </a:t>
            </a:r>
            <a:r>
              <a:rPr lang="nl-NL" sz="1200" b="1" dirty="0">
                <a:solidFill>
                  <a:srgbClr val="286669"/>
                </a:solidFill>
              </a:rPr>
              <a:t>veilig</a:t>
            </a:r>
            <a:r>
              <a:rPr lang="nl-NL" sz="1200" dirty="0"/>
              <a:t> te </a:t>
            </a:r>
            <a:r>
              <a:rPr lang="nl-NL" sz="1200" b="1" dirty="0">
                <a:solidFill>
                  <a:srgbClr val="286669"/>
                </a:solidFill>
              </a:rPr>
              <a:t>voelen</a:t>
            </a:r>
            <a:r>
              <a:rPr lang="nl-NL" sz="1200" dirty="0"/>
              <a:t> in de gemeente, slechts 22% voelt zich altijd, vaak of af en toe onveilig (regio </a:t>
            </a:r>
            <a:r>
              <a:rPr lang="nl-NL" sz="1200" dirty="0" err="1"/>
              <a:t>Midwest</a:t>
            </a:r>
            <a:r>
              <a:rPr lang="nl-NL" sz="1200" dirty="0"/>
              <a:t>: 32% / Vlaanderen: 33%). Verder ligt het </a:t>
            </a:r>
            <a:r>
              <a:rPr lang="nl-NL" sz="1200" b="1" dirty="0">
                <a:solidFill>
                  <a:srgbClr val="286669"/>
                </a:solidFill>
              </a:rPr>
              <a:t>vertrouwen in de politie </a:t>
            </a:r>
            <a:r>
              <a:rPr lang="nl-NL" sz="1200" dirty="0"/>
              <a:t>in lijn met de vergelijkingsgebieden (84% voor Dentergem en 85% voor de regio en Vlaanderen). Tot slot, ligt ook het aandeel inwoners dat aangeeft veel </a:t>
            </a:r>
            <a:r>
              <a:rPr lang="nl-NL" sz="1200" b="1" dirty="0">
                <a:solidFill>
                  <a:srgbClr val="286669"/>
                </a:solidFill>
              </a:rPr>
              <a:t>buurthinder</a:t>
            </a:r>
            <a:r>
              <a:rPr lang="nl-NL" sz="1200" dirty="0"/>
              <a:t> te ondervinden (15%) lager dan gemiddeld in Vlaanderen (20%), maar gelijk aan de referentieregio (15%)). </a:t>
            </a:r>
          </a:p>
          <a:p>
            <a:pPr algn="just"/>
            <a:r>
              <a:rPr lang="nl-NL" sz="1200" dirty="0"/>
              <a:t>Op vlak van tevredenheid over de </a:t>
            </a:r>
            <a:r>
              <a:rPr lang="nl-NL" sz="1200" b="1" dirty="0">
                <a:solidFill>
                  <a:srgbClr val="286669"/>
                </a:solidFill>
              </a:rPr>
              <a:t>communicatie</a:t>
            </a:r>
            <a:r>
              <a:rPr lang="nl-NL" sz="1200" dirty="0"/>
              <a:t> van het bestuur geeft 50% van de inwoners aan tevreden te zijn. Dit cijfers ligt lager dan de vergelijkingsgebieden. </a:t>
            </a:r>
          </a:p>
          <a:p>
            <a:pPr algn="just"/>
            <a:r>
              <a:rPr lang="nl-NL" sz="1200" dirty="0"/>
              <a:t>De </a:t>
            </a:r>
            <a:r>
              <a:rPr lang="nl-NL" sz="1200" b="1" dirty="0">
                <a:solidFill>
                  <a:srgbClr val="286669"/>
                </a:solidFill>
              </a:rPr>
              <a:t>tevredenheid over de digitale dienstverlening </a:t>
            </a:r>
            <a:r>
              <a:rPr lang="nl-NL" sz="1200" dirty="0"/>
              <a:t>(59%) en </a:t>
            </a:r>
            <a:r>
              <a:rPr lang="nl-NL" sz="1200" b="1" dirty="0">
                <a:solidFill>
                  <a:srgbClr val="286669"/>
                </a:solidFill>
              </a:rPr>
              <a:t>loketvoorzieningen</a:t>
            </a:r>
            <a:r>
              <a:rPr lang="nl-NL" sz="1200" dirty="0"/>
              <a:t> (55%) in Dentergem scoren  lager dan in de vergelijkingsgebieden. Het tevredenheidscijfer voor de digitale dienstverlening is er sinds 2020 wel op vooruit gegaan met 5 procent. Toen bedroeg dit 54%, dus er is een positieve evolutie zichtbaar. </a:t>
            </a:r>
          </a:p>
          <a:p>
            <a:pPr algn="just"/>
            <a:r>
              <a:rPr lang="nl-NL" sz="1200" dirty="0"/>
              <a:t>Verder heeft Dentergem een veel lagere </a:t>
            </a:r>
            <a:r>
              <a:rPr lang="nl-NL" sz="1200" b="1" dirty="0">
                <a:solidFill>
                  <a:srgbClr val="286669"/>
                </a:solidFill>
              </a:rPr>
              <a:t>financiële schuld per inwoner </a:t>
            </a:r>
            <a:r>
              <a:rPr lang="nl-NL" sz="1200" dirty="0"/>
              <a:t>(€79,98) in vergelijking met de het Vlaams Gewest (€1309,56), wat gunstig is.</a:t>
            </a:r>
            <a:endParaRPr lang="nl-BE" sz="1200" dirty="0"/>
          </a:p>
        </p:txBody>
      </p:sp>
    </p:spTree>
    <p:extLst>
      <p:ext uri="{BB962C8B-B14F-4D97-AF65-F5344CB8AC3E}">
        <p14:creationId xmlns:p14="http://schemas.microsoft.com/office/powerpoint/2010/main" val="28171121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a:t>
            </a:r>
          </a:p>
        </p:txBody>
      </p:sp>
      <p:sp>
        <p:nvSpPr>
          <p:cNvPr id="5" name="Tijdelijke aanduiding voor inhoud 4">
            <a:extLst>
              <a:ext uri="{FF2B5EF4-FFF2-40B4-BE49-F238E27FC236}">
                <a16:creationId xmlns:a16="http://schemas.microsoft.com/office/drawing/2014/main" id="{9CE9911F-4CC0-254F-1E8E-AA4C855A24F1}"/>
              </a:ext>
            </a:extLst>
          </p:cNvPr>
          <p:cNvSpPr>
            <a:spLocks noGrp="1"/>
          </p:cNvSpPr>
          <p:nvPr>
            <p:ph idx="1"/>
          </p:nvPr>
        </p:nvSpPr>
        <p:spPr/>
        <p:txBody>
          <a:bodyPr>
            <a:normAutofit fontScale="62500" lnSpcReduction="20000"/>
          </a:bodyPr>
          <a:lstStyle/>
          <a:p>
            <a:pPr algn="just"/>
            <a:r>
              <a:rPr lang="nl-NL"/>
              <a:t>In Dentergem is er een groter aantal inwoners dat aangeeft een </a:t>
            </a:r>
            <a:r>
              <a:rPr lang="nl-NL" b="1">
                <a:solidFill>
                  <a:srgbClr val="286669"/>
                </a:solidFill>
              </a:rPr>
              <a:t>sterk sociaal weefsel </a:t>
            </a:r>
            <a:r>
              <a:rPr lang="nl-NL"/>
              <a:t>te hebben in de buurt (56%) dan in de referentieregio (52%) en Vlaanderen (48%). Verder ligt voor het participeren aan het </a:t>
            </a:r>
            <a:r>
              <a:rPr lang="nl-NL" b="1">
                <a:solidFill>
                  <a:srgbClr val="286669"/>
                </a:solidFill>
              </a:rPr>
              <a:t>verenigingsleven</a:t>
            </a:r>
            <a:r>
              <a:rPr lang="nl-NL"/>
              <a:t> (58%) het cijfer tussen het Vlaams gemiddelde (57%) en het regionaal gemiddelde (60%). Het aantal inwoners die aan </a:t>
            </a:r>
            <a:r>
              <a:rPr lang="nl-NL" b="1">
                <a:solidFill>
                  <a:srgbClr val="286669"/>
                </a:solidFill>
              </a:rPr>
              <a:t>vrijwilligerswerk doen</a:t>
            </a:r>
            <a:r>
              <a:rPr lang="nl-NL"/>
              <a:t> (18%) ligt in lijn met de benchmarks (20% in </a:t>
            </a:r>
            <a:r>
              <a:rPr lang="nl-NL" err="1"/>
              <a:t>Midwest</a:t>
            </a:r>
            <a:r>
              <a:rPr lang="nl-NL"/>
              <a:t>, 18% in Vlaanderen). </a:t>
            </a:r>
          </a:p>
          <a:p>
            <a:pPr algn="just"/>
            <a:r>
              <a:rPr lang="nl-NL"/>
              <a:t>Als we kijken naar de </a:t>
            </a:r>
            <a:r>
              <a:rPr lang="nl-NL" b="1">
                <a:solidFill>
                  <a:srgbClr val="286669"/>
                </a:solidFill>
              </a:rPr>
              <a:t>CO2-emissies per sector</a:t>
            </a:r>
            <a:r>
              <a:rPr lang="nl-NL"/>
              <a:t>, dan stellen we vast dat het aandeel CO2-uitstoot door </a:t>
            </a:r>
            <a:r>
              <a:rPr lang="nl-NL" b="1">
                <a:solidFill>
                  <a:srgbClr val="286669"/>
                </a:solidFill>
              </a:rPr>
              <a:t>huishoudens </a:t>
            </a:r>
            <a:r>
              <a:rPr lang="nl-NL"/>
              <a:t>in Dentergem (38,7%) opvallend hoger ligt ten opzichte van de regio </a:t>
            </a:r>
            <a:r>
              <a:rPr lang="nl-NL" err="1"/>
              <a:t>Midwest</a:t>
            </a:r>
            <a:r>
              <a:rPr lang="nl-NL"/>
              <a:t> (20,2%) en het Vlaams Gewest (27,3%). Daarnaast valt ook op dat de CO2-uitstoot door landbouw wat hoger ligt in Dentergem (14,6%) dan in de referentieregio (9,7%) en in het Vlaams Gewest (4,7%). De tertiaire en industriële sector hebben een lagere CO2-uitstoot in Dentergem dan in Vlaanderen en regio </a:t>
            </a:r>
            <a:r>
              <a:rPr lang="nl-NL" err="1"/>
              <a:t>Midwest</a:t>
            </a:r>
            <a:r>
              <a:rPr lang="nl-NL"/>
              <a:t>. De uitstoot van particulier en commercieel vervoer in Dentergem ligt tussen het Vlaams en regionaal gemiddelde (30,5%). Voor het </a:t>
            </a:r>
            <a:r>
              <a:rPr lang="nl-NL" b="1">
                <a:solidFill>
                  <a:srgbClr val="286669"/>
                </a:solidFill>
              </a:rPr>
              <a:t>energieverbruik</a:t>
            </a:r>
            <a:r>
              <a:rPr lang="nl-NL"/>
              <a:t> per sector zien we een gelijkaardig beeld.</a:t>
            </a:r>
          </a:p>
          <a:p>
            <a:pPr algn="just"/>
            <a:r>
              <a:rPr lang="nl-NL"/>
              <a:t>Het percentage </a:t>
            </a:r>
            <a:r>
              <a:rPr lang="nl-NL" b="1">
                <a:solidFill>
                  <a:srgbClr val="286669"/>
                </a:solidFill>
              </a:rPr>
              <a:t>verharding</a:t>
            </a:r>
            <a:r>
              <a:rPr lang="nl-NL"/>
              <a:t> (het aandeel oppervlakte waarvan aard en/of toestand gewijzigd is door artificiële, (semi-) </a:t>
            </a:r>
            <a:r>
              <a:rPr lang="nl-NL" err="1"/>
              <a:t>ondoorlaatbare</a:t>
            </a:r>
            <a:r>
              <a:rPr lang="nl-NL"/>
              <a:t> materialen) t.o.v. de totale oppervlakte ruimtebeslag ligt in Dentergem (50,4%) tussen de referentieregio (56,4%) en het Vlaams Gewest (45,8%). Dit is een belangrijke vaststelling als we rekening houden met de </a:t>
            </a:r>
            <a:r>
              <a:rPr lang="nl-NL" b="1">
                <a:solidFill>
                  <a:srgbClr val="286669"/>
                </a:solidFill>
              </a:rPr>
              <a:t>klimaatverandering</a:t>
            </a:r>
            <a:r>
              <a:rPr lang="nl-NL"/>
              <a:t> en bijhorende </a:t>
            </a:r>
            <a:r>
              <a:rPr lang="nl-NL" b="1">
                <a:solidFill>
                  <a:srgbClr val="286669"/>
                </a:solidFill>
              </a:rPr>
              <a:t>waterproblematieken</a:t>
            </a:r>
            <a:r>
              <a:rPr lang="nl-NL"/>
              <a:t> waarmee we geconfronteerd worden. </a:t>
            </a:r>
            <a:endParaRPr lang="nl-BE"/>
          </a:p>
        </p:txBody>
      </p:sp>
    </p:spTree>
    <p:extLst>
      <p:ext uri="{BB962C8B-B14F-4D97-AF65-F5344CB8AC3E}">
        <p14:creationId xmlns:p14="http://schemas.microsoft.com/office/powerpoint/2010/main" val="15557672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Samenvatting</a:t>
            </a:r>
          </a:p>
        </p:txBody>
      </p:sp>
      <p:sp>
        <p:nvSpPr>
          <p:cNvPr id="5" name="Tijdelijke aanduiding voor inhoud 4">
            <a:extLst>
              <a:ext uri="{FF2B5EF4-FFF2-40B4-BE49-F238E27FC236}">
                <a16:creationId xmlns:a16="http://schemas.microsoft.com/office/drawing/2014/main" id="{9CE9911F-4CC0-254F-1E8E-AA4C855A24F1}"/>
              </a:ext>
            </a:extLst>
          </p:cNvPr>
          <p:cNvSpPr>
            <a:spLocks noGrp="1"/>
          </p:cNvSpPr>
          <p:nvPr>
            <p:ph idx="1"/>
          </p:nvPr>
        </p:nvSpPr>
        <p:spPr/>
        <p:txBody>
          <a:bodyPr>
            <a:normAutofit/>
          </a:bodyPr>
          <a:lstStyle/>
          <a:p>
            <a:pPr algn="just"/>
            <a:r>
              <a:rPr lang="nl-NL" sz="1400" dirty="0"/>
              <a:t>Het </a:t>
            </a:r>
            <a:r>
              <a:rPr lang="nl-NL" sz="1400" b="1" dirty="0">
                <a:solidFill>
                  <a:srgbClr val="286669"/>
                </a:solidFill>
              </a:rPr>
              <a:t>aandeel groen </a:t>
            </a:r>
            <a:r>
              <a:rPr lang="nl-NL" sz="1400" dirty="0"/>
              <a:t>in Dentergem ligt voor de categorieën ‘stadsgroen’, ‘stadsdeelgroen’, ‘stadsbos’, ‘buurtgroen’ en ‘wijkgroen’ telkens lager in vergelijking met het Vlaams Gewest, maar hoger dan in regio </a:t>
            </a:r>
            <a:r>
              <a:rPr lang="nl-NL" sz="1400" dirty="0" err="1"/>
              <a:t>Midwest</a:t>
            </a:r>
            <a:r>
              <a:rPr lang="nl-NL" sz="1400" dirty="0"/>
              <a:t> (met uitzondering van stadsbos). De tevredenheid over </a:t>
            </a:r>
            <a:r>
              <a:rPr lang="nl-NL" sz="1400" b="1" dirty="0">
                <a:solidFill>
                  <a:srgbClr val="286669"/>
                </a:solidFill>
              </a:rPr>
              <a:t>natuur en groenvoorzieningen </a:t>
            </a:r>
            <a:r>
              <a:rPr lang="nl-NL" sz="1400" dirty="0"/>
              <a:t>ligt in Dentergem (82%) in lijn met Vlaanderen (80%) en hoger dan in de regio (73%).</a:t>
            </a:r>
          </a:p>
          <a:p>
            <a:pPr algn="just"/>
            <a:r>
              <a:rPr lang="nl-NL" sz="1400" dirty="0"/>
              <a:t>Men is in Dentergem (92%) meer </a:t>
            </a:r>
            <a:r>
              <a:rPr lang="nl-NL" sz="1400" b="1" dirty="0">
                <a:solidFill>
                  <a:srgbClr val="286669"/>
                </a:solidFill>
              </a:rPr>
              <a:t>tevreden over de huisvuilvoorzieningen </a:t>
            </a:r>
            <a:r>
              <a:rPr lang="nl-NL" sz="1400" dirty="0"/>
              <a:t>dan gemiddeld (</a:t>
            </a:r>
            <a:r>
              <a:rPr lang="nl-NL" sz="1400" dirty="0" err="1"/>
              <a:t>Midwest</a:t>
            </a:r>
            <a:r>
              <a:rPr lang="nl-NL" sz="1400" dirty="0"/>
              <a:t>: 88% / Vlaanderen: 83%).</a:t>
            </a:r>
          </a:p>
          <a:p>
            <a:pPr algn="just"/>
            <a:r>
              <a:rPr lang="nl-NL" sz="1400" dirty="0"/>
              <a:t>Verder beschikt Dentergem over een </a:t>
            </a:r>
            <a:r>
              <a:rPr lang="nl-NL" sz="1400" b="1" dirty="0">
                <a:solidFill>
                  <a:srgbClr val="286669"/>
                </a:solidFill>
              </a:rPr>
              <a:t>lagere uitvoeringsgraad</a:t>
            </a:r>
            <a:r>
              <a:rPr lang="nl-NL" sz="1400" dirty="0"/>
              <a:t> (81,6%) </a:t>
            </a:r>
            <a:r>
              <a:rPr lang="nl-NL" sz="1400" b="1" dirty="0">
                <a:solidFill>
                  <a:srgbClr val="286669"/>
                </a:solidFill>
              </a:rPr>
              <a:t>van de riolering </a:t>
            </a:r>
            <a:r>
              <a:rPr lang="nl-NL" sz="1400" dirty="0"/>
              <a:t>in vergelijking met het Vlaams Gewest (94%). </a:t>
            </a:r>
          </a:p>
          <a:p>
            <a:pPr algn="just"/>
            <a:r>
              <a:rPr lang="nl-NL" sz="1400" dirty="0"/>
              <a:t>Tot slot, is de </a:t>
            </a:r>
            <a:r>
              <a:rPr lang="nl-NL" sz="1400" b="1" dirty="0">
                <a:solidFill>
                  <a:srgbClr val="286669"/>
                </a:solidFill>
              </a:rPr>
              <a:t>CO2-emissie door verwarming huishoudens </a:t>
            </a:r>
            <a:r>
              <a:rPr lang="nl-NL" sz="1400" dirty="0"/>
              <a:t>(ton per huishouden) hoger in Dentergem (4,4 ton) dan in de vergelijkingsgebieden die schommelen rond 3 ton. </a:t>
            </a:r>
            <a:endParaRPr lang="nl-BE" sz="1400" dirty="0"/>
          </a:p>
        </p:txBody>
      </p:sp>
    </p:spTree>
    <p:extLst>
      <p:ext uri="{BB962C8B-B14F-4D97-AF65-F5344CB8AC3E}">
        <p14:creationId xmlns:p14="http://schemas.microsoft.com/office/powerpoint/2010/main" val="1423817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109728" y="4429931"/>
            <a:ext cx="4554728" cy="2603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45" name="Rectangle 44"/>
          <p:cNvSpPr/>
          <p:nvPr/>
        </p:nvSpPr>
        <p:spPr>
          <a:xfrm>
            <a:off x="7910197" y="2186287"/>
            <a:ext cx="4479923" cy="26035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13" name="TextBox 12"/>
          <p:cNvSpPr txBox="1"/>
          <p:nvPr/>
        </p:nvSpPr>
        <p:spPr>
          <a:xfrm>
            <a:off x="7972361" y="3617821"/>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rPr>
              <a:t>Cultuur en vrije tijd</a:t>
            </a:r>
            <a:endParaRPr kumimoji="0" lang="nl-BE" sz="1100" b="0" i="0" u="none" strike="noStrike" kern="1200" cap="none" spc="0" normalizeH="0" baseline="0" noProof="0">
              <a:ln>
                <a:noFill/>
              </a:ln>
              <a:solidFill>
                <a:srgbClr val="286669">
                  <a:lumMod val="75000"/>
                </a:srgbClr>
              </a:solidFill>
              <a:effectLst/>
              <a:uLnTx/>
              <a:uFillTx/>
              <a:latin typeface="Segoe UI"/>
            </a:endParaRPr>
          </a:p>
        </p:txBody>
      </p:sp>
      <p:sp>
        <p:nvSpPr>
          <p:cNvPr id="65" name="Rounded Rectangle 64"/>
          <p:cNvSpPr/>
          <p:nvPr/>
        </p:nvSpPr>
        <p:spPr>
          <a:xfrm>
            <a:off x="4439922" y="3743779"/>
            <a:ext cx="717526" cy="1632303"/>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01</a:t>
            </a:r>
          </a:p>
        </p:txBody>
      </p:sp>
      <p:sp>
        <p:nvSpPr>
          <p:cNvPr id="66" name="Rounded Rectangle 65"/>
          <p:cNvSpPr/>
          <p:nvPr/>
        </p:nvSpPr>
        <p:spPr>
          <a:xfrm>
            <a:off x="5823599" y="2807330"/>
            <a:ext cx="717526" cy="1632303"/>
          </a:xfrm>
          <a:prstGeom prst="roundRect">
            <a:avLst>
              <a:gd name="adj" fmla="val 50000"/>
            </a:avLst>
          </a:prstGeom>
          <a:solidFill>
            <a:srgbClr val="3BB9BE"/>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03</a:t>
            </a:r>
          </a:p>
        </p:txBody>
      </p:sp>
      <p:sp>
        <p:nvSpPr>
          <p:cNvPr id="67" name="Rounded Rectangle 66"/>
          <p:cNvSpPr/>
          <p:nvPr/>
        </p:nvSpPr>
        <p:spPr>
          <a:xfrm>
            <a:off x="7207275" y="1870882"/>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05</a:t>
            </a:r>
          </a:p>
        </p:txBody>
      </p:sp>
      <p:sp>
        <p:nvSpPr>
          <p:cNvPr id="68" name="Rounded Rectangle 67"/>
          <p:cNvSpPr/>
          <p:nvPr/>
        </p:nvSpPr>
        <p:spPr>
          <a:xfrm>
            <a:off x="6515436" y="2339105"/>
            <a:ext cx="717526" cy="1632303"/>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04</a:t>
            </a:r>
          </a:p>
        </p:txBody>
      </p:sp>
      <p:sp>
        <p:nvSpPr>
          <p:cNvPr id="69" name="Rounded Rectangle 68"/>
          <p:cNvSpPr/>
          <p:nvPr/>
        </p:nvSpPr>
        <p:spPr>
          <a:xfrm>
            <a:off x="5131761" y="3275555"/>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02</a:t>
            </a:r>
          </a:p>
        </p:txBody>
      </p:sp>
      <p:sp>
        <p:nvSpPr>
          <p:cNvPr id="70" name="TextBox 69"/>
          <p:cNvSpPr txBox="1"/>
          <p:nvPr/>
        </p:nvSpPr>
        <p:spPr>
          <a:xfrm>
            <a:off x="7183117" y="4137267"/>
            <a:ext cx="2997205"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sz="1600">
                <a:solidFill>
                  <a:srgbClr val="286669"/>
                </a:solidFill>
                <a:latin typeface="Segoe UI"/>
              </a:rPr>
              <a:t>Demografie</a:t>
            </a:r>
            <a:endParaRPr kumimoji="0" lang="nl-BE" sz="1200" b="0" i="0" u="none" strike="noStrike" kern="1200" cap="none" spc="0" normalizeH="0" baseline="0" noProof="0">
              <a:ln>
                <a:noFill/>
              </a:ln>
              <a:solidFill>
                <a:srgbClr val="286669">
                  <a:lumMod val="75000"/>
                </a:srgbClr>
              </a:solidFill>
              <a:effectLst/>
              <a:uLnTx/>
              <a:uFillTx/>
              <a:latin typeface="Segoe UI"/>
            </a:endParaRPr>
          </a:p>
        </p:txBody>
      </p:sp>
      <p:sp>
        <p:nvSpPr>
          <p:cNvPr id="71" name="TextBox 70"/>
          <p:cNvSpPr txBox="1"/>
          <p:nvPr/>
        </p:nvSpPr>
        <p:spPr>
          <a:xfrm>
            <a:off x="6451600" y="4661971"/>
            <a:ext cx="3032033"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1" i="0" u="none" strike="noStrike" kern="1200" cap="none" spc="0" normalizeH="0" baseline="0" noProof="0">
                <a:ln>
                  <a:noFill/>
                </a:ln>
                <a:solidFill>
                  <a:srgbClr val="3BB9BE"/>
                </a:solidFill>
                <a:effectLst/>
                <a:uLnTx/>
                <a:uFillTx/>
                <a:latin typeface="Segoe UI"/>
                <a:ea typeface="+mn-ea"/>
                <a:cs typeface="+mn-cs"/>
              </a:rPr>
              <a:t>Economie, werk en onderwijs</a:t>
            </a:r>
            <a:endParaRPr kumimoji="0" lang="nl-BE" sz="1200" b="1" i="0" u="none" strike="noStrike" kern="1200" cap="none" spc="0" normalizeH="0" baseline="0" noProof="0">
              <a:ln>
                <a:noFill/>
              </a:ln>
              <a:solidFill>
                <a:srgbClr val="3BB9BE"/>
              </a:solidFill>
              <a:effectLst/>
              <a:uLnTx/>
              <a:uFillTx/>
              <a:latin typeface="Segoe UI"/>
              <a:ea typeface="+mn-ea"/>
              <a:cs typeface="+mn-cs"/>
            </a:endParaRPr>
          </a:p>
        </p:txBody>
      </p:sp>
      <p:sp>
        <p:nvSpPr>
          <p:cNvPr id="72" name="TextBox 71"/>
          <p:cNvSpPr txBox="1"/>
          <p:nvPr/>
        </p:nvSpPr>
        <p:spPr>
          <a:xfrm>
            <a:off x="5796279" y="5186675"/>
            <a:ext cx="2176081"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600">
                <a:solidFill>
                  <a:srgbClr val="286669"/>
                </a:solidFill>
                <a:latin typeface="Segoe UI"/>
              </a:rPr>
              <a:t>L</a:t>
            </a:r>
            <a:r>
              <a:rPr lang="nl-BE" sz="1600">
                <a:solidFill>
                  <a:srgbClr val="286669"/>
                </a:solidFill>
                <a:latin typeface="Segoe UI"/>
              </a:rPr>
              <a:t>even en samenleven</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3" name="TextBox 72"/>
          <p:cNvSpPr txBox="1"/>
          <p:nvPr/>
        </p:nvSpPr>
        <p:spPr>
          <a:xfrm>
            <a:off x="5100320" y="5711380"/>
            <a:ext cx="3082146"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Ruimte, wonen en mobiliteit</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75" name="Elbow Connector 74"/>
          <p:cNvCxnSpPr>
            <a:stCxn id="66" idx="2"/>
            <a:endCxn id="71" idx="1"/>
          </p:cNvCxnSpPr>
          <p:nvPr/>
        </p:nvCxnSpPr>
        <p:spPr>
          <a:xfrm rot="16200000" flipH="1">
            <a:off x="6121174" y="4500821"/>
            <a:ext cx="391615" cy="269238"/>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6" name="Elbow Connector 75"/>
          <p:cNvCxnSpPr>
            <a:cxnSpLocks/>
            <a:stCxn id="69" idx="2"/>
            <a:endCxn id="72" idx="1"/>
          </p:cNvCxnSpPr>
          <p:nvPr/>
        </p:nvCxnSpPr>
        <p:spPr>
          <a:xfrm rot="16200000" flipH="1">
            <a:off x="5419354" y="4979027"/>
            <a:ext cx="448094" cy="30575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7" name="Elbow Connector 76"/>
          <p:cNvCxnSpPr>
            <a:stCxn id="65" idx="2"/>
            <a:endCxn id="73" idx="1"/>
          </p:cNvCxnSpPr>
          <p:nvPr/>
        </p:nvCxnSpPr>
        <p:spPr>
          <a:xfrm rot="16200000" flipH="1">
            <a:off x="4651049" y="5523718"/>
            <a:ext cx="596909" cy="30163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49" name="Rounded Rectangle 66"/>
          <p:cNvSpPr/>
          <p:nvPr/>
        </p:nvSpPr>
        <p:spPr>
          <a:xfrm>
            <a:off x="7874013" y="1414224"/>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06</a:t>
            </a:r>
          </a:p>
        </p:txBody>
      </p:sp>
      <p:cxnSp>
        <p:nvCxnSpPr>
          <p:cNvPr id="51" name="Elbow Connector 73"/>
          <p:cNvCxnSpPr/>
          <p:nvPr/>
        </p:nvCxnSpPr>
        <p:spPr>
          <a:xfrm rot="16200000" flipH="1">
            <a:off x="7665471" y="3462236"/>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2" name="TextBox 12"/>
          <p:cNvSpPr txBox="1"/>
          <p:nvPr/>
        </p:nvSpPr>
        <p:spPr>
          <a:xfrm>
            <a:off x="8616640" y="3098375"/>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Zorg, welzijn en armoede</a:t>
            </a:r>
            <a:endParaRPr kumimoji="0" lang="nl-BE" sz="11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53" name="Elbow Connector 73"/>
          <p:cNvCxnSpPr/>
          <p:nvPr/>
        </p:nvCxnSpPr>
        <p:spPr>
          <a:xfrm rot="16200000" flipH="1">
            <a:off x="8287984" y="3031635"/>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7" name="Freeform 26"/>
          <p:cNvSpPr>
            <a:spLocks noEditPoints="1"/>
          </p:cNvSpPr>
          <p:nvPr/>
        </p:nvSpPr>
        <p:spPr bwMode="auto">
          <a:xfrm>
            <a:off x="5909102" y="3717368"/>
            <a:ext cx="560439" cy="558800"/>
          </a:xfrm>
          <a:custGeom>
            <a:avLst/>
            <a:gdLst>
              <a:gd name="T0" fmla="*/ 716 w 724"/>
              <a:gd name="T1" fmla="*/ 722 h 722"/>
              <a:gd name="T2" fmla="*/ 701 w 724"/>
              <a:gd name="T3" fmla="*/ 472 h 722"/>
              <a:gd name="T4" fmla="*/ 402 w 724"/>
              <a:gd name="T5" fmla="*/ 714 h 722"/>
              <a:gd name="T6" fmla="*/ 401 w 724"/>
              <a:gd name="T7" fmla="*/ 715 h 722"/>
              <a:gd name="T8" fmla="*/ 400 w 724"/>
              <a:gd name="T9" fmla="*/ 716 h 722"/>
              <a:gd name="T10" fmla="*/ 399 w 724"/>
              <a:gd name="T11" fmla="*/ 717 h 722"/>
              <a:gd name="T12" fmla="*/ 399 w 724"/>
              <a:gd name="T13" fmla="*/ 717 h 722"/>
              <a:gd name="T14" fmla="*/ 397 w 724"/>
              <a:gd name="T15" fmla="*/ 718 h 722"/>
              <a:gd name="T16" fmla="*/ 396 w 724"/>
              <a:gd name="T17" fmla="*/ 718 h 722"/>
              <a:gd name="T18" fmla="*/ 395 w 724"/>
              <a:gd name="T19" fmla="*/ 718 h 722"/>
              <a:gd name="T20" fmla="*/ 393 w 724"/>
              <a:gd name="T21" fmla="*/ 718 h 722"/>
              <a:gd name="T22" fmla="*/ 392 w 724"/>
              <a:gd name="T23" fmla="*/ 717 h 722"/>
              <a:gd name="T24" fmla="*/ 391 w 724"/>
              <a:gd name="T25" fmla="*/ 717 h 722"/>
              <a:gd name="T26" fmla="*/ 390 w 724"/>
              <a:gd name="T27" fmla="*/ 716 h 722"/>
              <a:gd name="T28" fmla="*/ 390 w 724"/>
              <a:gd name="T29" fmla="*/ 715 h 722"/>
              <a:gd name="T30" fmla="*/ 57 w 724"/>
              <a:gd name="T31" fmla="*/ 399 h 722"/>
              <a:gd name="T32" fmla="*/ 7 w 724"/>
              <a:gd name="T33" fmla="*/ 719 h 722"/>
              <a:gd name="T34" fmla="*/ 2 w 724"/>
              <a:gd name="T35" fmla="*/ 708 h 722"/>
              <a:gd name="T36" fmla="*/ 43 w 724"/>
              <a:gd name="T37" fmla="*/ 388 h 722"/>
              <a:gd name="T38" fmla="*/ 356 w 724"/>
              <a:gd name="T39" fmla="*/ 385 h 722"/>
              <a:gd name="T40" fmla="*/ 363 w 724"/>
              <a:gd name="T41" fmla="*/ 394 h 722"/>
              <a:gd name="T42" fmla="*/ 403 w 724"/>
              <a:gd name="T43" fmla="*/ 467 h 722"/>
              <a:gd name="T44" fmla="*/ 410 w 724"/>
              <a:gd name="T45" fmla="*/ 458 h 722"/>
              <a:gd name="T46" fmla="*/ 715 w 724"/>
              <a:gd name="T47" fmla="*/ 461 h 722"/>
              <a:gd name="T48" fmla="*/ 723 w 724"/>
              <a:gd name="T49" fmla="*/ 713 h 722"/>
              <a:gd name="T50" fmla="*/ 97 w 724"/>
              <a:gd name="T51" fmla="*/ 354 h 722"/>
              <a:gd name="T52" fmla="*/ 197 w 724"/>
              <a:gd name="T53" fmla="*/ 239 h 722"/>
              <a:gd name="T54" fmla="*/ 204 w 724"/>
              <a:gd name="T55" fmla="*/ 230 h 722"/>
              <a:gd name="T56" fmla="*/ 294 w 724"/>
              <a:gd name="T57" fmla="*/ 113 h 722"/>
              <a:gd name="T58" fmla="*/ 467 w 724"/>
              <a:gd name="T59" fmla="*/ 36 h 722"/>
              <a:gd name="T60" fmla="*/ 558 w 724"/>
              <a:gd name="T61" fmla="*/ 213 h 722"/>
              <a:gd name="T62" fmla="*/ 374 w 724"/>
              <a:gd name="T63" fmla="*/ 302 h 722"/>
              <a:gd name="T64" fmla="*/ 338 w 724"/>
              <a:gd name="T65" fmla="*/ 340 h 722"/>
              <a:gd name="T66" fmla="*/ 338 w 724"/>
              <a:gd name="T67" fmla="*/ 354 h 722"/>
              <a:gd name="T68" fmla="*/ 572 w 724"/>
              <a:gd name="T69" fmla="*/ 217 h 722"/>
              <a:gd name="T70" fmla="*/ 472 w 724"/>
              <a:gd name="T71" fmla="*/ 22 h 722"/>
              <a:gd name="T72" fmla="*/ 186 w 724"/>
              <a:gd name="T73" fmla="*/ 207 h 722"/>
              <a:gd name="T74" fmla="*/ 90 w 724"/>
              <a:gd name="T75" fmla="*/ 347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4" h="722">
                <a:moveTo>
                  <a:pt x="718" y="722"/>
                </a:moveTo>
                <a:cubicBezTo>
                  <a:pt x="717" y="722"/>
                  <a:pt x="717" y="722"/>
                  <a:pt x="716" y="722"/>
                </a:cubicBezTo>
                <a:cubicBezTo>
                  <a:pt x="713" y="722"/>
                  <a:pt x="710" y="721"/>
                  <a:pt x="709" y="718"/>
                </a:cubicBezTo>
                <a:cubicBezTo>
                  <a:pt x="686" y="648"/>
                  <a:pt x="683" y="559"/>
                  <a:pt x="701" y="472"/>
                </a:cubicBezTo>
                <a:cubicBezTo>
                  <a:pt x="419" y="472"/>
                  <a:pt x="419" y="472"/>
                  <a:pt x="419" y="472"/>
                </a:cubicBezTo>
                <a:cubicBezTo>
                  <a:pt x="440" y="555"/>
                  <a:pt x="434" y="642"/>
                  <a:pt x="402" y="714"/>
                </a:cubicBezTo>
                <a:cubicBezTo>
                  <a:pt x="402" y="714"/>
                  <a:pt x="402" y="714"/>
                  <a:pt x="401" y="714"/>
                </a:cubicBezTo>
                <a:cubicBezTo>
                  <a:pt x="401" y="714"/>
                  <a:pt x="401" y="715"/>
                  <a:pt x="401" y="715"/>
                </a:cubicBezTo>
                <a:cubicBezTo>
                  <a:pt x="401" y="715"/>
                  <a:pt x="401" y="715"/>
                  <a:pt x="401" y="715"/>
                </a:cubicBezTo>
                <a:cubicBezTo>
                  <a:pt x="401" y="715"/>
                  <a:pt x="400" y="716"/>
                  <a:pt x="400" y="716"/>
                </a:cubicBezTo>
                <a:cubicBezTo>
                  <a:pt x="400" y="716"/>
                  <a:pt x="400" y="716"/>
                  <a:pt x="400" y="716"/>
                </a:cubicBezTo>
                <a:cubicBezTo>
                  <a:pt x="400" y="716"/>
                  <a:pt x="399" y="717"/>
                  <a:pt x="399" y="717"/>
                </a:cubicBezTo>
                <a:cubicBezTo>
                  <a:pt x="399" y="717"/>
                  <a:pt x="399" y="717"/>
                  <a:pt x="399" y="717"/>
                </a:cubicBezTo>
                <a:cubicBezTo>
                  <a:pt x="399" y="717"/>
                  <a:pt x="399" y="717"/>
                  <a:pt x="399" y="717"/>
                </a:cubicBezTo>
                <a:cubicBezTo>
                  <a:pt x="398" y="717"/>
                  <a:pt x="398" y="717"/>
                  <a:pt x="398" y="717"/>
                </a:cubicBezTo>
                <a:cubicBezTo>
                  <a:pt x="398" y="717"/>
                  <a:pt x="398" y="717"/>
                  <a:pt x="397" y="718"/>
                </a:cubicBezTo>
                <a:cubicBezTo>
                  <a:pt x="397" y="718"/>
                  <a:pt x="397" y="718"/>
                  <a:pt x="397" y="718"/>
                </a:cubicBezTo>
                <a:cubicBezTo>
                  <a:pt x="396" y="718"/>
                  <a:pt x="396" y="718"/>
                  <a:pt x="396" y="718"/>
                </a:cubicBezTo>
                <a:cubicBezTo>
                  <a:pt x="396" y="718"/>
                  <a:pt x="396" y="718"/>
                  <a:pt x="395" y="718"/>
                </a:cubicBezTo>
                <a:cubicBezTo>
                  <a:pt x="395" y="718"/>
                  <a:pt x="395" y="718"/>
                  <a:pt x="395" y="718"/>
                </a:cubicBezTo>
                <a:cubicBezTo>
                  <a:pt x="394" y="718"/>
                  <a:pt x="394" y="718"/>
                  <a:pt x="394" y="718"/>
                </a:cubicBezTo>
                <a:cubicBezTo>
                  <a:pt x="394" y="718"/>
                  <a:pt x="394" y="718"/>
                  <a:pt x="393" y="718"/>
                </a:cubicBezTo>
                <a:cubicBezTo>
                  <a:pt x="393" y="718"/>
                  <a:pt x="393" y="717"/>
                  <a:pt x="393" y="717"/>
                </a:cubicBezTo>
                <a:cubicBezTo>
                  <a:pt x="393" y="717"/>
                  <a:pt x="393" y="717"/>
                  <a:pt x="392" y="717"/>
                </a:cubicBezTo>
                <a:cubicBezTo>
                  <a:pt x="392" y="717"/>
                  <a:pt x="392" y="717"/>
                  <a:pt x="392" y="717"/>
                </a:cubicBezTo>
                <a:cubicBezTo>
                  <a:pt x="392" y="717"/>
                  <a:pt x="392" y="717"/>
                  <a:pt x="391" y="717"/>
                </a:cubicBezTo>
                <a:cubicBezTo>
                  <a:pt x="391" y="717"/>
                  <a:pt x="391" y="716"/>
                  <a:pt x="391" y="716"/>
                </a:cubicBezTo>
                <a:cubicBezTo>
                  <a:pt x="391" y="716"/>
                  <a:pt x="391" y="716"/>
                  <a:pt x="390" y="716"/>
                </a:cubicBezTo>
                <a:cubicBezTo>
                  <a:pt x="390" y="716"/>
                  <a:pt x="390" y="715"/>
                  <a:pt x="390" y="715"/>
                </a:cubicBezTo>
                <a:cubicBezTo>
                  <a:pt x="390" y="715"/>
                  <a:pt x="390" y="715"/>
                  <a:pt x="390" y="715"/>
                </a:cubicBezTo>
                <a:cubicBezTo>
                  <a:pt x="337" y="641"/>
                  <a:pt x="321" y="523"/>
                  <a:pt x="347" y="399"/>
                </a:cubicBezTo>
                <a:cubicBezTo>
                  <a:pt x="57" y="399"/>
                  <a:pt x="57" y="399"/>
                  <a:pt x="57" y="399"/>
                </a:cubicBezTo>
                <a:cubicBezTo>
                  <a:pt x="82" y="522"/>
                  <a:pt x="66" y="643"/>
                  <a:pt x="13" y="716"/>
                </a:cubicBezTo>
                <a:cubicBezTo>
                  <a:pt x="12" y="718"/>
                  <a:pt x="10" y="719"/>
                  <a:pt x="7" y="719"/>
                </a:cubicBezTo>
                <a:cubicBezTo>
                  <a:pt x="6" y="719"/>
                  <a:pt x="5" y="719"/>
                  <a:pt x="3" y="718"/>
                </a:cubicBezTo>
                <a:cubicBezTo>
                  <a:pt x="0" y="716"/>
                  <a:pt x="0" y="711"/>
                  <a:pt x="2" y="708"/>
                </a:cubicBezTo>
                <a:cubicBezTo>
                  <a:pt x="53" y="636"/>
                  <a:pt x="68" y="515"/>
                  <a:pt x="41" y="394"/>
                </a:cubicBezTo>
                <a:cubicBezTo>
                  <a:pt x="41" y="392"/>
                  <a:pt x="41" y="390"/>
                  <a:pt x="43" y="388"/>
                </a:cubicBezTo>
                <a:cubicBezTo>
                  <a:pt x="44" y="386"/>
                  <a:pt x="46" y="385"/>
                  <a:pt x="48" y="385"/>
                </a:cubicBezTo>
                <a:cubicBezTo>
                  <a:pt x="356" y="385"/>
                  <a:pt x="356" y="385"/>
                  <a:pt x="356" y="385"/>
                </a:cubicBezTo>
                <a:cubicBezTo>
                  <a:pt x="358" y="385"/>
                  <a:pt x="360" y="386"/>
                  <a:pt x="361" y="388"/>
                </a:cubicBezTo>
                <a:cubicBezTo>
                  <a:pt x="363" y="390"/>
                  <a:pt x="363" y="392"/>
                  <a:pt x="363" y="394"/>
                </a:cubicBezTo>
                <a:cubicBezTo>
                  <a:pt x="336" y="511"/>
                  <a:pt x="348" y="623"/>
                  <a:pt x="394" y="696"/>
                </a:cubicBezTo>
                <a:cubicBezTo>
                  <a:pt x="421" y="627"/>
                  <a:pt x="424" y="544"/>
                  <a:pt x="403" y="467"/>
                </a:cubicBezTo>
                <a:cubicBezTo>
                  <a:pt x="402" y="465"/>
                  <a:pt x="403" y="463"/>
                  <a:pt x="404" y="461"/>
                </a:cubicBezTo>
                <a:cubicBezTo>
                  <a:pt x="405" y="459"/>
                  <a:pt x="407" y="458"/>
                  <a:pt x="410" y="458"/>
                </a:cubicBezTo>
                <a:cubicBezTo>
                  <a:pt x="710" y="458"/>
                  <a:pt x="710" y="458"/>
                  <a:pt x="710" y="458"/>
                </a:cubicBezTo>
                <a:cubicBezTo>
                  <a:pt x="712" y="458"/>
                  <a:pt x="714" y="459"/>
                  <a:pt x="715" y="461"/>
                </a:cubicBezTo>
                <a:cubicBezTo>
                  <a:pt x="717" y="462"/>
                  <a:pt x="717" y="464"/>
                  <a:pt x="717" y="467"/>
                </a:cubicBezTo>
                <a:cubicBezTo>
                  <a:pt x="697" y="554"/>
                  <a:pt x="699" y="644"/>
                  <a:pt x="723" y="713"/>
                </a:cubicBezTo>
                <a:cubicBezTo>
                  <a:pt x="724" y="717"/>
                  <a:pt x="722" y="721"/>
                  <a:pt x="718" y="722"/>
                </a:cubicBezTo>
                <a:close/>
                <a:moveTo>
                  <a:pt x="97" y="354"/>
                </a:moveTo>
                <a:cubicBezTo>
                  <a:pt x="100" y="354"/>
                  <a:pt x="104" y="351"/>
                  <a:pt x="104" y="347"/>
                </a:cubicBezTo>
                <a:cubicBezTo>
                  <a:pt x="104" y="280"/>
                  <a:pt x="140" y="239"/>
                  <a:pt x="197" y="239"/>
                </a:cubicBezTo>
                <a:cubicBezTo>
                  <a:pt x="200" y="239"/>
                  <a:pt x="202" y="238"/>
                  <a:pt x="203" y="236"/>
                </a:cubicBezTo>
                <a:cubicBezTo>
                  <a:pt x="204" y="234"/>
                  <a:pt x="205" y="232"/>
                  <a:pt x="204" y="230"/>
                </a:cubicBezTo>
                <a:cubicBezTo>
                  <a:pt x="202" y="222"/>
                  <a:pt x="200" y="214"/>
                  <a:pt x="200" y="207"/>
                </a:cubicBezTo>
                <a:cubicBezTo>
                  <a:pt x="200" y="155"/>
                  <a:pt x="242" y="113"/>
                  <a:pt x="294" y="113"/>
                </a:cubicBezTo>
                <a:cubicBezTo>
                  <a:pt x="297" y="113"/>
                  <a:pt x="300" y="111"/>
                  <a:pt x="301" y="108"/>
                </a:cubicBezTo>
                <a:cubicBezTo>
                  <a:pt x="327" y="34"/>
                  <a:pt x="404" y="15"/>
                  <a:pt x="467" y="36"/>
                </a:cubicBezTo>
                <a:cubicBezTo>
                  <a:pt x="485" y="41"/>
                  <a:pt x="501" y="50"/>
                  <a:pt x="515" y="62"/>
                </a:cubicBezTo>
                <a:cubicBezTo>
                  <a:pt x="559" y="99"/>
                  <a:pt x="576" y="158"/>
                  <a:pt x="558" y="213"/>
                </a:cubicBezTo>
                <a:cubicBezTo>
                  <a:pt x="535" y="286"/>
                  <a:pt x="455" y="325"/>
                  <a:pt x="380" y="301"/>
                </a:cubicBezTo>
                <a:cubicBezTo>
                  <a:pt x="378" y="300"/>
                  <a:pt x="375" y="301"/>
                  <a:pt x="374" y="302"/>
                </a:cubicBezTo>
                <a:cubicBezTo>
                  <a:pt x="372" y="303"/>
                  <a:pt x="371" y="306"/>
                  <a:pt x="371" y="308"/>
                </a:cubicBezTo>
                <a:cubicBezTo>
                  <a:pt x="371" y="326"/>
                  <a:pt x="357" y="340"/>
                  <a:pt x="338" y="340"/>
                </a:cubicBezTo>
                <a:cubicBezTo>
                  <a:pt x="335" y="340"/>
                  <a:pt x="331" y="343"/>
                  <a:pt x="331" y="347"/>
                </a:cubicBezTo>
                <a:cubicBezTo>
                  <a:pt x="331" y="351"/>
                  <a:pt x="335" y="354"/>
                  <a:pt x="338" y="354"/>
                </a:cubicBezTo>
                <a:cubicBezTo>
                  <a:pt x="361" y="354"/>
                  <a:pt x="380" y="338"/>
                  <a:pt x="384" y="317"/>
                </a:cubicBezTo>
                <a:cubicBezTo>
                  <a:pt x="464" y="338"/>
                  <a:pt x="547" y="295"/>
                  <a:pt x="572" y="217"/>
                </a:cubicBezTo>
                <a:cubicBezTo>
                  <a:pt x="591" y="157"/>
                  <a:pt x="572" y="92"/>
                  <a:pt x="524" y="51"/>
                </a:cubicBezTo>
                <a:cubicBezTo>
                  <a:pt x="508" y="38"/>
                  <a:pt x="491" y="29"/>
                  <a:pt x="472" y="22"/>
                </a:cubicBezTo>
                <a:cubicBezTo>
                  <a:pt x="404" y="0"/>
                  <a:pt x="320" y="20"/>
                  <a:pt x="289" y="99"/>
                </a:cubicBezTo>
                <a:cubicBezTo>
                  <a:pt x="232" y="102"/>
                  <a:pt x="186" y="149"/>
                  <a:pt x="186" y="207"/>
                </a:cubicBezTo>
                <a:cubicBezTo>
                  <a:pt x="186" y="213"/>
                  <a:pt x="187" y="219"/>
                  <a:pt x="188" y="225"/>
                </a:cubicBezTo>
                <a:cubicBezTo>
                  <a:pt x="128" y="229"/>
                  <a:pt x="90" y="276"/>
                  <a:pt x="90" y="347"/>
                </a:cubicBezTo>
                <a:cubicBezTo>
                  <a:pt x="90" y="351"/>
                  <a:pt x="93" y="354"/>
                  <a:pt x="97" y="35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58" name="Freeform 35"/>
          <p:cNvSpPr>
            <a:spLocks noEditPoints="1"/>
          </p:cNvSpPr>
          <p:nvPr/>
        </p:nvSpPr>
        <p:spPr bwMode="auto">
          <a:xfrm>
            <a:off x="7996218" y="2400895"/>
            <a:ext cx="528975" cy="462013"/>
          </a:xfrm>
          <a:custGeom>
            <a:avLst/>
            <a:gdLst>
              <a:gd name="T0" fmla="*/ 631 w 683"/>
              <a:gd name="T1" fmla="*/ 193 h 596"/>
              <a:gd name="T2" fmla="*/ 345 w 683"/>
              <a:gd name="T3" fmla="*/ 1 h 596"/>
              <a:gd name="T4" fmla="*/ 214 w 683"/>
              <a:gd name="T5" fmla="*/ 84 h 596"/>
              <a:gd name="T6" fmla="*/ 207 w 683"/>
              <a:gd name="T7" fmla="*/ 25 h 596"/>
              <a:gd name="T8" fmla="*/ 124 w 683"/>
              <a:gd name="T9" fmla="*/ 25 h 596"/>
              <a:gd name="T10" fmla="*/ 117 w 683"/>
              <a:gd name="T11" fmla="*/ 32 h 596"/>
              <a:gd name="T12" fmla="*/ 4 w 683"/>
              <a:gd name="T13" fmla="*/ 224 h 596"/>
              <a:gd name="T14" fmla="*/ 12 w 683"/>
              <a:gd name="T15" fmla="*/ 236 h 596"/>
              <a:gd name="T16" fmla="*/ 57 w 683"/>
              <a:gd name="T17" fmla="*/ 589 h 596"/>
              <a:gd name="T18" fmla="*/ 628 w 683"/>
              <a:gd name="T19" fmla="*/ 596 h 596"/>
              <a:gd name="T20" fmla="*/ 635 w 683"/>
              <a:gd name="T21" fmla="*/ 212 h 596"/>
              <a:gd name="T22" fmla="*/ 675 w 683"/>
              <a:gd name="T23" fmla="*/ 237 h 596"/>
              <a:gd name="T24" fmla="*/ 679 w 683"/>
              <a:gd name="T25" fmla="*/ 224 h 596"/>
              <a:gd name="T26" fmla="*/ 200 w 683"/>
              <a:gd name="T27" fmla="*/ 39 h 596"/>
              <a:gd name="T28" fmla="*/ 131 w 683"/>
              <a:gd name="T29" fmla="*/ 139 h 596"/>
              <a:gd name="T30" fmla="*/ 621 w 683"/>
              <a:gd name="T31" fmla="*/ 582 h 596"/>
              <a:gd name="T32" fmla="*/ 71 w 683"/>
              <a:gd name="T33" fmla="*/ 196 h 596"/>
              <a:gd name="T34" fmla="*/ 128 w 683"/>
              <a:gd name="T35" fmla="*/ 158 h 596"/>
              <a:gd name="T36" fmla="*/ 211 w 683"/>
              <a:gd name="T37" fmla="*/ 103 h 596"/>
              <a:gd name="T38" fmla="*/ 621 w 683"/>
              <a:gd name="T39" fmla="*/ 202 h 596"/>
              <a:gd name="T40" fmla="*/ 303 w 683"/>
              <a:gd name="T41" fmla="*/ 193 h 596"/>
              <a:gd name="T42" fmla="*/ 238 w 683"/>
              <a:gd name="T43" fmla="*/ 258 h 596"/>
              <a:gd name="T44" fmla="*/ 231 w 683"/>
              <a:gd name="T45" fmla="*/ 265 h 596"/>
              <a:gd name="T46" fmla="*/ 238 w 683"/>
              <a:gd name="T47" fmla="*/ 334 h 596"/>
              <a:gd name="T48" fmla="*/ 303 w 683"/>
              <a:gd name="T49" fmla="*/ 400 h 596"/>
              <a:gd name="T50" fmla="*/ 372 w 683"/>
              <a:gd name="T51" fmla="*/ 407 h 596"/>
              <a:gd name="T52" fmla="*/ 379 w 683"/>
              <a:gd name="T53" fmla="*/ 334 h 596"/>
              <a:gd name="T54" fmla="*/ 450 w 683"/>
              <a:gd name="T55" fmla="*/ 332 h 596"/>
              <a:gd name="T56" fmla="*/ 452 w 683"/>
              <a:gd name="T57" fmla="*/ 265 h 596"/>
              <a:gd name="T58" fmla="*/ 379 w 683"/>
              <a:gd name="T59" fmla="*/ 258 h 596"/>
              <a:gd name="T60" fmla="*/ 372 w 683"/>
              <a:gd name="T61" fmla="*/ 186 h 596"/>
              <a:gd name="T62" fmla="*/ 303 w 683"/>
              <a:gd name="T63" fmla="*/ 193 h 596"/>
              <a:gd name="T64" fmla="*/ 317 w 683"/>
              <a:gd name="T65" fmla="*/ 200 h 596"/>
              <a:gd name="T66" fmla="*/ 365 w 683"/>
              <a:gd name="T67" fmla="*/ 265 h 596"/>
              <a:gd name="T68" fmla="*/ 438 w 683"/>
              <a:gd name="T69" fmla="*/ 272 h 596"/>
              <a:gd name="T70" fmla="*/ 372 w 683"/>
              <a:gd name="T71" fmla="*/ 320 h 596"/>
              <a:gd name="T72" fmla="*/ 365 w 683"/>
              <a:gd name="T73" fmla="*/ 393 h 596"/>
              <a:gd name="T74" fmla="*/ 317 w 683"/>
              <a:gd name="T75" fmla="*/ 327 h 596"/>
              <a:gd name="T76" fmla="*/ 245 w 683"/>
              <a:gd name="T77" fmla="*/ 320 h 596"/>
              <a:gd name="T78" fmla="*/ 310 w 683"/>
              <a:gd name="T79" fmla="*/ 272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3" h="596">
                <a:moveTo>
                  <a:pt x="679" y="224"/>
                </a:moveTo>
                <a:cubicBezTo>
                  <a:pt x="631" y="193"/>
                  <a:pt x="631" y="193"/>
                  <a:pt x="631" y="193"/>
                </a:cubicBezTo>
                <a:cubicBezTo>
                  <a:pt x="631" y="193"/>
                  <a:pt x="631" y="193"/>
                  <a:pt x="631" y="193"/>
                </a:cubicBezTo>
                <a:cubicBezTo>
                  <a:pt x="345" y="1"/>
                  <a:pt x="345" y="1"/>
                  <a:pt x="345" y="1"/>
                </a:cubicBezTo>
                <a:cubicBezTo>
                  <a:pt x="343" y="0"/>
                  <a:pt x="340" y="0"/>
                  <a:pt x="337" y="1"/>
                </a:cubicBezTo>
                <a:cubicBezTo>
                  <a:pt x="214" y="84"/>
                  <a:pt x="214" y="84"/>
                  <a:pt x="214" y="84"/>
                </a:cubicBezTo>
                <a:cubicBezTo>
                  <a:pt x="214" y="32"/>
                  <a:pt x="214" y="32"/>
                  <a:pt x="214" y="32"/>
                </a:cubicBezTo>
                <a:cubicBezTo>
                  <a:pt x="214" y="28"/>
                  <a:pt x="211" y="25"/>
                  <a:pt x="207" y="25"/>
                </a:cubicBezTo>
                <a:cubicBezTo>
                  <a:pt x="124" y="25"/>
                  <a:pt x="124" y="25"/>
                  <a:pt x="124" y="25"/>
                </a:cubicBezTo>
                <a:cubicBezTo>
                  <a:pt x="124" y="25"/>
                  <a:pt x="124" y="25"/>
                  <a:pt x="124" y="25"/>
                </a:cubicBezTo>
                <a:cubicBezTo>
                  <a:pt x="122" y="25"/>
                  <a:pt x="120" y="25"/>
                  <a:pt x="119" y="27"/>
                </a:cubicBezTo>
                <a:cubicBezTo>
                  <a:pt x="118" y="28"/>
                  <a:pt x="117" y="30"/>
                  <a:pt x="117" y="32"/>
                </a:cubicBezTo>
                <a:cubicBezTo>
                  <a:pt x="117" y="149"/>
                  <a:pt x="117" y="149"/>
                  <a:pt x="117" y="149"/>
                </a:cubicBezTo>
                <a:cubicBezTo>
                  <a:pt x="4" y="224"/>
                  <a:pt x="4" y="224"/>
                  <a:pt x="4" y="224"/>
                </a:cubicBezTo>
                <a:cubicBezTo>
                  <a:pt x="1" y="226"/>
                  <a:pt x="0" y="231"/>
                  <a:pt x="2" y="234"/>
                </a:cubicBezTo>
                <a:cubicBezTo>
                  <a:pt x="4" y="237"/>
                  <a:pt x="8" y="238"/>
                  <a:pt x="12" y="236"/>
                </a:cubicBezTo>
                <a:cubicBezTo>
                  <a:pt x="57" y="205"/>
                  <a:pt x="57" y="205"/>
                  <a:pt x="57" y="205"/>
                </a:cubicBezTo>
                <a:cubicBezTo>
                  <a:pt x="57" y="589"/>
                  <a:pt x="57" y="589"/>
                  <a:pt x="57" y="589"/>
                </a:cubicBezTo>
                <a:cubicBezTo>
                  <a:pt x="57" y="593"/>
                  <a:pt x="61" y="596"/>
                  <a:pt x="64" y="596"/>
                </a:cubicBezTo>
                <a:cubicBezTo>
                  <a:pt x="628" y="596"/>
                  <a:pt x="628" y="596"/>
                  <a:pt x="628" y="596"/>
                </a:cubicBezTo>
                <a:cubicBezTo>
                  <a:pt x="631" y="596"/>
                  <a:pt x="635" y="593"/>
                  <a:pt x="635" y="589"/>
                </a:cubicBezTo>
                <a:cubicBezTo>
                  <a:pt x="635" y="212"/>
                  <a:pt x="635" y="212"/>
                  <a:pt x="635" y="212"/>
                </a:cubicBezTo>
                <a:cubicBezTo>
                  <a:pt x="671" y="236"/>
                  <a:pt x="671" y="236"/>
                  <a:pt x="671" y="236"/>
                </a:cubicBezTo>
                <a:cubicBezTo>
                  <a:pt x="672" y="237"/>
                  <a:pt x="673" y="237"/>
                  <a:pt x="675" y="237"/>
                </a:cubicBezTo>
                <a:cubicBezTo>
                  <a:pt x="677" y="237"/>
                  <a:pt x="679" y="236"/>
                  <a:pt x="680" y="234"/>
                </a:cubicBezTo>
                <a:cubicBezTo>
                  <a:pt x="683" y="231"/>
                  <a:pt x="682" y="226"/>
                  <a:pt x="679" y="224"/>
                </a:cubicBezTo>
                <a:close/>
                <a:moveTo>
                  <a:pt x="131" y="39"/>
                </a:moveTo>
                <a:cubicBezTo>
                  <a:pt x="200" y="39"/>
                  <a:pt x="200" y="39"/>
                  <a:pt x="200" y="39"/>
                </a:cubicBezTo>
                <a:cubicBezTo>
                  <a:pt x="200" y="93"/>
                  <a:pt x="200" y="93"/>
                  <a:pt x="200" y="93"/>
                </a:cubicBezTo>
                <a:cubicBezTo>
                  <a:pt x="131" y="139"/>
                  <a:pt x="131" y="139"/>
                  <a:pt x="131" y="139"/>
                </a:cubicBezTo>
                <a:lnTo>
                  <a:pt x="131" y="39"/>
                </a:lnTo>
                <a:close/>
                <a:moveTo>
                  <a:pt x="621" y="582"/>
                </a:moveTo>
                <a:cubicBezTo>
                  <a:pt x="71" y="582"/>
                  <a:pt x="71" y="582"/>
                  <a:pt x="71" y="582"/>
                </a:cubicBezTo>
                <a:cubicBezTo>
                  <a:pt x="71" y="196"/>
                  <a:pt x="71" y="196"/>
                  <a:pt x="71" y="196"/>
                </a:cubicBezTo>
                <a:cubicBezTo>
                  <a:pt x="128" y="158"/>
                  <a:pt x="128" y="158"/>
                  <a:pt x="128" y="158"/>
                </a:cubicBezTo>
                <a:cubicBezTo>
                  <a:pt x="128" y="158"/>
                  <a:pt x="128" y="158"/>
                  <a:pt x="128" y="158"/>
                </a:cubicBezTo>
                <a:cubicBezTo>
                  <a:pt x="211" y="103"/>
                  <a:pt x="211" y="103"/>
                  <a:pt x="211" y="103"/>
                </a:cubicBezTo>
                <a:cubicBezTo>
                  <a:pt x="211" y="103"/>
                  <a:pt x="211" y="103"/>
                  <a:pt x="211" y="103"/>
                </a:cubicBezTo>
                <a:cubicBezTo>
                  <a:pt x="341" y="16"/>
                  <a:pt x="341" y="16"/>
                  <a:pt x="341" y="16"/>
                </a:cubicBezTo>
                <a:cubicBezTo>
                  <a:pt x="621" y="202"/>
                  <a:pt x="621" y="202"/>
                  <a:pt x="621" y="202"/>
                </a:cubicBezTo>
                <a:lnTo>
                  <a:pt x="621" y="582"/>
                </a:lnTo>
                <a:close/>
                <a:moveTo>
                  <a:pt x="303" y="193"/>
                </a:moveTo>
                <a:cubicBezTo>
                  <a:pt x="303" y="258"/>
                  <a:pt x="303" y="258"/>
                  <a:pt x="303" y="258"/>
                </a:cubicBezTo>
                <a:cubicBezTo>
                  <a:pt x="238" y="258"/>
                  <a:pt x="238" y="258"/>
                  <a:pt x="238" y="258"/>
                </a:cubicBezTo>
                <a:cubicBezTo>
                  <a:pt x="236" y="258"/>
                  <a:pt x="234" y="259"/>
                  <a:pt x="233" y="260"/>
                </a:cubicBezTo>
                <a:cubicBezTo>
                  <a:pt x="231" y="262"/>
                  <a:pt x="231" y="263"/>
                  <a:pt x="231" y="265"/>
                </a:cubicBezTo>
                <a:cubicBezTo>
                  <a:pt x="231" y="327"/>
                  <a:pt x="231" y="327"/>
                  <a:pt x="231" y="327"/>
                </a:cubicBezTo>
                <a:cubicBezTo>
                  <a:pt x="231" y="331"/>
                  <a:pt x="234" y="334"/>
                  <a:pt x="238" y="334"/>
                </a:cubicBezTo>
                <a:cubicBezTo>
                  <a:pt x="303" y="334"/>
                  <a:pt x="303" y="334"/>
                  <a:pt x="303" y="334"/>
                </a:cubicBezTo>
                <a:cubicBezTo>
                  <a:pt x="303" y="400"/>
                  <a:pt x="303" y="400"/>
                  <a:pt x="303" y="400"/>
                </a:cubicBezTo>
                <a:cubicBezTo>
                  <a:pt x="303" y="404"/>
                  <a:pt x="306" y="407"/>
                  <a:pt x="310" y="407"/>
                </a:cubicBezTo>
                <a:cubicBezTo>
                  <a:pt x="372" y="407"/>
                  <a:pt x="372" y="407"/>
                  <a:pt x="372" y="407"/>
                </a:cubicBezTo>
                <a:cubicBezTo>
                  <a:pt x="376" y="407"/>
                  <a:pt x="379" y="404"/>
                  <a:pt x="379" y="400"/>
                </a:cubicBezTo>
                <a:cubicBezTo>
                  <a:pt x="379" y="334"/>
                  <a:pt x="379" y="334"/>
                  <a:pt x="379" y="334"/>
                </a:cubicBezTo>
                <a:cubicBezTo>
                  <a:pt x="445" y="334"/>
                  <a:pt x="445" y="334"/>
                  <a:pt x="445" y="334"/>
                </a:cubicBezTo>
                <a:cubicBezTo>
                  <a:pt x="447" y="334"/>
                  <a:pt x="448" y="333"/>
                  <a:pt x="450" y="332"/>
                </a:cubicBezTo>
                <a:cubicBezTo>
                  <a:pt x="451" y="331"/>
                  <a:pt x="452" y="329"/>
                  <a:pt x="452" y="327"/>
                </a:cubicBezTo>
                <a:cubicBezTo>
                  <a:pt x="452" y="265"/>
                  <a:pt x="452" y="265"/>
                  <a:pt x="452" y="265"/>
                </a:cubicBezTo>
                <a:cubicBezTo>
                  <a:pt x="452" y="261"/>
                  <a:pt x="449" y="258"/>
                  <a:pt x="445" y="258"/>
                </a:cubicBezTo>
                <a:cubicBezTo>
                  <a:pt x="379" y="258"/>
                  <a:pt x="379" y="258"/>
                  <a:pt x="379" y="258"/>
                </a:cubicBezTo>
                <a:cubicBezTo>
                  <a:pt x="379" y="193"/>
                  <a:pt x="379" y="193"/>
                  <a:pt x="379" y="193"/>
                </a:cubicBezTo>
                <a:cubicBezTo>
                  <a:pt x="379" y="189"/>
                  <a:pt x="376" y="186"/>
                  <a:pt x="372" y="186"/>
                </a:cubicBezTo>
                <a:cubicBezTo>
                  <a:pt x="310" y="186"/>
                  <a:pt x="310" y="186"/>
                  <a:pt x="310" y="186"/>
                </a:cubicBezTo>
                <a:cubicBezTo>
                  <a:pt x="306" y="186"/>
                  <a:pt x="303" y="189"/>
                  <a:pt x="303" y="193"/>
                </a:cubicBezTo>
                <a:close/>
                <a:moveTo>
                  <a:pt x="317" y="265"/>
                </a:moveTo>
                <a:cubicBezTo>
                  <a:pt x="317" y="200"/>
                  <a:pt x="317" y="200"/>
                  <a:pt x="317" y="200"/>
                </a:cubicBezTo>
                <a:cubicBezTo>
                  <a:pt x="365" y="200"/>
                  <a:pt x="365" y="200"/>
                  <a:pt x="365" y="200"/>
                </a:cubicBezTo>
                <a:cubicBezTo>
                  <a:pt x="365" y="265"/>
                  <a:pt x="365" y="265"/>
                  <a:pt x="365" y="265"/>
                </a:cubicBezTo>
                <a:cubicBezTo>
                  <a:pt x="365" y="269"/>
                  <a:pt x="368" y="272"/>
                  <a:pt x="372" y="272"/>
                </a:cubicBezTo>
                <a:cubicBezTo>
                  <a:pt x="438" y="272"/>
                  <a:pt x="438" y="272"/>
                  <a:pt x="438" y="272"/>
                </a:cubicBezTo>
                <a:cubicBezTo>
                  <a:pt x="438" y="320"/>
                  <a:pt x="438" y="320"/>
                  <a:pt x="438" y="320"/>
                </a:cubicBezTo>
                <a:cubicBezTo>
                  <a:pt x="372" y="320"/>
                  <a:pt x="372" y="320"/>
                  <a:pt x="372" y="320"/>
                </a:cubicBezTo>
                <a:cubicBezTo>
                  <a:pt x="368" y="320"/>
                  <a:pt x="365" y="323"/>
                  <a:pt x="365" y="327"/>
                </a:cubicBezTo>
                <a:cubicBezTo>
                  <a:pt x="365" y="393"/>
                  <a:pt x="365" y="393"/>
                  <a:pt x="365" y="393"/>
                </a:cubicBezTo>
                <a:cubicBezTo>
                  <a:pt x="317" y="393"/>
                  <a:pt x="317" y="393"/>
                  <a:pt x="317" y="393"/>
                </a:cubicBezTo>
                <a:cubicBezTo>
                  <a:pt x="317" y="327"/>
                  <a:pt x="317" y="327"/>
                  <a:pt x="317" y="327"/>
                </a:cubicBezTo>
                <a:cubicBezTo>
                  <a:pt x="317" y="323"/>
                  <a:pt x="314" y="320"/>
                  <a:pt x="310" y="320"/>
                </a:cubicBezTo>
                <a:cubicBezTo>
                  <a:pt x="245" y="320"/>
                  <a:pt x="245" y="320"/>
                  <a:pt x="245" y="320"/>
                </a:cubicBezTo>
                <a:cubicBezTo>
                  <a:pt x="245" y="272"/>
                  <a:pt x="245" y="272"/>
                  <a:pt x="245" y="272"/>
                </a:cubicBezTo>
                <a:cubicBezTo>
                  <a:pt x="310" y="272"/>
                  <a:pt x="310" y="272"/>
                  <a:pt x="310" y="272"/>
                </a:cubicBezTo>
                <a:cubicBezTo>
                  <a:pt x="314" y="272"/>
                  <a:pt x="317" y="269"/>
                  <a:pt x="317" y="265"/>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1" name="Freeform 141"/>
          <p:cNvSpPr>
            <a:spLocks noEditPoints="1"/>
          </p:cNvSpPr>
          <p:nvPr/>
        </p:nvSpPr>
        <p:spPr bwMode="auto">
          <a:xfrm>
            <a:off x="7368792" y="2803360"/>
            <a:ext cx="441335" cy="486334"/>
          </a:xfrm>
          <a:custGeom>
            <a:avLst/>
            <a:gdLst>
              <a:gd name="T0" fmla="*/ 190 w 570"/>
              <a:gd name="T1" fmla="*/ 205 h 628"/>
              <a:gd name="T2" fmla="*/ 125 w 570"/>
              <a:gd name="T3" fmla="*/ 239 h 628"/>
              <a:gd name="T4" fmla="*/ 190 w 570"/>
              <a:gd name="T5" fmla="*/ 325 h 628"/>
              <a:gd name="T6" fmla="*/ 256 w 570"/>
              <a:gd name="T7" fmla="*/ 239 h 628"/>
              <a:gd name="T8" fmla="*/ 190 w 570"/>
              <a:gd name="T9" fmla="*/ 311 h 628"/>
              <a:gd name="T10" fmla="*/ 163 w 570"/>
              <a:gd name="T11" fmla="*/ 207 h 628"/>
              <a:gd name="T12" fmla="*/ 196 w 570"/>
              <a:gd name="T13" fmla="*/ 219 h 628"/>
              <a:gd name="T14" fmla="*/ 242 w 570"/>
              <a:gd name="T15" fmla="*/ 239 h 628"/>
              <a:gd name="T16" fmla="*/ 290 w 570"/>
              <a:gd name="T17" fmla="*/ 70 h 628"/>
              <a:gd name="T18" fmla="*/ 284 w 570"/>
              <a:gd name="T19" fmla="*/ 65 h 628"/>
              <a:gd name="T20" fmla="*/ 250 w 570"/>
              <a:gd name="T21" fmla="*/ 134 h 628"/>
              <a:gd name="T22" fmla="*/ 242 w 570"/>
              <a:gd name="T23" fmla="*/ 153 h 628"/>
              <a:gd name="T24" fmla="*/ 249 w 570"/>
              <a:gd name="T25" fmla="*/ 162 h 628"/>
              <a:gd name="T26" fmla="*/ 261 w 570"/>
              <a:gd name="T27" fmla="*/ 144 h 628"/>
              <a:gd name="T28" fmla="*/ 312 w 570"/>
              <a:gd name="T29" fmla="*/ 158 h 628"/>
              <a:gd name="T30" fmla="*/ 325 w 570"/>
              <a:gd name="T31" fmla="*/ 153 h 628"/>
              <a:gd name="T32" fmla="*/ 267 w 570"/>
              <a:gd name="T33" fmla="*/ 130 h 628"/>
              <a:gd name="T34" fmla="*/ 301 w 570"/>
              <a:gd name="T35" fmla="*/ 130 h 628"/>
              <a:gd name="T36" fmla="*/ 135 w 570"/>
              <a:gd name="T37" fmla="*/ 357 h 628"/>
              <a:gd name="T38" fmla="*/ 120 w 570"/>
              <a:gd name="T39" fmla="*/ 375 h 628"/>
              <a:gd name="T40" fmla="*/ 69 w 570"/>
              <a:gd name="T41" fmla="*/ 361 h 628"/>
              <a:gd name="T42" fmla="*/ 56 w 570"/>
              <a:gd name="T43" fmla="*/ 366 h 628"/>
              <a:gd name="T44" fmla="*/ 97 w 570"/>
              <a:gd name="T45" fmla="*/ 453 h 628"/>
              <a:gd name="T46" fmla="*/ 104 w 570"/>
              <a:gd name="T47" fmla="*/ 449 h 628"/>
              <a:gd name="T48" fmla="*/ 131 w 570"/>
              <a:gd name="T49" fmla="*/ 384 h 628"/>
              <a:gd name="T50" fmla="*/ 135 w 570"/>
              <a:gd name="T51" fmla="*/ 357 h 628"/>
              <a:gd name="T52" fmla="*/ 80 w 570"/>
              <a:gd name="T53" fmla="*/ 389 h 628"/>
              <a:gd name="T54" fmla="*/ 97 w 570"/>
              <a:gd name="T55" fmla="*/ 428 h 628"/>
              <a:gd name="T56" fmla="*/ 540 w 570"/>
              <a:gd name="T57" fmla="*/ 138 h 628"/>
              <a:gd name="T58" fmla="*/ 381 w 570"/>
              <a:gd name="T59" fmla="*/ 43 h 628"/>
              <a:gd name="T60" fmla="*/ 44 w 570"/>
              <a:gd name="T61" fmla="*/ 0 h 628"/>
              <a:gd name="T62" fmla="*/ 0 w 570"/>
              <a:gd name="T63" fmla="*/ 476 h 628"/>
              <a:gd name="T64" fmla="*/ 79 w 570"/>
              <a:gd name="T65" fmla="*/ 519 h 628"/>
              <a:gd name="T66" fmla="*/ 358 w 570"/>
              <a:gd name="T67" fmla="*/ 625 h 628"/>
              <a:gd name="T68" fmla="*/ 391 w 570"/>
              <a:gd name="T69" fmla="*/ 624 h 628"/>
              <a:gd name="T70" fmla="*/ 566 w 570"/>
              <a:gd name="T71" fmla="*/ 195 h 628"/>
              <a:gd name="T72" fmla="*/ 14 w 570"/>
              <a:gd name="T73" fmla="*/ 476 h 628"/>
              <a:gd name="T74" fmla="*/ 44 w 570"/>
              <a:gd name="T75" fmla="*/ 14 h 628"/>
              <a:gd name="T76" fmla="*/ 367 w 570"/>
              <a:gd name="T77" fmla="*/ 43 h 628"/>
              <a:gd name="T78" fmla="*/ 337 w 570"/>
              <a:gd name="T79" fmla="*/ 505 h 628"/>
              <a:gd name="T80" fmla="*/ 14 w 570"/>
              <a:gd name="T81" fmla="*/ 476 h 628"/>
              <a:gd name="T82" fmla="*/ 401 w 570"/>
              <a:gd name="T83" fmla="*/ 595 h 628"/>
              <a:gd name="T84" fmla="*/ 363 w 570"/>
              <a:gd name="T85" fmla="*/ 612 h 628"/>
              <a:gd name="T86" fmla="*/ 337 w 570"/>
              <a:gd name="T87" fmla="*/ 519 h 628"/>
              <a:gd name="T88" fmla="*/ 381 w 570"/>
              <a:gd name="T89" fmla="*/ 94 h 628"/>
              <a:gd name="T90" fmla="*/ 552 w 570"/>
              <a:gd name="T91" fmla="*/ 167 h 628"/>
              <a:gd name="T92" fmla="*/ 467 w 570"/>
              <a:gd name="T93" fmla="*/ 181 h 628"/>
              <a:gd name="T94" fmla="*/ 398 w 570"/>
              <a:gd name="T95" fmla="*/ 249 h 628"/>
              <a:gd name="T96" fmla="*/ 408 w 570"/>
              <a:gd name="T97" fmla="*/ 258 h 628"/>
              <a:gd name="T98" fmla="*/ 461 w 570"/>
              <a:gd name="T99" fmla="*/ 263 h 628"/>
              <a:gd name="T100" fmla="*/ 468 w 570"/>
              <a:gd name="T101" fmla="*/ 285 h 628"/>
              <a:gd name="T102" fmla="*/ 475 w 570"/>
              <a:gd name="T103" fmla="*/ 278 h 628"/>
              <a:gd name="T104" fmla="*/ 467 w 570"/>
              <a:gd name="T105" fmla="*/ 181 h 628"/>
              <a:gd name="T106" fmla="*/ 458 w 570"/>
              <a:gd name="T107" fmla="*/ 205 h 628"/>
              <a:gd name="T108" fmla="*/ 429 w 570"/>
              <a:gd name="T109" fmla="*/ 236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0" h="628">
                <a:moveTo>
                  <a:pt x="218" y="193"/>
                </a:moveTo>
                <a:cubicBezTo>
                  <a:pt x="211" y="193"/>
                  <a:pt x="201" y="195"/>
                  <a:pt x="190" y="205"/>
                </a:cubicBezTo>
                <a:cubicBezTo>
                  <a:pt x="182" y="197"/>
                  <a:pt x="172" y="193"/>
                  <a:pt x="163" y="193"/>
                </a:cubicBezTo>
                <a:cubicBezTo>
                  <a:pt x="141" y="193"/>
                  <a:pt x="125" y="213"/>
                  <a:pt x="125" y="239"/>
                </a:cubicBezTo>
                <a:cubicBezTo>
                  <a:pt x="125" y="275"/>
                  <a:pt x="146" y="304"/>
                  <a:pt x="187" y="325"/>
                </a:cubicBezTo>
                <a:cubicBezTo>
                  <a:pt x="188" y="325"/>
                  <a:pt x="189" y="325"/>
                  <a:pt x="190" y="325"/>
                </a:cubicBezTo>
                <a:cubicBezTo>
                  <a:pt x="192" y="325"/>
                  <a:pt x="193" y="325"/>
                  <a:pt x="194" y="325"/>
                </a:cubicBezTo>
                <a:cubicBezTo>
                  <a:pt x="235" y="304"/>
                  <a:pt x="256" y="275"/>
                  <a:pt x="256" y="239"/>
                </a:cubicBezTo>
                <a:cubicBezTo>
                  <a:pt x="256" y="213"/>
                  <a:pt x="239" y="193"/>
                  <a:pt x="218" y="193"/>
                </a:cubicBezTo>
                <a:close/>
                <a:moveTo>
                  <a:pt x="190" y="311"/>
                </a:moveTo>
                <a:cubicBezTo>
                  <a:pt x="156" y="292"/>
                  <a:pt x="139" y="269"/>
                  <a:pt x="139" y="239"/>
                </a:cubicBezTo>
                <a:cubicBezTo>
                  <a:pt x="139" y="221"/>
                  <a:pt x="149" y="207"/>
                  <a:pt x="163" y="207"/>
                </a:cubicBezTo>
                <a:cubicBezTo>
                  <a:pt x="171" y="207"/>
                  <a:pt x="178" y="211"/>
                  <a:pt x="185" y="219"/>
                </a:cubicBezTo>
                <a:cubicBezTo>
                  <a:pt x="188" y="222"/>
                  <a:pt x="193" y="222"/>
                  <a:pt x="196" y="219"/>
                </a:cubicBezTo>
                <a:cubicBezTo>
                  <a:pt x="203" y="211"/>
                  <a:pt x="210" y="207"/>
                  <a:pt x="218" y="207"/>
                </a:cubicBezTo>
                <a:cubicBezTo>
                  <a:pt x="232" y="207"/>
                  <a:pt x="242" y="221"/>
                  <a:pt x="242" y="239"/>
                </a:cubicBezTo>
                <a:cubicBezTo>
                  <a:pt x="242" y="269"/>
                  <a:pt x="224" y="292"/>
                  <a:pt x="190" y="311"/>
                </a:cubicBezTo>
                <a:close/>
                <a:moveTo>
                  <a:pt x="290" y="70"/>
                </a:moveTo>
                <a:cubicBezTo>
                  <a:pt x="289" y="67"/>
                  <a:pt x="287" y="65"/>
                  <a:pt x="284" y="65"/>
                </a:cubicBezTo>
                <a:cubicBezTo>
                  <a:pt x="284" y="65"/>
                  <a:pt x="284" y="65"/>
                  <a:pt x="284" y="65"/>
                </a:cubicBezTo>
                <a:cubicBezTo>
                  <a:pt x="281" y="65"/>
                  <a:pt x="278" y="67"/>
                  <a:pt x="277" y="70"/>
                </a:cubicBezTo>
                <a:cubicBezTo>
                  <a:pt x="250" y="134"/>
                  <a:pt x="250" y="134"/>
                  <a:pt x="250" y="134"/>
                </a:cubicBezTo>
                <a:cubicBezTo>
                  <a:pt x="250" y="134"/>
                  <a:pt x="250" y="134"/>
                  <a:pt x="250" y="134"/>
                </a:cubicBezTo>
                <a:cubicBezTo>
                  <a:pt x="242" y="153"/>
                  <a:pt x="242" y="153"/>
                  <a:pt x="242" y="153"/>
                </a:cubicBezTo>
                <a:cubicBezTo>
                  <a:pt x="241" y="156"/>
                  <a:pt x="243" y="160"/>
                  <a:pt x="246" y="162"/>
                </a:cubicBezTo>
                <a:cubicBezTo>
                  <a:pt x="247" y="162"/>
                  <a:pt x="248" y="162"/>
                  <a:pt x="249" y="162"/>
                </a:cubicBezTo>
                <a:cubicBezTo>
                  <a:pt x="252" y="162"/>
                  <a:pt x="254" y="161"/>
                  <a:pt x="255" y="158"/>
                </a:cubicBezTo>
                <a:cubicBezTo>
                  <a:pt x="261" y="144"/>
                  <a:pt x="261" y="144"/>
                  <a:pt x="261" y="144"/>
                </a:cubicBezTo>
                <a:cubicBezTo>
                  <a:pt x="306" y="144"/>
                  <a:pt x="306" y="144"/>
                  <a:pt x="306" y="144"/>
                </a:cubicBezTo>
                <a:cubicBezTo>
                  <a:pt x="312" y="158"/>
                  <a:pt x="312" y="158"/>
                  <a:pt x="312" y="158"/>
                </a:cubicBezTo>
                <a:cubicBezTo>
                  <a:pt x="314" y="162"/>
                  <a:pt x="318" y="163"/>
                  <a:pt x="322" y="162"/>
                </a:cubicBezTo>
                <a:cubicBezTo>
                  <a:pt x="325" y="160"/>
                  <a:pt x="327" y="156"/>
                  <a:pt x="325" y="153"/>
                </a:cubicBezTo>
                <a:lnTo>
                  <a:pt x="290" y="70"/>
                </a:lnTo>
                <a:close/>
                <a:moveTo>
                  <a:pt x="267" y="130"/>
                </a:moveTo>
                <a:cubicBezTo>
                  <a:pt x="284" y="90"/>
                  <a:pt x="284" y="90"/>
                  <a:pt x="284" y="90"/>
                </a:cubicBezTo>
                <a:cubicBezTo>
                  <a:pt x="301" y="130"/>
                  <a:pt x="301" y="130"/>
                  <a:pt x="301" y="130"/>
                </a:cubicBezTo>
                <a:lnTo>
                  <a:pt x="267" y="130"/>
                </a:lnTo>
                <a:close/>
                <a:moveTo>
                  <a:pt x="135" y="357"/>
                </a:moveTo>
                <a:cubicBezTo>
                  <a:pt x="131" y="355"/>
                  <a:pt x="127" y="357"/>
                  <a:pt x="126" y="361"/>
                </a:cubicBezTo>
                <a:cubicBezTo>
                  <a:pt x="120" y="375"/>
                  <a:pt x="120" y="375"/>
                  <a:pt x="120" y="375"/>
                </a:cubicBezTo>
                <a:cubicBezTo>
                  <a:pt x="74" y="375"/>
                  <a:pt x="74" y="375"/>
                  <a:pt x="74" y="375"/>
                </a:cubicBezTo>
                <a:cubicBezTo>
                  <a:pt x="69" y="361"/>
                  <a:pt x="69" y="361"/>
                  <a:pt x="69" y="361"/>
                </a:cubicBezTo>
                <a:cubicBezTo>
                  <a:pt x="67" y="357"/>
                  <a:pt x="63" y="355"/>
                  <a:pt x="59" y="357"/>
                </a:cubicBezTo>
                <a:cubicBezTo>
                  <a:pt x="56" y="358"/>
                  <a:pt x="54" y="363"/>
                  <a:pt x="56" y="366"/>
                </a:cubicBezTo>
                <a:cubicBezTo>
                  <a:pt x="91" y="449"/>
                  <a:pt x="91" y="449"/>
                  <a:pt x="91" y="449"/>
                </a:cubicBezTo>
                <a:cubicBezTo>
                  <a:pt x="92" y="452"/>
                  <a:pt x="94" y="453"/>
                  <a:pt x="97" y="453"/>
                </a:cubicBezTo>
                <a:cubicBezTo>
                  <a:pt x="97" y="453"/>
                  <a:pt x="97" y="453"/>
                  <a:pt x="97" y="453"/>
                </a:cubicBezTo>
                <a:cubicBezTo>
                  <a:pt x="100" y="453"/>
                  <a:pt x="102" y="452"/>
                  <a:pt x="104" y="449"/>
                </a:cubicBezTo>
                <a:cubicBezTo>
                  <a:pt x="131" y="384"/>
                  <a:pt x="131" y="384"/>
                  <a:pt x="131" y="384"/>
                </a:cubicBezTo>
                <a:cubicBezTo>
                  <a:pt x="131" y="384"/>
                  <a:pt x="131" y="384"/>
                  <a:pt x="131" y="384"/>
                </a:cubicBezTo>
                <a:cubicBezTo>
                  <a:pt x="138" y="366"/>
                  <a:pt x="138" y="366"/>
                  <a:pt x="138" y="366"/>
                </a:cubicBezTo>
                <a:cubicBezTo>
                  <a:pt x="140" y="363"/>
                  <a:pt x="138" y="358"/>
                  <a:pt x="135" y="357"/>
                </a:cubicBezTo>
                <a:close/>
                <a:moveTo>
                  <a:pt x="97" y="428"/>
                </a:moveTo>
                <a:cubicBezTo>
                  <a:pt x="80" y="389"/>
                  <a:pt x="80" y="389"/>
                  <a:pt x="80" y="389"/>
                </a:cubicBezTo>
                <a:cubicBezTo>
                  <a:pt x="114" y="389"/>
                  <a:pt x="114" y="389"/>
                  <a:pt x="114" y="389"/>
                </a:cubicBezTo>
                <a:lnTo>
                  <a:pt x="97" y="428"/>
                </a:lnTo>
                <a:close/>
                <a:moveTo>
                  <a:pt x="564" y="161"/>
                </a:moveTo>
                <a:cubicBezTo>
                  <a:pt x="560" y="151"/>
                  <a:pt x="551" y="143"/>
                  <a:pt x="540" y="138"/>
                </a:cubicBezTo>
                <a:cubicBezTo>
                  <a:pt x="381" y="79"/>
                  <a:pt x="381" y="79"/>
                  <a:pt x="381" y="79"/>
                </a:cubicBezTo>
                <a:cubicBezTo>
                  <a:pt x="381" y="43"/>
                  <a:pt x="381" y="43"/>
                  <a:pt x="381" y="43"/>
                </a:cubicBezTo>
                <a:cubicBezTo>
                  <a:pt x="381" y="19"/>
                  <a:pt x="361" y="0"/>
                  <a:pt x="337" y="0"/>
                </a:cubicBezTo>
                <a:cubicBezTo>
                  <a:pt x="44" y="0"/>
                  <a:pt x="44" y="0"/>
                  <a:pt x="44" y="0"/>
                </a:cubicBezTo>
                <a:cubicBezTo>
                  <a:pt x="20" y="0"/>
                  <a:pt x="0" y="19"/>
                  <a:pt x="0" y="43"/>
                </a:cubicBezTo>
                <a:cubicBezTo>
                  <a:pt x="0" y="476"/>
                  <a:pt x="0" y="476"/>
                  <a:pt x="0" y="476"/>
                </a:cubicBezTo>
                <a:cubicBezTo>
                  <a:pt x="0" y="500"/>
                  <a:pt x="20" y="519"/>
                  <a:pt x="44" y="519"/>
                </a:cubicBezTo>
                <a:cubicBezTo>
                  <a:pt x="79" y="519"/>
                  <a:pt x="79" y="519"/>
                  <a:pt x="79" y="519"/>
                </a:cubicBezTo>
                <a:cubicBezTo>
                  <a:pt x="80" y="521"/>
                  <a:pt x="81" y="522"/>
                  <a:pt x="83" y="522"/>
                </a:cubicBezTo>
                <a:cubicBezTo>
                  <a:pt x="358" y="625"/>
                  <a:pt x="358" y="625"/>
                  <a:pt x="358" y="625"/>
                </a:cubicBezTo>
                <a:cubicBezTo>
                  <a:pt x="363" y="627"/>
                  <a:pt x="368" y="628"/>
                  <a:pt x="373" y="628"/>
                </a:cubicBezTo>
                <a:cubicBezTo>
                  <a:pt x="380" y="628"/>
                  <a:pt x="386" y="627"/>
                  <a:pt x="391" y="624"/>
                </a:cubicBezTo>
                <a:cubicBezTo>
                  <a:pt x="402" y="619"/>
                  <a:pt x="410" y="611"/>
                  <a:pt x="414" y="600"/>
                </a:cubicBezTo>
                <a:cubicBezTo>
                  <a:pt x="566" y="195"/>
                  <a:pt x="566" y="195"/>
                  <a:pt x="566" y="195"/>
                </a:cubicBezTo>
                <a:cubicBezTo>
                  <a:pt x="570" y="184"/>
                  <a:pt x="569" y="172"/>
                  <a:pt x="564" y="161"/>
                </a:cubicBezTo>
                <a:close/>
                <a:moveTo>
                  <a:pt x="14" y="476"/>
                </a:moveTo>
                <a:cubicBezTo>
                  <a:pt x="14" y="43"/>
                  <a:pt x="14" y="43"/>
                  <a:pt x="14" y="43"/>
                </a:cubicBezTo>
                <a:cubicBezTo>
                  <a:pt x="14" y="27"/>
                  <a:pt x="27" y="14"/>
                  <a:pt x="44" y="14"/>
                </a:cubicBezTo>
                <a:cubicBezTo>
                  <a:pt x="337" y="14"/>
                  <a:pt x="337" y="14"/>
                  <a:pt x="337" y="14"/>
                </a:cubicBezTo>
                <a:cubicBezTo>
                  <a:pt x="354" y="14"/>
                  <a:pt x="367" y="27"/>
                  <a:pt x="367" y="43"/>
                </a:cubicBezTo>
                <a:cubicBezTo>
                  <a:pt x="367" y="476"/>
                  <a:pt x="367" y="476"/>
                  <a:pt x="367" y="476"/>
                </a:cubicBezTo>
                <a:cubicBezTo>
                  <a:pt x="367" y="492"/>
                  <a:pt x="354" y="505"/>
                  <a:pt x="337" y="505"/>
                </a:cubicBezTo>
                <a:cubicBezTo>
                  <a:pt x="44" y="505"/>
                  <a:pt x="44" y="505"/>
                  <a:pt x="44" y="505"/>
                </a:cubicBezTo>
                <a:cubicBezTo>
                  <a:pt x="27" y="505"/>
                  <a:pt x="14" y="492"/>
                  <a:pt x="14" y="476"/>
                </a:cubicBezTo>
                <a:close/>
                <a:moveTo>
                  <a:pt x="552" y="190"/>
                </a:moveTo>
                <a:cubicBezTo>
                  <a:pt x="401" y="595"/>
                  <a:pt x="401" y="595"/>
                  <a:pt x="401" y="595"/>
                </a:cubicBezTo>
                <a:cubicBezTo>
                  <a:pt x="398" y="602"/>
                  <a:pt x="393" y="608"/>
                  <a:pt x="386" y="611"/>
                </a:cubicBezTo>
                <a:cubicBezTo>
                  <a:pt x="378" y="615"/>
                  <a:pt x="370" y="615"/>
                  <a:pt x="363" y="612"/>
                </a:cubicBezTo>
                <a:cubicBezTo>
                  <a:pt x="114" y="519"/>
                  <a:pt x="114" y="519"/>
                  <a:pt x="114" y="519"/>
                </a:cubicBezTo>
                <a:cubicBezTo>
                  <a:pt x="337" y="519"/>
                  <a:pt x="337" y="519"/>
                  <a:pt x="337" y="519"/>
                </a:cubicBezTo>
                <a:cubicBezTo>
                  <a:pt x="361" y="519"/>
                  <a:pt x="381" y="500"/>
                  <a:pt x="381" y="476"/>
                </a:cubicBezTo>
                <a:cubicBezTo>
                  <a:pt x="381" y="94"/>
                  <a:pt x="381" y="94"/>
                  <a:pt x="381" y="94"/>
                </a:cubicBezTo>
                <a:cubicBezTo>
                  <a:pt x="535" y="152"/>
                  <a:pt x="535" y="152"/>
                  <a:pt x="535" y="152"/>
                </a:cubicBezTo>
                <a:cubicBezTo>
                  <a:pt x="542" y="154"/>
                  <a:pt x="548" y="160"/>
                  <a:pt x="552" y="167"/>
                </a:cubicBezTo>
                <a:cubicBezTo>
                  <a:pt x="555" y="174"/>
                  <a:pt x="555" y="182"/>
                  <a:pt x="552" y="190"/>
                </a:cubicBezTo>
                <a:close/>
                <a:moveTo>
                  <a:pt x="467" y="181"/>
                </a:moveTo>
                <a:cubicBezTo>
                  <a:pt x="464" y="180"/>
                  <a:pt x="461" y="181"/>
                  <a:pt x="459" y="183"/>
                </a:cubicBezTo>
                <a:cubicBezTo>
                  <a:pt x="398" y="249"/>
                  <a:pt x="398" y="249"/>
                  <a:pt x="398" y="249"/>
                </a:cubicBezTo>
                <a:cubicBezTo>
                  <a:pt x="395" y="251"/>
                  <a:pt x="395" y="256"/>
                  <a:pt x="398" y="259"/>
                </a:cubicBezTo>
                <a:cubicBezTo>
                  <a:pt x="401" y="261"/>
                  <a:pt x="405" y="261"/>
                  <a:pt x="408" y="258"/>
                </a:cubicBezTo>
                <a:cubicBezTo>
                  <a:pt x="418" y="247"/>
                  <a:pt x="418" y="247"/>
                  <a:pt x="418" y="247"/>
                </a:cubicBezTo>
                <a:cubicBezTo>
                  <a:pt x="461" y="263"/>
                  <a:pt x="461" y="263"/>
                  <a:pt x="461" y="263"/>
                </a:cubicBezTo>
                <a:cubicBezTo>
                  <a:pt x="461" y="278"/>
                  <a:pt x="461" y="278"/>
                  <a:pt x="461" y="278"/>
                </a:cubicBezTo>
                <a:cubicBezTo>
                  <a:pt x="461" y="282"/>
                  <a:pt x="464" y="285"/>
                  <a:pt x="468" y="285"/>
                </a:cubicBezTo>
                <a:cubicBezTo>
                  <a:pt x="468" y="285"/>
                  <a:pt x="468" y="285"/>
                  <a:pt x="468" y="285"/>
                </a:cubicBezTo>
                <a:cubicBezTo>
                  <a:pt x="472" y="285"/>
                  <a:pt x="475" y="281"/>
                  <a:pt x="475" y="278"/>
                </a:cubicBezTo>
                <a:cubicBezTo>
                  <a:pt x="471" y="188"/>
                  <a:pt x="471" y="188"/>
                  <a:pt x="471" y="188"/>
                </a:cubicBezTo>
                <a:cubicBezTo>
                  <a:pt x="471" y="185"/>
                  <a:pt x="469" y="182"/>
                  <a:pt x="467" y="181"/>
                </a:cubicBezTo>
                <a:close/>
                <a:moveTo>
                  <a:pt x="429" y="236"/>
                </a:moveTo>
                <a:cubicBezTo>
                  <a:pt x="458" y="205"/>
                  <a:pt x="458" y="205"/>
                  <a:pt x="458" y="205"/>
                </a:cubicBezTo>
                <a:cubicBezTo>
                  <a:pt x="460" y="248"/>
                  <a:pt x="460" y="248"/>
                  <a:pt x="460" y="248"/>
                </a:cubicBezTo>
                <a:lnTo>
                  <a:pt x="429" y="236"/>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2" name="Freeform 102"/>
          <p:cNvSpPr>
            <a:spLocks noEditPoints="1"/>
          </p:cNvSpPr>
          <p:nvPr/>
        </p:nvSpPr>
        <p:spPr bwMode="auto">
          <a:xfrm>
            <a:off x="4581073" y="4667382"/>
            <a:ext cx="446058" cy="474586"/>
          </a:xfrm>
          <a:custGeom>
            <a:avLst/>
            <a:gdLst>
              <a:gd name="T0" fmla="*/ 160 w 576"/>
              <a:gd name="T1" fmla="*/ 333 h 613"/>
              <a:gd name="T2" fmla="*/ 251 w 576"/>
              <a:gd name="T3" fmla="*/ 413 h 613"/>
              <a:gd name="T4" fmla="*/ 174 w 576"/>
              <a:gd name="T5" fmla="*/ 340 h 613"/>
              <a:gd name="T6" fmla="*/ 50 w 576"/>
              <a:gd name="T7" fmla="*/ 326 h 613"/>
              <a:gd name="T8" fmla="*/ 126 w 576"/>
              <a:gd name="T9" fmla="*/ 420 h 613"/>
              <a:gd name="T10" fmla="*/ 119 w 576"/>
              <a:gd name="T11" fmla="*/ 406 h 613"/>
              <a:gd name="T12" fmla="*/ 119 w 576"/>
              <a:gd name="T13" fmla="*/ 406 h 613"/>
              <a:gd name="T14" fmla="*/ 251 w 576"/>
              <a:gd name="T15" fmla="*/ 199 h 613"/>
              <a:gd name="T16" fmla="*/ 160 w 576"/>
              <a:gd name="T17" fmla="*/ 279 h 613"/>
              <a:gd name="T18" fmla="*/ 237 w 576"/>
              <a:gd name="T19" fmla="*/ 272 h 613"/>
              <a:gd name="T20" fmla="*/ 50 w 576"/>
              <a:gd name="T21" fmla="*/ 192 h 613"/>
              <a:gd name="T22" fmla="*/ 126 w 576"/>
              <a:gd name="T23" fmla="*/ 286 h 613"/>
              <a:gd name="T24" fmla="*/ 119 w 576"/>
              <a:gd name="T25" fmla="*/ 272 h 613"/>
              <a:gd name="T26" fmla="*/ 119 w 576"/>
              <a:gd name="T27" fmla="*/ 272 h 613"/>
              <a:gd name="T28" fmla="*/ 43 w 576"/>
              <a:gd name="T29" fmla="*/ 549 h 613"/>
              <a:gd name="T30" fmla="*/ 133 w 576"/>
              <a:gd name="T31" fmla="*/ 468 h 613"/>
              <a:gd name="T32" fmla="*/ 57 w 576"/>
              <a:gd name="T33" fmla="*/ 475 h 613"/>
              <a:gd name="T34" fmla="*/ 288 w 576"/>
              <a:gd name="T35" fmla="*/ 0 h 613"/>
              <a:gd name="T36" fmla="*/ 0 w 576"/>
              <a:gd name="T37" fmla="*/ 153 h 613"/>
              <a:gd name="T38" fmla="*/ 174 w 576"/>
              <a:gd name="T39" fmla="*/ 606 h 613"/>
              <a:gd name="T40" fmla="*/ 244 w 576"/>
              <a:gd name="T41" fmla="*/ 613 h 613"/>
              <a:gd name="T42" fmla="*/ 456 w 576"/>
              <a:gd name="T43" fmla="*/ 475 h 613"/>
              <a:gd name="T44" fmla="*/ 569 w 576"/>
              <a:gd name="T45" fmla="*/ 613 h 613"/>
              <a:gd name="T46" fmla="*/ 244 w 576"/>
              <a:gd name="T47" fmla="*/ 461 h 613"/>
              <a:gd name="T48" fmla="*/ 14 w 576"/>
              <a:gd name="T49" fmla="*/ 599 h 613"/>
              <a:gd name="T50" fmla="*/ 251 w 576"/>
              <a:gd name="T51" fmla="*/ 599 h 613"/>
              <a:gd name="T52" fmla="*/ 532 w 576"/>
              <a:gd name="T53" fmla="*/ 599 h 613"/>
              <a:gd name="T54" fmla="*/ 442 w 576"/>
              <a:gd name="T55" fmla="*/ 468 h 613"/>
              <a:gd name="T56" fmla="*/ 295 w 576"/>
              <a:gd name="T57" fmla="*/ 14 h 613"/>
              <a:gd name="T58" fmla="*/ 525 w 576"/>
              <a:gd name="T59" fmla="*/ 420 h 613"/>
              <a:gd name="T60" fmla="*/ 449 w 576"/>
              <a:gd name="T61" fmla="*/ 326 h 613"/>
              <a:gd name="T62" fmla="*/ 456 w 576"/>
              <a:gd name="T63" fmla="*/ 340 h 613"/>
              <a:gd name="T64" fmla="*/ 456 w 576"/>
              <a:gd name="T65" fmla="*/ 340 h 613"/>
              <a:gd name="T66" fmla="*/ 414 w 576"/>
              <a:gd name="T67" fmla="*/ 333 h 613"/>
              <a:gd name="T68" fmla="*/ 324 w 576"/>
              <a:gd name="T69" fmla="*/ 413 h 613"/>
              <a:gd name="T70" fmla="*/ 400 w 576"/>
              <a:gd name="T71" fmla="*/ 406 h 613"/>
              <a:gd name="T72" fmla="*/ 525 w 576"/>
              <a:gd name="T73" fmla="*/ 286 h 613"/>
              <a:gd name="T74" fmla="*/ 449 w 576"/>
              <a:gd name="T75" fmla="*/ 192 h 613"/>
              <a:gd name="T76" fmla="*/ 456 w 576"/>
              <a:gd name="T77" fmla="*/ 206 h 613"/>
              <a:gd name="T78" fmla="*/ 456 w 576"/>
              <a:gd name="T79" fmla="*/ 206 h 613"/>
              <a:gd name="T80" fmla="*/ 414 w 576"/>
              <a:gd name="T81" fmla="*/ 199 h 613"/>
              <a:gd name="T82" fmla="*/ 324 w 576"/>
              <a:gd name="T83" fmla="*/ 279 h 613"/>
              <a:gd name="T84" fmla="*/ 400 w 576"/>
              <a:gd name="T85" fmla="*/ 272 h 613"/>
              <a:gd name="T86" fmla="*/ 525 w 576"/>
              <a:gd name="T87" fmla="*/ 153 h 613"/>
              <a:gd name="T88" fmla="*/ 449 w 576"/>
              <a:gd name="T89" fmla="*/ 59 h 613"/>
              <a:gd name="T90" fmla="*/ 456 w 576"/>
              <a:gd name="T91" fmla="*/ 73 h 613"/>
              <a:gd name="T92" fmla="*/ 456 w 576"/>
              <a:gd name="T93" fmla="*/ 73 h 613"/>
              <a:gd name="T94" fmla="*/ 414 w 576"/>
              <a:gd name="T95" fmla="*/ 66 h 613"/>
              <a:gd name="T96" fmla="*/ 324 w 576"/>
              <a:gd name="T97" fmla="*/ 146 h 613"/>
              <a:gd name="T98" fmla="*/ 400 w 576"/>
              <a:gd name="T99" fmla="*/ 139 h 613"/>
              <a:gd name="T100" fmla="*/ 407 w 576"/>
              <a:gd name="T101" fmla="*/ 556 h 613"/>
              <a:gd name="T102" fmla="*/ 331 w 576"/>
              <a:gd name="T103" fmla="*/ 461 h 613"/>
              <a:gd name="T104" fmla="*/ 338 w 576"/>
              <a:gd name="T105" fmla="*/ 475 h 613"/>
              <a:gd name="T106" fmla="*/ 338 w 576"/>
              <a:gd name="T107" fmla="*/ 47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6" h="613">
                <a:moveTo>
                  <a:pt x="251" y="333"/>
                </a:moveTo>
                <a:cubicBezTo>
                  <a:pt x="251" y="329"/>
                  <a:pt x="248" y="326"/>
                  <a:pt x="244" y="326"/>
                </a:cubicBezTo>
                <a:cubicBezTo>
                  <a:pt x="167" y="326"/>
                  <a:pt x="167" y="326"/>
                  <a:pt x="167" y="326"/>
                </a:cubicBezTo>
                <a:cubicBezTo>
                  <a:pt x="164" y="326"/>
                  <a:pt x="160" y="329"/>
                  <a:pt x="160" y="333"/>
                </a:cubicBezTo>
                <a:cubicBezTo>
                  <a:pt x="160" y="413"/>
                  <a:pt x="160" y="413"/>
                  <a:pt x="160" y="413"/>
                </a:cubicBezTo>
                <a:cubicBezTo>
                  <a:pt x="160" y="417"/>
                  <a:pt x="164" y="420"/>
                  <a:pt x="167" y="420"/>
                </a:cubicBezTo>
                <a:cubicBezTo>
                  <a:pt x="244" y="420"/>
                  <a:pt x="244" y="420"/>
                  <a:pt x="244" y="420"/>
                </a:cubicBezTo>
                <a:cubicBezTo>
                  <a:pt x="248" y="420"/>
                  <a:pt x="251" y="417"/>
                  <a:pt x="251" y="413"/>
                </a:cubicBezTo>
                <a:lnTo>
                  <a:pt x="251" y="333"/>
                </a:lnTo>
                <a:close/>
                <a:moveTo>
                  <a:pt x="237" y="406"/>
                </a:moveTo>
                <a:cubicBezTo>
                  <a:pt x="174" y="406"/>
                  <a:pt x="174" y="406"/>
                  <a:pt x="174" y="406"/>
                </a:cubicBezTo>
                <a:cubicBezTo>
                  <a:pt x="174" y="340"/>
                  <a:pt x="174" y="340"/>
                  <a:pt x="174" y="340"/>
                </a:cubicBezTo>
                <a:cubicBezTo>
                  <a:pt x="237" y="340"/>
                  <a:pt x="237" y="340"/>
                  <a:pt x="237" y="340"/>
                </a:cubicBezTo>
                <a:lnTo>
                  <a:pt x="237" y="406"/>
                </a:lnTo>
                <a:close/>
                <a:moveTo>
                  <a:pt x="126" y="326"/>
                </a:moveTo>
                <a:cubicBezTo>
                  <a:pt x="50" y="326"/>
                  <a:pt x="50" y="326"/>
                  <a:pt x="50" y="326"/>
                </a:cubicBezTo>
                <a:cubicBezTo>
                  <a:pt x="46" y="326"/>
                  <a:pt x="43" y="329"/>
                  <a:pt x="43" y="333"/>
                </a:cubicBezTo>
                <a:cubicBezTo>
                  <a:pt x="43" y="413"/>
                  <a:pt x="43" y="413"/>
                  <a:pt x="43" y="413"/>
                </a:cubicBezTo>
                <a:cubicBezTo>
                  <a:pt x="43" y="417"/>
                  <a:pt x="46" y="420"/>
                  <a:pt x="50" y="420"/>
                </a:cubicBezTo>
                <a:cubicBezTo>
                  <a:pt x="126" y="420"/>
                  <a:pt x="126" y="420"/>
                  <a:pt x="126" y="420"/>
                </a:cubicBezTo>
                <a:cubicBezTo>
                  <a:pt x="130" y="420"/>
                  <a:pt x="133" y="417"/>
                  <a:pt x="133" y="413"/>
                </a:cubicBezTo>
                <a:cubicBezTo>
                  <a:pt x="133" y="333"/>
                  <a:pt x="133" y="333"/>
                  <a:pt x="133" y="333"/>
                </a:cubicBezTo>
                <a:cubicBezTo>
                  <a:pt x="133" y="329"/>
                  <a:pt x="130" y="326"/>
                  <a:pt x="126" y="326"/>
                </a:cubicBezTo>
                <a:close/>
                <a:moveTo>
                  <a:pt x="119" y="406"/>
                </a:moveTo>
                <a:cubicBezTo>
                  <a:pt x="57" y="406"/>
                  <a:pt x="57" y="406"/>
                  <a:pt x="57" y="406"/>
                </a:cubicBezTo>
                <a:cubicBezTo>
                  <a:pt x="57" y="340"/>
                  <a:pt x="57" y="340"/>
                  <a:pt x="57" y="340"/>
                </a:cubicBezTo>
                <a:cubicBezTo>
                  <a:pt x="119" y="340"/>
                  <a:pt x="119" y="340"/>
                  <a:pt x="119" y="340"/>
                </a:cubicBezTo>
                <a:lnTo>
                  <a:pt x="119" y="406"/>
                </a:lnTo>
                <a:close/>
                <a:moveTo>
                  <a:pt x="167" y="286"/>
                </a:moveTo>
                <a:cubicBezTo>
                  <a:pt x="244" y="286"/>
                  <a:pt x="244" y="286"/>
                  <a:pt x="244" y="286"/>
                </a:cubicBezTo>
                <a:cubicBezTo>
                  <a:pt x="248" y="286"/>
                  <a:pt x="251" y="283"/>
                  <a:pt x="251" y="279"/>
                </a:cubicBezTo>
                <a:cubicBezTo>
                  <a:pt x="251" y="199"/>
                  <a:pt x="251" y="199"/>
                  <a:pt x="251" y="199"/>
                </a:cubicBezTo>
                <a:cubicBezTo>
                  <a:pt x="251" y="195"/>
                  <a:pt x="248" y="192"/>
                  <a:pt x="244" y="192"/>
                </a:cubicBezTo>
                <a:cubicBezTo>
                  <a:pt x="167" y="192"/>
                  <a:pt x="167" y="192"/>
                  <a:pt x="167" y="192"/>
                </a:cubicBezTo>
                <a:cubicBezTo>
                  <a:pt x="164" y="192"/>
                  <a:pt x="160" y="195"/>
                  <a:pt x="160" y="199"/>
                </a:cubicBezTo>
                <a:cubicBezTo>
                  <a:pt x="160" y="279"/>
                  <a:pt x="160" y="279"/>
                  <a:pt x="160" y="279"/>
                </a:cubicBezTo>
                <a:cubicBezTo>
                  <a:pt x="160" y="283"/>
                  <a:pt x="164" y="286"/>
                  <a:pt x="167" y="286"/>
                </a:cubicBezTo>
                <a:close/>
                <a:moveTo>
                  <a:pt x="174" y="206"/>
                </a:moveTo>
                <a:cubicBezTo>
                  <a:pt x="237" y="206"/>
                  <a:pt x="237" y="206"/>
                  <a:pt x="237" y="206"/>
                </a:cubicBezTo>
                <a:cubicBezTo>
                  <a:pt x="237" y="272"/>
                  <a:pt x="237" y="272"/>
                  <a:pt x="237" y="272"/>
                </a:cubicBezTo>
                <a:cubicBezTo>
                  <a:pt x="174" y="272"/>
                  <a:pt x="174" y="272"/>
                  <a:pt x="174" y="272"/>
                </a:cubicBezTo>
                <a:lnTo>
                  <a:pt x="174" y="206"/>
                </a:lnTo>
                <a:close/>
                <a:moveTo>
                  <a:pt x="126" y="192"/>
                </a:moveTo>
                <a:cubicBezTo>
                  <a:pt x="50" y="192"/>
                  <a:pt x="50" y="192"/>
                  <a:pt x="50" y="192"/>
                </a:cubicBezTo>
                <a:cubicBezTo>
                  <a:pt x="46" y="192"/>
                  <a:pt x="43" y="195"/>
                  <a:pt x="43" y="199"/>
                </a:cubicBezTo>
                <a:cubicBezTo>
                  <a:pt x="43" y="279"/>
                  <a:pt x="43" y="279"/>
                  <a:pt x="43" y="279"/>
                </a:cubicBezTo>
                <a:cubicBezTo>
                  <a:pt x="43" y="283"/>
                  <a:pt x="46" y="286"/>
                  <a:pt x="50" y="286"/>
                </a:cubicBezTo>
                <a:cubicBezTo>
                  <a:pt x="126" y="286"/>
                  <a:pt x="126" y="286"/>
                  <a:pt x="126" y="286"/>
                </a:cubicBezTo>
                <a:cubicBezTo>
                  <a:pt x="130" y="286"/>
                  <a:pt x="133" y="283"/>
                  <a:pt x="133" y="279"/>
                </a:cubicBezTo>
                <a:cubicBezTo>
                  <a:pt x="133" y="199"/>
                  <a:pt x="133" y="199"/>
                  <a:pt x="133" y="199"/>
                </a:cubicBezTo>
                <a:cubicBezTo>
                  <a:pt x="133" y="195"/>
                  <a:pt x="130" y="192"/>
                  <a:pt x="126" y="192"/>
                </a:cubicBezTo>
                <a:close/>
                <a:moveTo>
                  <a:pt x="119" y="272"/>
                </a:moveTo>
                <a:cubicBezTo>
                  <a:pt x="57" y="272"/>
                  <a:pt x="57" y="272"/>
                  <a:pt x="57" y="272"/>
                </a:cubicBezTo>
                <a:cubicBezTo>
                  <a:pt x="57" y="206"/>
                  <a:pt x="57" y="206"/>
                  <a:pt x="57" y="206"/>
                </a:cubicBezTo>
                <a:cubicBezTo>
                  <a:pt x="119" y="206"/>
                  <a:pt x="119" y="206"/>
                  <a:pt x="119" y="206"/>
                </a:cubicBezTo>
                <a:lnTo>
                  <a:pt x="119" y="272"/>
                </a:lnTo>
                <a:close/>
                <a:moveTo>
                  <a:pt x="126" y="461"/>
                </a:moveTo>
                <a:cubicBezTo>
                  <a:pt x="50" y="461"/>
                  <a:pt x="50" y="461"/>
                  <a:pt x="50" y="461"/>
                </a:cubicBezTo>
                <a:cubicBezTo>
                  <a:pt x="46" y="461"/>
                  <a:pt x="43" y="465"/>
                  <a:pt x="43" y="468"/>
                </a:cubicBezTo>
                <a:cubicBezTo>
                  <a:pt x="43" y="549"/>
                  <a:pt x="43" y="549"/>
                  <a:pt x="43" y="549"/>
                </a:cubicBezTo>
                <a:cubicBezTo>
                  <a:pt x="43" y="553"/>
                  <a:pt x="46" y="556"/>
                  <a:pt x="50" y="556"/>
                </a:cubicBezTo>
                <a:cubicBezTo>
                  <a:pt x="126" y="556"/>
                  <a:pt x="126" y="556"/>
                  <a:pt x="126" y="556"/>
                </a:cubicBezTo>
                <a:cubicBezTo>
                  <a:pt x="130" y="556"/>
                  <a:pt x="133" y="553"/>
                  <a:pt x="133" y="549"/>
                </a:cubicBezTo>
                <a:cubicBezTo>
                  <a:pt x="133" y="468"/>
                  <a:pt x="133" y="468"/>
                  <a:pt x="133" y="468"/>
                </a:cubicBezTo>
                <a:cubicBezTo>
                  <a:pt x="133" y="465"/>
                  <a:pt x="130" y="461"/>
                  <a:pt x="126" y="461"/>
                </a:cubicBezTo>
                <a:close/>
                <a:moveTo>
                  <a:pt x="119" y="542"/>
                </a:moveTo>
                <a:cubicBezTo>
                  <a:pt x="57" y="542"/>
                  <a:pt x="57" y="542"/>
                  <a:pt x="57" y="542"/>
                </a:cubicBezTo>
                <a:cubicBezTo>
                  <a:pt x="57" y="475"/>
                  <a:pt x="57" y="475"/>
                  <a:pt x="57" y="475"/>
                </a:cubicBezTo>
                <a:cubicBezTo>
                  <a:pt x="119" y="475"/>
                  <a:pt x="119" y="475"/>
                  <a:pt x="119" y="475"/>
                </a:cubicBezTo>
                <a:lnTo>
                  <a:pt x="119" y="542"/>
                </a:lnTo>
                <a:close/>
                <a:moveTo>
                  <a:pt x="569" y="0"/>
                </a:moveTo>
                <a:cubicBezTo>
                  <a:pt x="288" y="0"/>
                  <a:pt x="288" y="0"/>
                  <a:pt x="288" y="0"/>
                </a:cubicBezTo>
                <a:cubicBezTo>
                  <a:pt x="284" y="0"/>
                  <a:pt x="281" y="3"/>
                  <a:pt x="281" y="7"/>
                </a:cubicBezTo>
                <a:cubicBezTo>
                  <a:pt x="281" y="146"/>
                  <a:pt x="281" y="146"/>
                  <a:pt x="281" y="146"/>
                </a:cubicBezTo>
                <a:cubicBezTo>
                  <a:pt x="7" y="146"/>
                  <a:pt x="7" y="146"/>
                  <a:pt x="7" y="146"/>
                </a:cubicBezTo>
                <a:cubicBezTo>
                  <a:pt x="3" y="146"/>
                  <a:pt x="0" y="149"/>
                  <a:pt x="0" y="153"/>
                </a:cubicBezTo>
                <a:cubicBezTo>
                  <a:pt x="0" y="606"/>
                  <a:pt x="0" y="606"/>
                  <a:pt x="0" y="606"/>
                </a:cubicBezTo>
                <a:cubicBezTo>
                  <a:pt x="0" y="609"/>
                  <a:pt x="3" y="613"/>
                  <a:pt x="7" y="613"/>
                </a:cubicBezTo>
                <a:cubicBezTo>
                  <a:pt x="167" y="613"/>
                  <a:pt x="167" y="613"/>
                  <a:pt x="167" y="613"/>
                </a:cubicBezTo>
                <a:cubicBezTo>
                  <a:pt x="171" y="613"/>
                  <a:pt x="174" y="609"/>
                  <a:pt x="174" y="606"/>
                </a:cubicBezTo>
                <a:cubicBezTo>
                  <a:pt x="174" y="475"/>
                  <a:pt x="174" y="475"/>
                  <a:pt x="174" y="475"/>
                </a:cubicBezTo>
                <a:cubicBezTo>
                  <a:pt x="237" y="475"/>
                  <a:pt x="237" y="475"/>
                  <a:pt x="237" y="475"/>
                </a:cubicBezTo>
                <a:cubicBezTo>
                  <a:pt x="237" y="606"/>
                  <a:pt x="237" y="606"/>
                  <a:pt x="237" y="606"/>
                </a:cubicBezTo>
                <a:cubicBezTo>
                  <a:pt x="237" y="609"/>
                  <a:pt x="240" y="613"/>
                  <a:pt x="244" y="613"/>
                </a:cubicBezTo>
                <a:cubicBezTo>
                  <a:pt x="288" y="613"/>
                  <a:pt x="288" y="613"/>
                  <a:pt x="288" y="613"/>
                </a:cubicBezTo>
                <a:cubicBezTo>
                  <a:pt x="449" y="613"/>
                  <a:pt x="449" y="613"/>
                  <a:pt x="449" y="613"/>
                </a:cubicBezTo>
                <a:cubicBezTo>
                  <a:pt x="453" y="613"/>
                  <a:pt x="456" y="609"/>
                  <a:pt x="456" y="606"/>
                </a:cubicBezTo>
                <a:cubicBezTo>
                  <a:pt x="456" y="475"/>
                  <a:pt x="456" y="475"/>
                  <a:pt x="456" y="475"/>
                </a:cubicBezTo>
                <a:cubicBezTo>
                  <a:pt x="518" y="475"/>
                  <a:pt x="518" y="475"/>
                  <a:pt x="518" y="475"/>
                </a:cubicBezTo>
                <a:cubicBezTo>
                  <a:pt x="518" y="606"/>
                  <a:pt x="518" y="606"/>
                  <a:pt x="518" y="606"/>
                </a:cubicBezTo>
                <a:cubicBezTo>
                  <a:pt x="518" y="609"/>
                  <a:pt x="521" y="613"/>
                  <a:pt x="525" y="613"/>
                </a:cubicBezTo>
                <a:cubicBezTo>
                  <a:pt x="569" y="613"/>
                  <a:pt x="569" y="613"/>
                  <a:pt x="569" y="613"/>
                </a:cubicBezTo>
                <a:cubicBezTo>
                  <a:pt x="573" y="613"/>
                  <a:pt x="576" y="609"/>
                  <a:pt x="576" y="606"/>
                </a:cubicBezTo>
                <a:cubicBezTo>
                  <a:pt x="576" y="7"/>
                  <a:pt x="576" y="7"/>
                  <a:pt x="576" y="7"/>
                </a:cubicBezTo>
                <a:cubicBezTo>
                  <a:pt x="576" y="3"/>
                  <a:pt x="573" y="0"/>
                  <a:pt x="569" y="0"/>
                </a:cubicBezTo>
                <a:close/>
                <a:moveTo>
                  <a:pt x="244" y="461"/>
                </a:moveTo>
                <a:cubicBezTo>
                  <a:pt x="167" y="461"/>
                  <a:pt x="167" y="461"/>
                  <a:pt x="167" y="461"/>
                </a:cubicBezTo>
                <a:cubicBezTo>
                  <a:pt x="164" y="461"/>
                  <a:pt x="160" y="465"/>
                  <a:pt x="160" y="468"/>
                </a:cubicBezTo>
                <a:cubicBezTo>
                  <a:pt x="160" y="599"/>
                  <a:pt x="160" y="599"/>
                  <a:pt x="160" y="599"/>
                </a:cubicBezTo>
                <a:cubicBezTo>
                  <a:pt x="14" y="599"/>
                  <a:pt x="14" y="599"/>
                  <a:pt x="14" y="599"/>
                </a:cubicBezTo>
                <a:cubicBezTo>
                  <a:pt x="14" y="160"/>
                  <a:pt x="14" y="160"/>
                  <a:pt x="14" y="160"/>
                </a:cubicBezTo>
                <a:cubicBezTo>
                  <a:pt x="281" y="160"/>
                  <a:pt x="281" y="160"/>
                  <a:pt x="281" y="160"/>
                </a:cubicBezTo>
                <a:cubicBezTo>
                  <a:pt x="281" y="599"/>
                  <a:pt x="281" y="599"/>
                  <a:pt x="281" y="599"/>
                </a:cubicBezTo>
                <a:cubicBezTo>
                  <a:pt x="251" y="599"/>
                  <a:pt x="251" y="599"/>
                  <a:pt x="251" y="599"/>
                </a:cubicBezTo>
                <a:cubicBezTo>
                  <a:pt x="251" y="468"/>
                  <a:pt x="251" y="468"/>
                  <a:pt x="251" y="468"/>
                </a:cubicBezTo>
                <a:cubicBezTo>
                  <a:pt x="251" y="465"/>
                  <a:pt x="248" y="461"/>
                  <a:pt x="244" y="461"/>
                </a:cubicBezTo>
                <a:close/>
                <a:moveTo>
                  <a:pt x="562" y="599"/>
                </a:moveTo>
                <a:cubicBezTo>
                  <a:pt x="532" y="599"/>
                  <a:pt x="532" y="599"/>
                  <a:pt x="532" y="599"/>
                </a:cubicBezTo>
                <a:cubicBezTo>
                  <a:pt x="532" y="468"/>
                  <a:pt x="532" y="468"/>
                  <a:pt x="532" y="468"/>
                </a:cubicBezTo>
                <a:cubicBezTo>
                  <a:pt x="532" y="465"/>
                  <a:pt x="529" y="461"/>
                  <a:pt x="525" y="461"/>
                </a:cubicBezTo>
                <a:cubicBezTo>
                  <a:pt x="449" y="461"/>
                  <a:pt x="449" y="461"/>
                  <a:pt x="449" y="461"/>
                </a:cubicBezTo>
                <a:cubicBezTo>
                  <a:pt x="445" y="461"/>
                  <a:pt x="442" y="465"/>
                  <a:pt x="442" y="468"/>
                </a:cubicBezTo>
                <a:cubicBezTo>
                  <a:pt x="442" y="599"/>
                  <a:pt x="442" y="599"/>
                  <a:pt x="442" y="599"/>
                </a:cubicBezTo>
                <a:cubicBezTo>
                  <a:pt x="295" y="599"/>
                  <a:pt x="295" y="599"/>
                  <a:pt x="295" y="599"/>
                </a:cubicBezTo>
                <a:cubicBezTo>
                  <a:pt x="295" y="153"/>
                  <a:pt x="295" y="153"/>
                  <a:pt x="295" y="153"/>
                </a:cubicBezTo>
                <a:cubicBezTo>
                  <a:pt x="295" y="14"/>
                  <a:pt x="295" y="14"/>
                  <a:pt x="295" y="14"/>
                </a:cubicBezTo>
                <a:cubicBezTo>
                  <a:pt x="562" y="14"/>
                  <a:pt x="562" y="14"/>
                  <a:pt x="562" y="14"/>
                </a:cubicBezTo>
                <a:lnTo>
                  <a:pt x="562" y="599"/>
                </a:lnTo>
                <a:close/>
                <a:moveTo>
                  <a:pt x="449" y="420"/>
                </a:moveTo>
                <a:cubicBezTo>
                  <a:pt x="525" y="420"/>
                  <a:pt x="525" y="420"/>
                  <a:pt x="525" y="420"/>
                </a:cubicBezTo>
                <a:cubicBezTo>
                  <a:pt x="529" y="420"/>
                  <a:pt x="532" y="417"/>
                  <a:pt x="532" y="413"/>
                </a:cubicBezTo>
                <a:cubicBezTo>
                  <a:pt x="532" y="333"/>
                  <a:pt x="532" y="333"/>
                  <a:pt x="532" y="333"/>
                </a:cubicBezTo>
                <a:cubicBezTo>
                  <a:pt x="532" y="329"/>
                  <a:pt x="529" y="326"/>
                  <a:pt x="525" y="326"/>
                </a:cubicBezTo>
                <a:cubicBezTo>
                  <a:pt x="449" y="326"/>
                  <a:pt x="449" y="326"/>
                  <a:pt x="449" y="326"/>
                </a:cubicBezTo>
                <a:cubicBezTo>
                  <a:pt x="445" y="326"/>
                  <a:pt x="442" y="329"/>
                  <a:pt x="442" y="333"/>
                </a:cubicBezTo>
                <a:cubicBezTo>
                  <a:pt x="442" y="413"/>
                  <a:pt x="442" y="413"/>
                  <a:pt x="442" y="413"/>
                </a:cubicBezTo>
                <a:cubicBezTo>
                  <a:pt x="442" y="417"/>
                  <a:pt x="445" y="420"/>
                  <a:pt x="449" y="420"/>
                </a:cubicBezTo>
                <a:close/>
                <a:moveTo>
                  <a:pt x="456" y="340"/>
                </a:moveTo>
                <a:cubicBezTo>
                  <a:pt x="518" y="340"/>
                  <a:pt x="518" y="340"/>
                  <a:pt x="518" y="340"/>
                </a:cubicBezTo>
                <a:cubicBezTo>
                  <a:pt x="518" y="406"/>
                  <a:pt x="518" y="406"/>
                  <a:pt x="518" y="406"/>
                </a:cubicBezTo>
                <a:cubicBezTo>
                  <a:pt x="456" y="406"/>
                  <a:pt x="456" y="406"/>
                  <a:pt x="456" y="406"/>
                </a:cubicBezTo>
                <a:lnTo>
                  <a:pt x="456" y="340"/>
                </a:lnTo>
                <a:close/>
                <a:moveTo>
                  <a:pt x="331" y="420"/>
                </a:moveTo>
                <a:cubicBezTo>
                  <a:pt x="407" y="420"/>
                  <a:pt x="407" y="420"/>
                  <a:pt x="407" y="420"/>
                </a:cubicBezTo>
                <a:cubicBezTo>
                  <a:pt x="411" y="420"/>
                  <a:pt x="414" y="417"/>
                  <a:pt x="414" y="413"/>
                </a:cubicBezTo>
                <a:cubicBezTo>
                  <a:pt x="414" y="333"/>
                  <a:pt x="414" y="333"/>
                  <a:pt x="414" y="333"/>
                </a:cubicBezTo>
                <a:cubicBezTo>
                  <a:pt x="414" y="329"/>
                  <a:pt x="411" y="326"/>
                  <a:pt x="407" y="326"/>
                </a:cubicBezTo>
                <a:cubicBezTo>
                  <a:pt x="331" y="326"/>
                  <a:pt x="331" y="326"/>
                  <a:pt x="331" y="326"/>
                </a:cubicBezTo>
                <a:cubicBezTo>
                  <a:pt x="327" y="326"/>
                  <a:pt x="324" y="329"/>
                  <a:pt x="324" y="333"/>
                </a:cubicBezTo>
                <a:cubicBezTo>
                  <a:pt x="324" y="413"/>
                  <a:pt x="324" y="413"/>
                  <a:pt x="324" y="413"/>
                </a:cubicBezTo>
                <a:cubicBezTo>
                  <a:pt x="324" y="417"/>
                  <a:pt x="327" y="420"/>
                  <a:pt x="331" y="420"/>
                </a:cubicBezTo>
                <a:close/>
                <a:moveTo>
                  <a:pt x="338" y="340"/>
                </a:moveTo>
                <a:cubicBezTo>
                  <a:pt x="400" y="340"/>
                  <a:pt x="400" y="340"/>
                  <a:pt x="400" y="340"/>
                </a:cubicBezTo>
                <a:cubicBezTo>
                  <a:pt x="400" y="406"/>
                  <a:pt x="400" y="406"/>
                  <a:pt x="400" y="406"/>
                </a:cubicBezTo>
                <a:cubicBezTo>
                  <a:pt x="338" y="406"/>
                  <a:pt x="338" y="406"/>
                  <a:pt x="338" y="406"/>
                </a:cubicBezTo>
                <a:lnTo>
                  <a:pt x="338" y="340"/>
                </a:lnTo>
                <a:close/>
                <a:moveTo>
                  <a:pt x="449" y="286"/>
                </a:moveTo>
                <a:cubicBezTo>
                  <a:pt x="525" y="286"/>
                  <a:pt x="525" y="286"/>
                  <a:pt x="525" y="286"/>
                </a:cubicBezTo>
                <a:cubicBezTo>
                  <a:pt x="529" y="286"/>
                  <a:pt x="532" y="283"/>
                  <a:pt x="532" y="279"/>
                </a:cubicBezTo>
                <a:cubicBezTo>
                  <a:pt x="532" y="199"/>
                  <a:pt x="532" y="199"/>
                  <a:pt x="532" y="199"/>
                </a:cubicBezTo>
                <a:cubicBezTo>
                  <a:pt x="532" y="195"/>
                  <a:pt x="529" y="192"/>
                  <a:pt x="525" y="192"/>
                </a:cubicBezTo>
                <a:cubicBezTo>
                  <a:pt x="449" y="192"/>
                  <a:pt x="449" y="192"/>
                  <a:pt x="449" y="192"/>
                </a:cubicBezTo>
                <a:cubicBezTo>
                  <a:pt x="445" y="192"/>
                  <a:pt x="442" y="195"/>
                  <a:pt x="442" y="199"/>
                </a:cubicBezTo>
                <a:cubicBezTo>
                  <a:pt x="442" y="279"/>
                  <a:pt x="442" y="279"/>
                  <a:pt x="442" y="279"/>
                </a:cubicBezTo>
                <a:cubicBezTo>
                  <a:pt x="442" y="283"/>
                  <a:pt x="445" y="286"/>
                  <a:pt x="449" y="286"/>
                </a:cubicBezTo>
                <a:close/>
                <a:moveTo>
                  <a:pt x="456" y="206"/>
                </a:moveTo>
                <a:cubicBezTo>
                  <a:pt x="518" y="206"/>
                  <a:pt x="518" y="206"/>
                  <a:pt x="518" y="206"/>
                </a:cubicBezTo>
                <a:cubicBezTo>
                  <a:pt x="518" y="272"/>
                  <a:pt x="518" y="272"/>
                  <a:pt x="518" y="272"/>
                </a:cubicBezTo>
                <a:cubicBezTo>
                  <a:pt x="456" y="272"/>
                  <a:pt x="456" y="272"/>
                  <a:pt x="456" y="272"/>
                </a:cubicBezTo>
                <a:lnTo>
                  <a:pt x="456" y="206"/>
                </a:lnTo>
                <a:close/>
                <a:moveTo>
                  <a:pt x="331" y="286"/>
                </a:moveTo>
                <a:cubicBezTo>
                  <a:pt x="407" y="286"/>
                  <a:pt x="407" y="286"/>
                  <a:pt x="407" y="286"/>
                </a:cubicBezTo>
                <a:cubicBezTo>
                  <a:pt x="411" y="286"/>
                  <a:pt x="414" y="283"/>
                  <a:pt x="414" y="279"/>
                </a:cubicBezTo>
                <a:cubicBezTo>
                  <a:pt x="414" y="199"/>
                  <a:pt x="414" y="199"/>
                  <a:pt x="414" y="199"/>
                </a:cubicBezTo>
                <a:cubicBezTo>
                  <a:pt x="414" y="195"/>
                  <a:pt x="411" y="192"/>
                  <a:pt x="407" y="192"/>
                </a:cubicBezTo>
                <a:cubicBezTo>
                  <a:pt x="331" y="192"/>
                  <a:pt x="331" y="192"/>
                  <a:pt x="331" y="192"/>
                </a:cubicBezTo>
                <a:cubicBezTo>
                  <a:pt x="327" y="192"/>
                  <a:pt x="324" y="195"/>
                  <a:pt x="324" y="199"/>
                </a:cubicBezTo>
                <a:cubicBezTo>
                  <a:pt x="324" y="279"/>
                  <a:pt x="324" y="279"/>
                  <a:pt x="324" y="279"/>
                </a:cubicBezTo>
                <a:cubicBezTo>
                  <a:pt x="324" y="283"/>
                  <a:pt x="327" y="286"/>
                  <a:pt x="331" y="286"/>
                </a:cubicBezTo>
                <a:close/>
                <a:moveTo>
                  <a:pt x="338" y="206"/>
                </a:moveTo>
                <a:cubicBezTo>
                  <a:pt x="400" y="206"/>
                  <a:pt x="400" y="206"/>
                  <a:pt x="400" y="206"/>
                </a:cubicBezTo>
                <a:cubicBezTo>
                  <a:pt x="400" y="272"/>
                  <a:pt x="400" y="272"/>
                  <a:pt x="400" y="272"/>
                </a:cubicBezTo>
                <a:cubicBezTo>
                  <a:pt x="338" y="272"/>
                  <a:pt x="338" y="272"/>
                  <a:pt x="338" y="272"/>
                </a:cubicBezTo>
                <a:lnTo>
                  <a:pt x="338" y="206"/>
                </a:lnTo>
                <a:close/>
                <a:moveTo>
                  <a:pt x="449" y="153"/>
                </a:moveTo>
                <a:cubicBezTo>
                  <a:pt x="525" y="153"/>
                  <a:pt x="525" y="153"/>
                  <a:pt x="525" y="153"/>
                </a:cubicBezTo>
                <a:cubicBezTo>
                  <a:pt x="529" y="153"/>
                  <a:pt x="532" y="150"/>
                  <a:pt x="532" y="146"/>
                </a:cubicBezTo>
                <a:cubicBezTo>
                  <a:pt x="532" y="66"/>
                  <a:pt x="532" y="66"/>
                  <a:pt x="532" y="66"/>
                </a:cubicBezTo>
                <a:cubicBezTo>
                  <a:pt x="532" y="62"/>
                  <a:pt x="529" y="59"/>
                  <a:pt x="525" y="59"/>
                </a:cubicBezTo>
                <a:cubicBezTo>
                  <a:pt x="449" y="59"/>
                  <a:pt x="449" y="59"/>
                  <a:pt x="449" y="59"/>
                </a:cubicBezTo>
                <a:cubicBezTo>
                  <a:pt x="445" y="59"/>
                  <a:pt x="442" y="62"/>
                  <a:pt x="442" y="66"/>
                </a:cubicBezTo>
                <a:cubicBezTo>
                  <a:pt x="442" y="146"/>
                  <a:pt x="442" y="146"/>
                  <a:pt x="442" y="146"/>
                </a:cubicBezTo>
                <a:cubicBezTo>
                  <a:pt x="442" y="150"/>
                  <a:pt x="445" y="153"/>
                  <a:pt x="449" y="153"/>
                </a:cubicBezTo>
                <a:close/>
                <a:moveTo>
                  <a:pt x="456" y="73"/>
                </a:moveTo>
                <a:cubicBezTo>
                  <a:pt x="518" y="73"/>
                  <a:pt x="518" y="73"/>
                  <a:pt x="518" y="73"/>
                </a:cubicBezTo>
                <a:cubicBezTo>
                  <a:pt x="518" y="139"/>
                  <a:pt x="518" y="139"/>
                  <a:pt x="518" y="139"/>
                </a:cubicBezTo>
                <a:cubicBezTo>
                  <a:pt x="456" y="139"/>
                  <a:pt x="456" y="139"/>
                  <a:pt x="456" y="139"/>
                </a:cubicBezTo>
                <a:lnTo>
                  <a:pt x="456" y="73"/>
                </a:lnTo>
                <a:close/>
                <a:moveTo>
                  <a:pt x="331" y="153"/>
                </a:moveTo>
                <a:cubicBezTo>
                  <a:pt x="407" y="153"/>
                  <a:pt x="407" y="153"/>
                  <a:pt x="407" y="153"/>
                </a:cubicBezTo>
                <a:cubicBezTo>
                  <a:pt x="411" y="153"/>
                  <a:pt x="414" y="150"/>
                  <a:pt x="414" y="146"/>
                </a:cubicBezTo>
                <a:cubicBezTo>
                  <a:pt x="414" y="66"/>
                  <a:pt x="414" y="66"/>
                  <a:pt x="414" y="66"/>
                </a:cubicBezTo>
                <a:cubicBezTo>
                  <a:pt x="414" y="62"/>
                  <a:pt x="411" y="59"/>
                  <a:pt x="407" y="59"/>
                </a:cubicBezTo>
                <a:cubicBezTo>
                  <a:pt x="331" y="59"/>
                  <a:pt x="331" y="59"/>
                  <a:pt x="331" y="59"/>
                </a:cubicBezTo>
                <a:cubicBezTo>
                  <a:pt x="327" y="59"/>
                  <a:pt x="324" y="62"/>
                  <a:pt x="324" y="66"/>
                </a:cubicBezTo>
                <a:cubicBezTo>
                  <a:pt x="324" y="146"/>
                  <a:pt x="324" y="146"/>
                  <a:pt x="324" y="146"/>
                </a:cubicBezTo>
                <a:cubicBezTo>
                  <a:pt x="324" y="150"/>
                  <a:pt x="327" y="153"/>
                  <a:pt x="331" y="153"/>
                </a:cubicBezTo>
                <a:close/>
                <a:moveTo>
                  <a:pt x="338" y="73"/>
                </a:moveTo>
                <a:cubicBezTo>
                  <a:pt x="400" y="73"/>
                  <a:pt x="400" y="73"/>
                  <a:pt x="400" y="73"/>
                </a:cubicBezTo>
                <a:cubicBezTo>
                  <a:pt x="400" y="139"/>
                  <a:pt x="400" y="139"/>
                  <a:pt x="400" y="139"/>
                </a:cubicBezTo>
                <a:cubicBezTo>
                  <a:pt x="338" y="139"/>
                  <a:pt x="338" y="139"/>
                  <a:pt x="338" y="139"/>
                </a:cubicBezTo>
                <a:lnTo>
                  <a:pt x="338" y="73"/>
                </a:lnTo>
                <a:close/>
                <a:moveTo>
                  <a:pt x="331" y="556"/>
                </a:moveTo>
                <a:cubicBezTo>
                  <a:pt x="407" y="556"/>
                  <a:pt x="407" y="556"/>
                  <a:pt x="407" y="556"/>
                </a:cubicBezTo>
                <a:cubicBezTo>
                  <a:pt x="411" y="556"/>
                  <a:pt x="414" y="553"/>
                  <a:pt x="414" y="549"/>
                </a:cubicBezTo>
                <a:cubicBezTo>
                  <a:pt x="414" y="468"/>
                  <a:pt x="414" y="468"/>
                  <a:pt x="414" y="468"/>
                </a:cubicBezTo>
                <a:cubicBezTo>
                  <a:pt x="414" y="465"/>
                  <a:pt x="411" y="461"/>
                  <a:pt x="407" y="461"/>
                </a:cubicBezTo>
                <a:cubicBezTo>
                  <a:pt x="331" y="461"/>
                  <a:pt x="331" y="461"/>
                  <a:pt x="331" y="461"/>
                </a:cubicBezTo>
                <a:cubicBezTo>
                  <a:pt x="327" y="461"/>
                  <a:pt x="324" y="465"/>
                  <a:pt x="324" y="468"/>
                </a:cubicBezTo>
                <a:cubicBezTo>
                  <a:pt x="324" y="549"/>
                  <a:pt x="324" y="549"/>
                  <a:pt x="324" y="549"/>
                </a:cubicBezTo>
                <a:cubicBezTo>
                  <a:pt x="324" y="553"/>
                  <a:pt x="327" y="556"/>
                  <a:pt x="331" y="556"/>
                </a:cubicBezTo>
                <a:close/>
                <a:moveTo>
                  <a:pt x="338" y="475"/>
                </a:moveTo>
                <a:cubicBezTo>
                  <a:pt x="400" y="475"/>
                  <a:pt x="400" y="475"/>
                  <a:pt x="400" y="475"/>
                </a:cubicBezTo>
                <a:cubicBezTo>
                  <a:pt x="400" y="542"/>
                  <a:pt x="400" y="542"/>
                  <a:pt x="400" y="542"/>
                </a:cubicBezTo>
                <a:cubicBezTo>
                  <a:pt x="338" y="542"/>
                  <a:pt x="338" y="542"/>
                  <a:pt x="338" y="542"/>
                </a:cubicBezTo>
                <a:lnTo>
                  <a:pt x="338" y="475"/>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107" name="Freeform 36"/>
          <p:cNvSpPr>
            <a:spLocks noEditPoints="1"/>
          </p:cNvSpPr>
          <p:nvPr/>
        </p:nvSpPr>
        <p:spPr bwMode="auto">
          <a:xfrm>
            <a:off x="6615508" y="3227654"/>
            <a:ext cx="559066" cy="541472"/>
          </a:xfrm>
          <a:custGeom>
            <a:avLst/>
            <a:gdLst>
              <a:gd name="T0" fmla="*/ 367 w 484"/>
              <a:gd name="T1" fmla="*/ 1 h 469"/>
              <a:gd name="T2" fmla="*/ 367 w 484"/>
              <a:gd name="T3" fmla="*/ 10 h 469"/>
              <a:gd name="T4" fmla="*/ 331 w 484"/>
              <a:gd name="T5" fmla="*/ 45 h 469"/>
              <a:gd name="T6" fmla="*/ 162 w 484"/>
              <a:gd name="T7" fmla="*/ 44 h 469"/>
              <a:gd name="T8" fmla="*/ 118 w 484"/>
              <a:gd name="T9" fmla="*/ 89 h 469"/>
              <a:gd name="T10" fmla="*/ 118 w 484"/>
              <a:gd name="T11" fmla="*/ 79 h 469"/>
              <a:gd name="T12" fmla="*/ 482 w 484"/>
              <a:gd name="T13" fmla="*/ 263 h 469"/>
              <a:gd name="T14" fmla="*/ 436 w 484"/>
              <a:gd name="T15" fmla="*/ 127 h 469"/>
              <a:gd name="T16" fmla="*/ 256 w 484"/>
              <a:gd name="T17" fmla="*/ 246 h 469"/>
              <a:gd name="T18" fmla="*/ 263 w 484"/>
              <a:gd name="T19" fmla="*/ 283 h 469"/>
              <a:gd name="T20" fmla="*/ 307 w 484"/>
              <a:gd name="T21" fmla="*/ 220 h 469"/>
              <a:gd name="T22" fmla="*/ 291 w 484"/>
              <a:gd name="T23" fmla="*/ 347 h 469"/>
              <a:gd name="T24" fmla="*/ 310 w 484"/>
              <a:gd name="T25" fmla="*/ 451 h 469"/>
              <a:gd name="T26" fmla="*/ 365 w 484"/>
              <a:gd name="T27" fmla="*/ 347 h 469"/>
              <a:gd name="T28" fmla="*/ 402 w 484"/>
              <a:gd name="T29" fmla="*/ 469 h 469"/>
              <a:gd name="T30" fmla="*/ 423 w 484"/>
              <a:gd name="T31" fmla="*/ 450 h 469"/>
              <a:gd name="T32" fmla="*/ 446 w 484"/>
              <a:gd name="T33" fmla="*/ 343 h 469"/>
              <a:gd name="T34" fmla="*/ 449 w 484"/>
              <a:gd name="T35" fmla="*/ 274 h 469"/>
              <a:gd name="T36" fmla="*/ 470 w 484"/>
              <a:gd name="T37" fmla="*/ 283 h 469"/>
              <a:gd name="T38" fmla="*/ 464 w 484"/>
              <a:gd name="T39" fmla="*/ 274 h 469"/>
              <a:gd name="T40" fmla="*/ 419 w 484"/>
              <a:gd name="T41" fmla="*/ 179 h 469"/>
              <a:gd name="T42" fmla="*/ 436 w 484"/>
              <a:gd name="T43" fmla="*/ 338 h 469"/>
              <a:gd name="T44" fmla="*/ 411 w 484"/>
              <a:gd name="T45" fmla="*/ 343 h 469"/>
              <a:gd name="T46" fmla="*/ 414 w 484"/>
              <a:gd name="T47" fmla="*/ 450 h 469"/>
              <a:gd name="T48" fmla="*/ 402 w 484"/>
              <a:gd name="T49" fmla="*/ 464 h 469"/>
              <a:gd name="T50" fmla="*/ 377 w 484"/>
              <a:gd name="T51" fmla="*/ 342 h 469"/>
              <a:gd name="T52" fmla="*/ 356 w 484"/>
              <a:gd name="T53" fmla="*/ 342 h 469"/>
              <a:gd name="T54" fmla="*/ 319 w 484"/>
              <a:gd name="T55" fmla="*/ 450 h 469"/>
              <a:gd name="T56" fmla="*/ 320 w 484"/>
              <a:gd name="T57" fmla="*/ 433 h 469"/>
              <a:gd name="T58" fmla="*/ 321 w 484"/>
              <a:gd name="T59" fmla="*/ 340 h 469"/>
              <a:gd name="T60" fmla="*/ 323 w 484"/>
              <a:gd name="T61" fmla="*/ 182 h 469"/>
              <a:gd name="T62" fmla="*/ 276 w 484"/>
              <a:gd name="T63" fmla="*/ 270 h 469"/>
              <a:gd name="T64" fmla="*/ 260 w 484"/>
              <a:gd name="T65" fmla="*/ 265 h 469"/>
              <a:gd name="T66" fmla="*/ 305 w 484"/>
              <a:gd name="T67" fmla="*/ 131 h 469"/>
              <a:gd name="T68" fmla="*/ 468 w 484"/>
              <a:gd name="T69" fmla="*/ 248 h 469"/>
              <a:gd name="T70" fmla="*/ 473 w 484"/>
              <a:gd name="T71" fmla="*/ 265 h 469"/>
              <a:gd name="T72" fmla="*/ 228 w 484"/>
              <a:gd name="T73" fmla="*/ 246 h 469"/>
              <a:gd name="T74" fmla="*/ 48 w 484"/>
              <a:gd name="T75" fmla="*/ 127 h 469"/>
              <a:gd name="T76" fmla="*/ 2 w 484"/>
              <a:gd name="T77" fmla="*/ 263 h 469"/>
              <a:gd name="T78" fmla="*/ 36 w 484"/>
              <a:gd name="T79" fmla="*/ 274 h 469"/>
              <a:gd name="T80" fmla="*/ 61 w 484"/>
              <a:gd name="T81" fmla="*/ 451 h 469"/>
              <a:gd name="T82" fmla="*/ 118 w 484"/>
              <a:gd name="T83" fmla="*/ 332 h 469"/>
              <a:gd name="T84" fmla="*/ 153 w 484"/>
              <a:gd name="T85" fmla="*/ 469 h 469"/>
              <a:gd name="T86" fmla="*/ 168 w 484"/>
              <a:gd name="T87" fmla="*/ 204 h 469"/>
              <a:gd name="T88" fmla="*/ 222 w 484"/>
              <a:gd name="T89" fmla="*/ 283 h 469"/>
              <a:gd name="T90" fmla="*/ 219 w 484"/>
              <a:gd name="T91" fmla="*/ 274 h 469"/>
              <a:gd name="T92" fmla="*/ 162 w 484"/>
              <a:gd name="T93" fmla="*/ 176 h 469"/>
              <a:gd name="T94" fmla="*/ 164 w 484"/>
              <a:gd name="T95" fmla="*/ 408 h 469"/>
              <a:gd name="T96" fmla="*/ 165 w 484"/>
              <a:gd name="T97" fmla="*/ 450 h 469"/>
              <a:gd name="T98" fmla="*/ 153 w 484"/>
              <a:gd name="T99" fmla="*/ 459 h 469"/>
              <a:gd name="T100" fmla="*/ 118 w 484"/>
              <a:gd name="T101" fmla="*/ 287 h 469"/>
              <a:gd name="T102" fmla="*/ 83 w 484"/>
              <a:gd name="T103" fmla="*/ 459 h 469"/>
              <a:gd name="T104" fmla="*/ 71 w 484"/>
              <a:gd name="T105" fmla="*/ 439 h 469"/>
              <a:gd name="T106" fmla="*/ 77 w 484"/>
              <a:gd name="T107" fmla="*/ 181 h 469"/>
              <a:gd name="T108" fmla="*/ 27 w 484"/>
              <a:gd name="T109" fmla="*/ 270 h 469"/>
              <a:gd name="T110" fmla="*/ 11 w 484"/>
              <a:gd name="T111" fmla="*/ 265 h 469"/>
              <a:gd name="T112" fmla="*/ 17 w 484"/>
              <a:gd name="T113" fmla="*/ 249 h 469"/>
              <a:gd name="T114" fmla="*/ 179 w 484"/>
              <a:gd name="T115" fmla="*/ 131 h 469"/>
              <a:gd name="T116" fmla="*/ 225 w 484"/>
              <a:gd name="T117" fmla="*/ 26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469">
                <a:moveTo>
                  <a:pt x="367" y="90"/>
                </a:moveTo>
                <a:cubicBezTo>
                  <a:pt x="391" y="90"/>
                  <a:pt x="411" y="70"/>
                  <a:pt x="411" y="45"/>
                </a:cubicBezTo>
                <a:cubicBezTo>
                  <a:pt x="411" y="21"/>
                  <a:pt x="391" y="1"/>
                  <a:pt x="367" y="1"/>
                </a:cubicBezTo>
                <a:cubicBezTo>
                  <a:pt x="342" y="1"/>
                  <a:pt x="322" y="21"/>
                  <a:pt x="322" y="45"/>
                </a:cubicBezTo>
                <a:cubicBezTo>
                  <a:pt x="322" y="70"/>
                  <a:pt x="342" y="90"/>
                  <a:pt x="367" y="90"/>
                </a:cubicBezTo>
                <a:close/>
                <a:moveTo>
                  <a:pt x="367" y="10"/>
                </a:moveTo>
                <a:cubicBezTo>
                  <a:pt x="386" y="10"/>
                  <a:pt x="402" y="26"/>
                  <a:pt x="402" y="45"/>
                </a:cubicBezTo>
                <a:cubicBezTo>
                  <a:pt x="402" y="64"/>
                  <a:pt x="386" y="80"/>
                  <a:pt x="367" y="80"/>
                </a:cubicBezTo>
                <a:cubicBezTo>
                  <a:pt x="347" y="80"/>
                  <a:pt x="331" y="64"/>
                  <a:pt x="331" y="45"/>
                </a:cubicBezTo>
                <a:cubicBezTo>
                  <a:pt x="331" y="26"/>
                  <a:pt x="347" y="10"/>
                  <a:pt x="367" y="10"/>
                </a:cubicBezTo>
                <a:close/>
                <a:moveTo>
                  <a:pt x="118" y="89"/>
                </a:moveTo>
                <a:cubicBezTo>
                  <a:pt x="142" y="89"/>
                  <a:pt x="162" y="69"/>
                  <a:pt x="162" y="44"/>
                </a:cubicBezTo>
                <a:cubicBezTo>
                  <a:pt x="162" y="20"/>
                  <a:pt x="142" y="0"/>
                  <a:pt x="118" y="0"/>
                </a:cubicBezTo>
                <a:cubicBezTo>
                  <a:pt x="93" y="0"/>
                  <a:pt x="74" y="20"/>
                  <a:pt x="74" y="44"/>
                </a:cubicBezTo>
                <a:cubicBezTo>
                  <a:pt x="74" y="69"/>
                  <a:pt x="93" y="89"/>
                  <a:pt x="118" y="89"/>
                </a:cubicBezTo>
                <a:close/>
                <a:moveTo>
                  <a:pt x="118" y="9"/>
                </a:moveTo>
                <a:cubicBezTo>
                  <a:pt x="137" y="9"/>
                  <a:pt x="153" y="25"/>
                  <a:pt x="153" y="44"/>
                </a:cubicBezTo>
                <a:cubicBezTo>
                  <a:pt x="153" y="64"/>
                  <a:pt x="137" y="79"/>
                  <a:pt x="118" y="79"/>
                </a:cubicBezTo>
                <a:cubicBezTo>
                  <a:pt x="99" y="79"/>
                  <a:pt x="83" y="64"/>
                  <a:pt x="83" y="44"/>
                </a:cubicBezTo>
                <a:cubicBezTo>
                  <a:pt x="83" y="25"/>
                  <a:pt x="99" y="9"/>
                  <a:pt x="118" y="9"/>
                </a:cubicBezTo>
                <a:close/>
                <a:moveTo>
                  <a:pt x="482" y="263"/>
                </a:moveTo>
                <a:cubicBezTo>
                  <a:pt x="482" y="262"/>
                  <a:pt x="482" y="262"/>
                  <a:pt x="482" y="262"/>
                </a:cubicBezTo>
                <a:cubicBezTo>
                  <a:pt x="481" y="261"/>
                  <a:pt x="479" y="254"/>
                  <a:pt x="477" y="246"/>
                </a:cubicBezTo>
                <a:cubicBezTo>
                  <a:pt x="465" y="211"/>
                  <a:pt x="442" y="140"/>
                  <a:pt x="436" y="127"/>
                </a:cubicBezTo>
                <a:cubicBezTo>
                  <a:pt x="427" y="107"/>
                  <a:pt x="406" y="99"/>
                  <a:pt x="367" y="99"/>
                </a:cubicBezTo>
                <a:cubicBezTo>
                  <a:pt x="327" y="99"/>
                  <a:pt x="306" y="107"/>
                  <a:pt x="297" y="127"/>
                </a:cubicBezTo>
                <a:cubicBezTo>
                  <a:pt x="291" y="140"/>
                  <a:pt x="268" y="211"/>
                  <a:pt x="256" y="246"/>
                </a:cubicBezTo>
                <a:cubicBezTo>
                  <a:pt x="254" y="254"/>
                  <a:pt x="252" y="261"/>
                  <a:pt x="251" y="262"/>
                </a:cubicBezTo>
                <a:cubicBezTo>
                  <a:pt x="251" y="262"/>
                  <a:pt x="251" y="262"/>
                  <a:pt x="251" y="263"/>
                </a:cubicBezTo>
                <a:cubicBezTo>
                  <a:pt x="249" y="271"/>
                  <a:pt x="254" y="280"/>
                  <a:pt x="263" y="283"/>
                </a:cubicBezTo>
                <a:cubicBezTo>
                  <a:pt x="265" y="283"/>
                  <a:pt x="267" y="284"/>
                  <a:pt x="269" y="284"/>
                </a:cubicBezTo>
                <a:cubicBezTo>
                  <a:pt x="276" y="284"/>
                  <a:pt x="282" y="280"/>
                  <a:pt x="284" y="274"/>
                </a:cubicBezTo>
                <a:cubicBezTo>
                  <a:pt x="307" y="220"/>
                  <a:pt x="307" y="220"/>
                  <a:pt x="307" y="220"/>
                </a:cubicBezTo>
                <a:cubicBezTo>
                  <a:pt x="287" y="342"/>
                  <a:pt x="287" y="342"/>
                  <a:pt x="287" y="342"/>
                </a:cubicBezTo>
                <a:cubicBezTo>
                  <a:pt x="287" y="343"/>
                  <a:pt x="287" y="345"/>
                  <a:pt x="288" y="346"/>
                </a:cubicBezTo>
                <a:cubicBezTo>
                  <a:pt x="289" y="347"/>
                  <a:pt x="290" y="347"/>
                  <a:pt x="291" y="347"/>
                </a:cubicBezTo>
                <a:cubicBezTo>
                  <a:pt x="313" y="347"/>
                  <a:pt x="313" y="347"/>
                  <a:pt x="313" y="347"/>
                </a:cubicBezTo>
                <a:cubicBezTo>
                  <a:pt x="312" y="379"/>
                  <a:pt x="310" y="446"/>
                  <a:pt x="310" y="450"/>
                </a:cubicBezTo>
                <a:cubicBezTo>
                  <a:pt x="310" y="450"/>
                  <a:pt x="310" y="450"/>
                  <a:pt x="310" y="451"/>
                </a:cubicBezTo>
                <a:cubicBezTo>
                  <a:pt x="311" y="461"/>
                  <a:pt x="320" y="469"/>
                  <a:pt x="331" y="469"/>
                </a:cubicBezTo>
                <a:cubicBezTo>
                  <a:pt x="342" y="469"/>
                  <a:pt x="352" y="461"/>
                  <a:pt x="353" y="451"/>
                </a:cubicBezTo>
                <a:cubicBezTo>
                  <a:pt x="365" y="347"/>
                  <a:pt x="365" y="347"/>
                  <a:pt x="365" y="347"/>
                </a:cubicBezTo>
                <a:cubicBezTo>
                  <a:pt x="368" y="347"/>
                  <a:pt x="368" y="347"/>
                  <a:pt x="368" y="347"/>
                </a:cubicBezTo>
                <a:cubicBezTo>
                  <a:pt x="380" y="451"/>
                  <a:pt x="380" y="451"/>
                  <a:pt x="380" y="451"/>
                </a:cubicBezTo>
                <a:cubicBezTo>
                  <a:pt x="381" y="461"/>
                  <a:pt x="391" y="469"/>
                  <a:pt x="402" y="469"/>
                </a:cubicBezTo>
                <a:cubicBezTo>
                  <a:pt x="402" y="469"/>
                  <a:pt x="402" y="469"/>
                  <a:pt x="402" y="469"/>
                </a:cubicBezTo>
                <a:cubicBezTo>
                  <a:pt x="413" y="469"/>
                  <a:pt x="422" y="461"/>
                  <a:pt x="423" y="451"/>
                </a:cubicBezTo>
                <a:cubicBezTo>
                  <a:pt x="423" y="450"/>
                  <a:pt x="423" y="450"/>
                  <a:pt x="423" y="450"/>
                </a:cubicBezTo>
                <a:cubicBezTo>
                  <a:pt x="423" y="446"/>
                  <a:pt x="421" y="379"/>
                  <a:pt x="420" y="347"/>
                </a:cubicBezTo>
                <a:cubicBezTo>
                  <a:pt x="442" y="347"/>
                  <a:pt x="442" y="347"/>
                  <a:pt x="442" y="347"/>
                </a:cubicBezTo>
                <a:cubicBezTo>
                  <a:pt x="444" y="347"/>
                  <a:pt x="446" y="345"/>
                  <a:pt x="446" y="343"/>
                </a:cubicBezTo>
                <a:cubicBezTo>
                  <a:pt x="446" y="342"/>
                  <a:pt x="446" y="342"/>
                  <a:pt x="446" y="341"/>
                </a:cubicBezTo>
                <a:cubicBezTo>
                  <a:pt x="426" y="220"/>
                  <a:pt x="426" y="220"/>
                  <a:pt x="426" y="220"/>
                </a:cubicBezTo>
                <a:cubicBezTo>
                  <a:pt x="449" y="274"/>
                  <a:pt x="449" y="274"/>
                  <a:pt x="449" y="274"/>
                </a:cubicBezTo>
                <a:cubicBezTo>
                  <a:pt x="451" y="280"/>
                  <a:pt x="457" y="284"/>
                  <a:pt x="464" y="284"/>
                </a:cubicBezTo>
                <a:cubicBezTo>
                  <a:pt x="464" y="284"/>
                  <a:pt x="464" y="284"/>
                  <a:pt x="464" y="284"/>
                </a:cubicBezTo>
                <a:cubicBezTo>
                  <a:pt x="466" y="284"/>
                  <a:pt x="468" y="283"/>
                  <a:pt x="470" y="283"/>
                </a:cubicBezTo>
                <a:cubicBezTo>
                  <a:pt x="479" y="280"/>
                  <a:pt x="484" y="271"/>
                  <a:pt x="482" y="263"/>
                </a:cubicBezTo>
                <a:close/>
                <a:moveTo>
                  <a:pt x="467" y="274"/>
                </a:moveTo>
                <a:cubicBezTo>
                  <a:pt x="466" y="274"/>
                  <a:pt x="465" y="274"/>
                  <a:pt x="464" y="274"/>
                </a:cubicBezTo>
                <a:cubicBezTo>
                  <a:pt x="464" y="274"/>
                  <a:pt x="464" y="274"/>
                  <a:pt x="464" y="274"/>
                </a:cubicBezTo>
                <a:cubicBezTo>
                  <a:pt x="461" y="274"/>
                  <a:pt x="458" y="273"/>
                  <a:pt x="457" y="270"/>
                </a:cubicBezTo>
                <a:cubicBezTo>
                  <a:pt x="419" y="179"/>
                  <a:pt x="419" y="179"/>
                  <a:pt x="419" y="179"/>
                </a:cubicBezTo>
                <a:cubicBezTo>
                  <a:pt x="418" y="177"/>
                  <a:pt x="415" y="176"/>
                  <a:pt x="413" y="176"/>
                </a:cubicBezTo>
                <a:cubicBezTo>
                  <a:pt x="411" y="177"/>
                  <a:pt x="409" y="179"/>
                  <a:pt x="410" y="182"/>
                </a:cubicBezTo>
                <a:cubicBezTo>
                  <a:pt x="436" y="338"/>
                  <a:pt x="436" y="338"/>
                  <a:pt x="436" y="338"/>
                </a:cubicBezTo>
                <a:cubicBezTo>
                  <a:pt x="416" y="338"/>
                  <a:pt x="416" y="338"/>
                  <a:pt x="416" y="338"/>
                </a:cubicBezTo>
                <a:cubicBezTo>
                  <a:pt x="414" y="338"/>
                  <a:pt x="413" y="339"/>
                  <a:pt x="412" y="340"/>
                </a:cubicBezTo>
                <a:cubicBezTo>
                  <a:pt x="411" y="340"/>
                  <a:pt x="411" y="342"/>
                  <a:pt x="411" y="343"/>
                </a:cubicBezTo>
                <a:cubicBezTo>
                  <a:pt x="411" y="343"/>
                  <a:pt x="412" y="370"/>
                  <a:pt x="412" y="397"/>
                </a:cubicBezTo>
                <a:cubicBezTo>
                  <a:pt x="413" y="410"/>
                  <a:pt x="413" y="423"/>
                  <a:pt x="413" y="433"/>
                </a:cubicBezTo>
                <a:cubicBezTo>
                  <a:pt x="414" y="443"/>
                  <a:pt x="414" y="447"/>
                  <a:pt x="414" y="450"/>
                </a:cubicBezTo>
                <a:cubicBezTo>
                  <a:pt x="414" y="450"/>
                  <a:pt x="414" y="450"/>
                  <a:pt x="414" y="450"/>
                </a:cubicBezTo>
                <a:cubicBezTo>
                  <a:pt x="413" y="455"/>
                  <a:pt x="408" y="459"/>
                  <a:pt x="402" y="459"/>
                </a:cubicBezTo>
                <a:cubicBezTo>
                  <a:pt x="402" y="464"/>
                  <a:pt x="402" y="464"/>
                  <a:pt x="402" y="464"/>
                </a:cubicBezTo>
                <a:cubicBezTo>
                  <a:pt x="402" y="459"/>
                  <a:pt x="402" y="459"/>
                  <a:pt x="402" y="459"/>
                </a:cubicBezTo>
                <a:cubicBezTo>
                  <a:pt x="396" y="459"/>
                  <a:pt x="390" y="455"/>
                  <a:pt x="390" y="450"/>
                </a:cubicBezTo>
                <a:cubicBezTo>
                  <a:pt x="377" y="342"/>
                  <a:pt x="377" y="342"/>
                  <a:pt x="377" y="342"/>
                </a:cubicBezTo>
                <a:cubicBezTo>
                  <a:pt x="377" y="340"/>
                  <a:pt x="375" y="338"/>
                  <a:pt x="372" y="338"/>
                </a:cubicBezTo>
                <a:cubicBezTo>
                  <a:pt x="361" y="338"/>
                  <a:pt x="361" y="338"/>
                  <a:pt x="361" y="338"/>
                </a:cubicBezTo>
                <a:cubicBezTo>
                  <a:pt x="358" y="338"/>
                  <a:pt x="356" y="340"/>
                  <a:pt x="356" y="342"/>
                </a:cubicBezTo>
                <a:cubicBezTo>
                  <a:pt x="343" y="450"/>
                  <a:pt x="343" y="450"/>
                  <a:pt x="343" y="450"/>
                </a:cubicBezTo>
                <a:cubicBezTo>
                  <a:pt x="343" y="455"/>
                  <a:pt x="338" y="459"/>
                  <a:pt x="331" y="459"/>
                </a:cubicBezTo>
                <a:cubicBezTo>
                  <a:pt x="325" y="459"/>
                  <a:pt x="320" y="455"/>
                  <a:pt x="319" y="450"/>
                </a:cubicBezTo>
                <a:cubicBezTo>
                  <a:pt x="319" y="450"/>
                  <a:pt x="319" y="450"/>
                  <a:pt x="319" y="450"/>
                </a:cubicBezTo>
                <a:cubicBezTo>
                  <a:pt x="319" y="449"/>
                  <a:pt x="319" y="447"/>
                  <a:pt x="319" y="446"/>
                </a:cubicBezTo>
                <a:cubicBezTo>
                  <a:pt x="319" y="443"/>
                  <a:pt x="320" y="439"/>
                  <a:pt x="320" y="433"/>
                </a:cubicBezTo>
                <a:cubicBezTo>
                  <a:pt x="320" y="423"/>
                  <a:pt x="320" y="410"/>
                  <a:pt x="321" y="397"/>
                </a:cubicBezTo>
                <a:cubicBezTo>
                  <a:pt x="321" y="370"/>
                  <a:pt x="322" y="343"/>
                  <a:pt x="322" y="343"/>
                </a:cubicBezTo>
                <a:cubicBezTo>
                  <a:pt x="322" y="342"/>
                  <a:pt x="322" y="340"/>
                  <a:pt x="321" y="340"/>
                </a:cubicBezTo>
                <a:cubicBezTo>
                  <a:pt x="320" y="339"/>
                  <a:pt x="319" y="338"/>
                  <a:pt x="317" y="338"/>
                </a:cubicBezTo>
                <a:cubicBezTo>
                  <a:pt x="297" y="338"/>
                  <a:pt x="297" y="338"/>
                  <a:pt x="297" y="338"/>
                </a:cubicBezTo>
                <a:cubicBezTo>
                  <a:pt x="323" y="182"/>
                  <a:pt x="323" y="182"/>
                  <a:pt x="323" y="182"/>
                </a:cubicBezTo>
                <a:cubicBezTo>
                  <a:pt x="324" y="179"/>
                  <a:pt x="322" y="177"/>
                  <a:pt x="320" y="176"/>
                </a:cubicBezTo>
                <a:cubicBezTo>
                  <a:pt x="318" y="176"/>
                  <a:pt x="315" y="177"/>
                  <a:pt x="314" y="179"/>
                </a:cubicBezTo>
                <a:cubicBezTo>
                  <a:pt x="276" y="270"/>
                  <a:pt x="276" y="270"/>
                  <a:pt x="276" y="270"/>
                </a:cubicBezTo>
                <a:cubicBezTo>
                  <a:pt x="274" y="273"/>
                  <a:pt x="270" y="275"/>
                  <a:pt x="266" y="274"/>
                </a:cubicBezTo>
                <a:cubicBezTo>
                  <a:pt x="262" y="272"/>
                  <a:pt x="259" y="268"/>
                  <a:pt x="260" y="265"/>
                </a:cubicBezTo>
                <a:cubicBezTo>
                  <a:pt x="260" y="265"/>
                  <a:pt x="260" y="265"/>
                  <a:pt x="260" y="265"/>
                </a:cubicBezTo>
                <a:cubicBezTo>
                  <a:pt x="260" y="264"/>
                  <a:pt x="261" y="263"/>
                  <a:pt x="261" y="261"/>
                </a:cubicBezTo>
                <a:cubicBezTo>
                  <a:pt x="262" y="258"/>
                  <a:pt x="264" y="254"/>
                  <a:pt x="265" y="249"/>
                </a:cubicBezTo>
                <a:cubicBezTo>
                  <a:pt x="276" y="217"/>
                  <a:pt x="300" y="143"/>
                  <a:pt x="305" y="131"/>
                </a:cubicBezTo>
                <a:cubicBezTo>
                  <a:pt x="311" y="120"/>
                  <a:pt x="322" y="108"/>
                  <a:pt x="367" y="108"/>
                </a:cubicBezTo>
                <a:cubicBezTo>
                  <a:pt x="411" y="108"/>
                  <a:pt x="422" y="120"/>
                  <a:pt x="428" y="131"/>
                </a:cubicBezTo>
                <a:cubicBezTo>
                  <a:pt x="433" y="143"/>
                  <a:pt x="457" y="217"/>
                  <a:pt x="468" y="248"/>
                </a:cubicBezTo>
                <a:cubicBezTo>
                  <a:pt x="469" y="254"/>
                  <a:pt x="471" y="258"/>
                  <a:pt x="472" y="261"/>
                </a:cubicBezTo>
                <a:cubicBezTo>
                  <a:pt x="472" y="262"/>
                  <a:pt x="473" y="264"/>
                  <a:pt x="473" y="265"/>
                </a:cubicBezTo>
                <a:cubicBezTo>
                  <a:pt x="473" y="265"/>
                  <a:pt x="473" y="265"/>
                  <a:pt x="473" y="265"/>
                </a:cubicBezTo>
                <a:cubicBezTo>
                  <a:pt x="474" y="268"/>
                  <a:pt x="471" y="272"/>
                  <a:pt x="467" y="274"/>
                </a:cubicBezTo>
                <a:close/>
                <a:moveTo>
                  <a:pt x="233" y="262"/>
                </a:moveTo>
                <a:cubicBezTo>
                  <a:pt x="233" y="261"/>
                  <a:pt x="231" y="254"/>
                  <a:pt x="228" y="246"/>
                </a:cubicBezTo>
                <a:cubicBezTo>
                  <a:pt x="217" y="211"/>
                  <a:pt x="194" y="140"/>
                  <a:pt x="188" y="127"/>
                </a:cubicBezTo>
                <a:cubicBezTo>
                  <a:pt x="178" y="107"/>
                  <a:pt x="157" y="99"/>
                  <a:pt x="118" y="99"/>
                </a:cubicBezTo>
                <a:cubicBezTo>
                  <a:pt x="79" y="99"/>
                  <a:pt x="58" y="107"/>
                  <a:pt x="48" y="127"/>
                </a:cubicBezTo>
                <a:cubicBezTo>
                  <a:pt x="42" y="140"/>
                  <a:pt x="19" y="211"/>
                  <a:pt x="8" y="246"/>
                </a:cubicBezTo>
                <a:cubicBezTo>
                  <a:pt x="5" y="254"/>
                  <a:pt x="3" y="261"/>
                  <a:pt x="3" y="262"/>
                </a:cubicBezTo>
                <a:cubicBezTo>
                  <a:pt x="2" y="262"/>
                  <a:pt x="2" y="262"/>
                  <a:pt x="2" y="263"/>
                </a:cubicBezTo>
                <a:cubicBezTo>
                  <a:pt x="0" y="271"/>
                  <a:pt x="5" y="280"/>
                  <a:pt x="14" y="283"/>
                </a:cubicBezTo>
                <a:cubicBezTo>
                  <a:pt x="16" y="283"/>
                  <a:pt x="18" y="284"/>
                  <a:pt x="20" y="284"/>
                </a:cubicBezTo>
                <a:cubicBezTo>
                  <a:pt x="27" y="284"/>
                  <a:pt x="33" y="280"/>
                  <a:pt x="36" y="274"/>
                </a:cubicBezTo>
                <a:cubicBezTo>
                  <a:pt x="68" y="204"/>
                  <a:pt x="68" y="204"/>
                  <a:pt x="68" y="204"/>
                </a:cubicBezTo>
                <a:cubicBezTo>
                  <a:pt x="65" y="298"/>
                  <a:pt x="62" y="443"/>
                  <a:pt x="61" y="450"/>
                </a:cubicBezTo>
                <a:cubicBezTo>
                  <a:pt x="61" y="450"/>
                  <a:pt x="61" y="450"/>
                  <a:pt x="61" y="451"/>
                </a:cubicBezTo>
                <a:cubicBezTo>
                  <a:pt x="62" y="461"/>
                  <a:pt x="71" y="469"/>
                  <a:pt x="83" y="469"/>
                </a:cubicBezTo>
                <a:cubicBezTo>
                  <a:pt x="94" y="469"/>
                  <a:pt x="103" y="461"/>
                  <a:pt x="104" y="451"/>
                </a:cubicBezTo>
                <a:cubicBezTo>
                  <a:pt x="118" y="332"/>
                  <a:pt x="118" y="332"/>
                  <a:pt x="118" y="332"/>
                </a:cubicBezTo>
                <a:cubicBezTo>
                  <a:pt x="132" y="451"/>
                  <a:pt x="132" y="451"/>
                  <a:pt x="132" y="451"/>
                </a:cubicBezTo>
                <a:cubicBezTo>
                  <a:pt x="133" y="461"/>
                  <a:pt x="142" y="469"/>
                  <a:pt x="153" y="469"/>
                </a:cubicBezTo>
                <a:cubicBezTo>
                  <a:pt x="153" y="469"/>
                  <a:pt x="153" y="469"/>
                  <a:pt x="153" y="469"/>
                </a:cubicBezTo>
                <a:cubicBezTo>
                  <a:pt x="165" y="469"/>
                  <a:pt x="174" y="461"/>
                  <a:pt x="175" y="451"/>
                </a:cubicBezTo>
                <a:cubicBezTo>
                  <a:pt x="175" y="450"/>
                  <a:pt x="175" y="450"/>
                  <a:pt x="175" y="450"/>
                </a:cubicBezTo>
                <a:cubicBezTo>
                  <a:pt x="174" y="443"/>
                  <a:pt x="171" y="298"/>
                  <a:pt x="168" y="204"/>
                </a:cubicBezTo>
                <a:cubicBezTo>
                  <a:pt x="200" y="274"/>
                  <a:pt x="200" y="274"/>
                  <a:pt x="200" y="274"/>
                </a:cubicBezTo>
                <a:cubicBezTo>
                  <a:pt x="203" y="280"/>
                  <a:pt x="209" y="284"/>
                  <a:pt x="216" y="284"/>
                </a:cubicBezTo>
                <a:cubicBezTo>
                  <a:pt x="218" y="284"/>
                  <a:pt x="220" y="283"/>
                  <a:pt x="222" y="283"/>
                </a:cubicBezTo>
                <a:cubicBezTo>
                  <a:pt x="230" y="280"/>
                  <a:pt x="236" y="271"/>
                  <a:pt x="234" y="263"/>
                </a:cubicBezTo>
                <a:cubicBezTo>
                  <a:pt x="234" y="262"/>
                  <a:pt x="233" y="262"/>
                  <a:pt x="233" y="262"/>
                </a:cubicBezTo>
                <a:close/>
                <a:moveTo>
                  <a:pt x="219" y="274"/>
                </a:moveTo>
                <a:cubicBezTo>
                  <a:pt x="215" y="275"/>
                  <a:pt x="210" y="274"/>
                  <a:pt x="209" y="270"/>
                </a:cubicBezTo>
                <a:cubicBezTo>
                  <a:pt x="167" y="179"/>
                  <a:pt x="167" y="179"/>
                  <a:pt x="167" y="179"/>
                </a:cubicBezTo>
                <a:cubicBezTo>
                  <a:pt x="167" y="177"/>
                  <a:pt x="164" y="176"/>
                  <a:pt x="162" y="176"/>
                </a:cubicBezTo>
                <a:cubicBezTo>
                  <a:pt x="160" y="177"/>
                  <a:pt x="158" y="179"/>
                  <a:pt x="158" y="181"/>
                </a:cubicBezTo>
                <a:cubicBezTo>
                  <a:pt x="158" y="181"/>
                  <a:pt x="160" y="248"/>
                  <a:pt x="162" y="316"/>
                </a:cubicBezTo>
                <a:cubicBezTo>
                  <a:pt x="163" y="349"/>
                  <a:pt x="163" y="383"/>
                  <a:pt x="164" y="408"/>
                </a:cubicBezTo>
                <a:cubicBezTo>
                  <a:pt x="164" y="421"/>
                  <a:pt x="165" y="431"/>
                  <a:pt x="165" y="439"/>
                </a:cubicBezTo>
                <a:cubicBezTo>
                  <a:pt x="165" y="444"/>
                  <a:pt x="165" y="448"/>
                  <a:pt x="165" y="450"/>
                </a:cubicBezTo>
                <a:cubicBezTo>
                  <a:pt x="165" y="450"/>
                  <a:pt x="165" y="450"/>
                  <a:pt x="165" y="450"/>
                </a:cubicBezTo>
                <a:cubicBezTo>
                  <a:pt x="165" y="455"/>
                  <a:pt x="160" y="459"/>
                  <a:pt x="153" y="459"/>
                </a:cubicBezTo>
                <a:cubicBezTo>
                  <a:pt x="153" y="464"/>
                  <a:pt x="153" y="464"/>
                  <a:pt x="153" y="464"/>
                </a:cubicBezTo>
                <a:cubicBezTo>
                  <a:pt x="153" y="459"/>
                  <a:pt x="153" y="459"/>
                  <a:pt x="153" y="459"/>
                </a:cubicBezTo>
                <a:cubicBezTo>
                  <a:pt x="147" y="459"/>
                  <a:pt x="142" y="455"/>
                  <a:pt x="141" y="450"/>
                </a:cubicBezTo>
                <a:cubicBezTo>
                  <a:pt x="123" y="292"/>
                  <a:pt x="123" y="292"/>
                  <a:pt x="123" y="292"/>
                </a:cubicBezTo>
                <a:cubicBezTo>
                  <a:pt x="122" y="289"/>
                  <a:pt x="120" y="287"/>
                  <a:pt x="118" y="287"/>
                </a:cubicBezTo>
                <a:cubicBezTo>
                  <a:pt x="116" y="287"/>
                  <a:pt x="114" y="289"/>
                  <a:pt x="113" y="292"/>
                </a:cubicBezTo>
                <a:cubicBezTo>
                  <a:pt x="95" y="450"/>
                  <a:pt x="95" y="450"/>
                  <a:pt x="95" y="450"/>
                </a:cubicBezTo>
                <a:cubicBezTo>
                  <a:pt x="94" y="455"/>
                  <a:pt x="89" y="459"/>
                  <a:pt x="83" y="459"/>
                </a:cubicBezTo>
                <a:cubicBezTo>
                  <a:pt x="76" y="459"/>
                  <a:pt x="71" y="455"/>
                  <a:pt x="71" y="450"/>
                </a:cubicBezTo>
                <a:cubicBezTo>
                  <a:pt x="71" y="449"/>
                  <a:pt x="71" y="448"/>
                  <a:pt x="71" y="447"/>
                </a:cubicBezTo>
                <a:cubicBezTo>
                  <a:pt x="71" y="445"/>
                  <a:pt x="71" y="442"/>
                  <a:pt x="71" y="439"/>
                </a:cubicBezTo>
                <a:cubicBezTo>
                  <a:pt x="71" y="431"/>
                  <a:pt x="71" y="421"/>
                  <a:pt x="72" y="408"/>
                </a:cubicBezTo>
                <a:cubicBezTo>
                  <a:pt x="72" y="383"/>
                  <a:pt x="73" y="349"/>
                  <a:pt x="74" y="316"/>
                </a:cubicBezTo>
                <a:cubicBezTo>
                  <a:pt x="76" y="248"/>
                  <a:pt x="77" y="181"/>
                  <a:pt x="77" y="181"/>
                </a:cubicBezTo>
                <a:cubicBezTo>
                  <a:pt x="78" y="179"/>
                  <a:pt x="76" y="177"/>
                  <a:pt x="74" y="176"/>
                </a:cubicBezTo>
                <a:cubicBezTo>
                  <a:pt x="72" y="176"/>
                  <a:pt x="69" y="177"/>
                  <a:pt x="68" y="179"/>
                </a:cubicBezTo>
                <a:cubicBezTo>
                  <a:pt x="27" y="270"/>
                  <a:pt x="27" y="270"/>
                  <a:pt x="27" y="270"/>
                </a:cubicBezTo>
                <a:cubicBezTo>
                  <a:pt x="26" y="273"/>
                  <a:pt x="23" y="274"/>
                  <a:pt x="20" y="274"/>
                </a:cubicBezTo>
                <a:cubicBezTo>
                  <a:pt x="19" y="274"/>
                  <a:pt x="18" y="274"/>
                  <a:pt x="17" y="274"/>
                </a:cubicBezTo>
                <a:cubicBezTo>
                  <a:pt x="13" y="272"/>
                  <a:pt x="11" y="268"/>
                  <a:pt x="11" y="265"/>
                </a:cubicBezTo>
                <a:cubicBezTo>
                  <a:pt x="11" y="265"/>
                  <a:pt x="11" y="265"/>
                  <a:pt x="11" y="265"/>
                </a:cubicBezTo>
                <a:cubicBezTo>
                  <a:pt x="12" y="264"/>
                  <a:pt x="12" y="263"/>
                  <a:pt x="13" y="261"/>
                </a:cubicBezTo>
                <a:cubicBezTo>
                  <a:pt x="14" y="258"/>
                  <a:pt x="15" y="254"/>
                  <a:pt x="17" y="249"/>
                </a:cubicBezTo>
                <a:cubicBezTo>
                  <a:pt x="27" y="217"/>
                  <a:pt x="51" y="143"/>
                  <a:pt x="57" y="131"/>
                </a:cubicBezTo>
                <a:cubicBezTo>
                  <a:pt x="62" y="120"/>
                  <a:pt x="74" y="108"/>
                  <a:pt x="118" y="108"/>
                </a:cubicBezTo>
                <a:cubicBezTo>
                  <a:pt x="162" y="108"/>
                  <a:pt x="174" y="120"/>
                  <a:pt x="179" y="131"/>
                </a:cubicBezTo>
                <a:cubicBezTo>
                  <a:pt x="185" y="143"/>
                  <a:pt x="209" y="217"/>
                  <a:pt x="219" y="249"/>
                </a:cubicBezTo>
                <a:cubicBezTo>
                  <a:pt x="221" y="254"/>
                  <a:pt x="222" y="258"/>
                  <a:pt x="223" y="261"/>
                </a:cubicBezTo>
                <a:cubicBezTo>
                  <a:pt x="224" y="262"/>
                  <a:pt x="224" y="264"/>
                  <a:pt x="225" y="265"/>
                </a:cubicBezTo>
                <a:cubicBezTo>
                  <a:pt x="224" y="265"/>
                  <a:pt x="224" y="265"/>
                  <a:pt x="224" y="265"/>
                </a:cubicBezTo>
                <a:cubicBezTo>
                  <a:pt x="225" y="268"/>
                  <a:pt x="223" y="272"/>
                  <a:pt x="219" y="27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cxnSp>
        <p:nvCxnSpPr>
          <p:cNvPr id="108" name="Elbow Connector 73"/>
          <p:cNvCxnSpPr/>
          <p:nvPr/>
        </p:nvCxnSpPr>
        <p:spPr>
          <a:xfrm rot="16200000" flipH="1">
            <a:off x="6926072" y="3945397"/>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Graphic 5" descr="Proost silhouet">
            <a:extLst>
              <a:ext uri="{FF2B5EF4-FFF2-40B4-BE49-F238E27FC236}">
                <a16:creationId xmlns:a16="http://schemas.microsoft.com/office/drawing/2014/main" id="{425C0E17-AA41-FF04-C9CE-BD226AA23F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41613" y="4091706"/>
            <a:ext cx="492462" cy="492462"/>
          </a:xfrm>
          <a:prstGeom prst="rect">
            <a:avLst/>
          </a:prstGeom>
        </p:spPr>
      </p:pic>
    </p:spTree>
    <p:extLst>
      <p:ext uri="{BB962C8B-B14F-4D97-AF65-F5344CB8AC3E}">
        <p14:creationId xmlns:p14="http://schemas.microsoft.com/office/powerpoint/2010/main" val="1614273769"/>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Kernpunten economie en werk</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a:xfrm>
            <a:off x="838200" y="1825625"/>
            <a:ext cx="10515600" cy="4490954"/>
          </a:xfrm>
        </p:spPr>
        <p:txBody>
          <a:bodyPr>
            <a:normAutofit/>
          </a:bodyPr>
          <a:lstStyle/>
          <a:p>
            <a:pPr algn="just"/>
            <a:r>
              <a:rPr lang="nl-NL" dirty="0"/>
              <a:t>Lage </a:t>
            </a:r>
            <a:r>
              <a:rPr lang="nl-NL" b="1" dirty="0" err="1"/>
              <a:t>jobratio</a:t>
            </a:r>
            <a:r>
              <a:rPr lang="nl-NL" dirty="0"/>
              <a:t>, strookt met de woonfunctie van Dentergem en het </a:t>
            </a:r>
            <a:r>
              <a:rPr lang="nl-NL" b="1" dirty="0"/>
              <a:t>negatief pendelsaldo </a:t>
            </a:r>
            <a:r>
              <a:rPr lang="nl-NL" dirty="0"/>
              <a:t>waardoor meer inwoners buiten Dentergem gaan werken </a:t>
            </a:r>
          </a:p>
          <a:p>
            <a:pPr algn="just"/>
            <a:r>
              <a:rPr lang="nl-NL" b="1" dirty="0"/>
              <a:t>Gezonde ondernemingsgraad</a:t>
            </a:r>
            <a:endParaRPr lang="nl-NL" dirty="0"/>
          </a:p>
          <a:p>
            <a:pPr algn="just"/>
            <a:r>
              <a:rPr lang="nl-NL" dirty="0"/>
              <a:t>Hoge </a:t>
            </a:r>
            <a:r>
              <a:rPr lang="nl-NL" b="1" dirty="0"/>
              <a:t>werkzaamheidsgraad</a:t>
            </a:r>
            <a:r>
              <a:rPr lang="nl-NL" dirty="0"/>
              <a:t> en lage </a:t>
            </a:r>
            <a:r>
              <a:rPr lang="nl-NL" b="1" dirty="0"/>
              <a:t>werkzoekendengraad</a:t>
            </a:r>
            <a:r>
              <a:rPr lang="nl-NL" dirty="0"/>
              <a:t> </a:t>
            </a:r>
          </a:p>
          <a:p>
            <a:pPr algn="just"/>
            <a:r>
              <a:rPr lang="nl-NL" dirty="0"/>
              <a:t>Iets hoger </a:t>
            </a:r>
            <a:r>
              <a:rPr lang="nl-NL" b="1" dirty="0"/>
              <a:t>gemiddeld netto belastbaar </a:t>
            </a:r>
            <a:r>
              <a:rPr lang="nl-NL" dirty="0"/>
              <a:t>inkomen per inwoner </a:t>
            </a:r>
          </a:p>
          <a:p>
            <a:pPr marL="0" indent="0" algn="just">
              <a:buNone/>
            </a:pPr>
            <a:endParaRPr lang="nl-NL" dirty="0"/>
          </a:p>
          <a:p>
            <a:pPr algn="just"/>
            <a:endParaRPr lang="nl-NL" dirty="0"/>
          </a:p>
          <a:p>
            <a:pPr algn="just"/>
            <a:endParaRPr lang="nl-NL" dirty="0"/>
          </a:p>
          <a:p>
            <a:pPr algn="just"/>
            <a:endParaRPr lang="nl-BE" dirty="0"/>
          </a:p>
        </p:txBody>
      </p:sp>
    </p:spTree>
    <p:extLst>
      <p:ext uri="{BB962C8B-B14F-4D97-AF65-F5344CB8AC3E}">
        <p14:creationId xmlns:p14="http://schemas.microsoft.com/office/powerpoint/2010/main" val="22494287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Kernpunten onderwijs</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a:xfrm>
            <a:off x="838200" y="1825625"/>
            <a:ext cx="10515600" cy="4490954"/>
          </a:xfrm>
        </p:spPr>
        <p:txBody>
          <a:bodyPr>
            <a:normAutofit fontScale="92500" lnSpcReduction="20000"/>
          </a:bodyPr>
          <a:lstStyle/>
          <a:p>
            <a:pPr algn="just"/>
            <a:r>
              <a:rPr lang="nl-NL" dirty="0"/>
              <a:t>Hogere </a:t>
            </a:r>
            <a:r>
              <a:rPr lang="nl-NL" b="1" dirty="0"/>
              <a:t>tevredenheid</a:t>
            </a:r>
            <a:r>
              <a:rPr lang="nl-NL" dirty="0"/>
              <a:t> over de onderwijsvoorzieningen; 80% van de leerlingen woont ook in Dentergem en woont op een relatief </a:t>
            </a:r>
            <a:r>
              <a:rPr lang="nl-NL" b="1" dirty="0"/>
              <a:t>korte afstand </a:t>
            </a:r>
            <a:r>
              <a:rPr lang="nl-NL" dirty="0"/>
              <a:t>(&lt; 5 km) – toch gaat men vnl. met de auto naar school </a:t>
            </a:r>
          </a:p>
          <a:p>
            <a:pPr algn="just"/>
            <a:r>
              <a:rPr lang="nl-NL" dirty="0"/>
              <a:t>Geen aanbod secundaire scholen, meeste leerlingen volgen een </a:t>
            </a:r>
            <a:r>
              <a:rPr lang="nl-NL" b="1" dirty="0"/>
              <a:t>TSO opleiding </a:t>
            </a:r>
            <a:r>
              <a:rPr lang="nl-NL" dirty="0"/>
              <a:t>– wat meer is dan gemiddeld (voornamelijk in Waregem, Tielt en Deinze)</a:t>
            </a:r>
          </a:p>
          <a:p>
            <a:pPr algn="just"/>
            <a:r>
              <a:rPr lang="nl-NL" dirty="0"/>
              <a:t>Aantal kinderen gaat in </a:t>
            </a:r>
            <a:r>
              <a:rPr lang="nl-NL" b="1" dirty="0"/>
              <a:t>dalende lijn</a:t>
            </a:r>
            <a:r>
              <a:rPr lang="nl-NL" dirty="0"/>
              <a:t>, er zijn wel </a:t>
            </a:r>
            <a:r>
              <a:rPr lang="nl-NL" b="1" dirty="0"/>
              <a:t>meer grotere gezinnen </a:t>
            </a:r>
            <a:r>
              <a:rPr lang="nl-NL" dirty="0"/>
              <a:t>dan gemiddeld</a:t>
            </a:r>
          </a:p>
          <a:p>
            <a:pPr algn="just"/>
            <a:r>
              <a:rPr lang="nl-NL" dirty="0"/>
              <a:t>1/5 van de bevolking is tussen </a:t>
            </a:r>
            <a:r>
              <a:rPr lang="nl-NL" b="1" dirty="0"/>
              <a:t>3 – 17 jaar</a:t>
            </a:r>
            <a:r>
              <a:rPr lang="nl-NL" dirty="0"/>
              <a:t>, kinderen wonen vooral in Wakken en Dentergem</a:t>
            </a:r>
          </a:p>
          <a:p>
            <a:pPr algn="just"/>
            <a:r>
              <a:rPr lang="nl-NL" b="1" dirty="0"/>
              <a:t>Weinig diversiteit</a:t>
            </a:r>
            <a:r>
              <a:rPr lang="nl-NL" dirty="0"/>
              <a:t>, relatief lage aantallen niet-Belgen of inwoners met niet-Belgische herkomst </a:t>
            </a:r>
          </a:p>
          <a:p>
            <a:pPr algn="just"/>
            <a:r>
              <a:rPr lang="nl-NL" b="1" dirty="0"/>
              <a:t>Thuistaal</a:t>
            </a:r>
            <a:r>
              <a:rPr lang="nl-NL" dirty="0"/>
              <a:t> van kinderen is in 90% van de gevallen bijgevolg </a:t>
            </a:r>
            <a:r>
              <a:rPr lang="nl-NL" b="1" dirty="0"/>
              <a:t>Nederlands</a:t>
            </a:r>
          </a:p>
          <a:p>
            <a:pPr algn="just"/>
            <a:endParaRPr lang="nl-NL" b="1" dirty="0"/>
          </a:p>
          <a:p>
            <a:pPr algn="just"/>
            <a:endParaRPr lang="nl-NL" dirty="0"/>
          </a:p>
          <a:p>
            <a:pPr algn="just"/>
            <a:endParaRPr lang="nl-NL" dirty="0"/>
          </a:p>
          <a:p>
            <a:pPr algn="just"/>
            <a:endParaRPr lang="nl-NL" dirty="0"/>
          </a:p>
          <a:p>
            <a:pPr algn="just"/>
            <a:endParaRPr lang="nl-NL" dirty="0"/>
          </a:p>
          <a:p>
            <a:pPr algn="just"/>
            <a:endParaRPr lang="nl-BE" dirty="0"/>
          </a:p>
        </p:txBody>
      </p:sp>
    </p:spTree>
    <p:extLst>
      <p:ext uri="{BB962C8B-B14F-4D97-AF65-F5344CB8AC3E}">
        <p14:creationId xmlns:p14="http://schemas.microsoft.com/office/powerpoint/2010/main" val="1383956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9489CC-FF49-6176-6980-75DD45E5E48D}"/>
              </a:ext>
            </a:extLst>
          </p:cNvPr>
          <p:cNvSpPr>
            <a:spLocks noGrp="1"/>
          </p:cNvSpPr>
          <p:nvPr>
            <p:ph type="title"/>
          </p:nvPr>
        </p:nvSpPr>
        <p:spPr/>
        <p:txBody>
          <a:bodyPr/>
          <a:lstStyle/>
          <a:p>
            <a:r>
              <a:rPr lang="nl-BE"/>
              <a:t>Kernpunten onderwijs</a:t>
            </a:r>
          </a:p>
        </p:txBody>
      </p:sp>
      <p:sp>
        <p:nvSpPr>
          <p:cNvPr id="3" name="Tijdelijke aanduiding voor inhoud 2">
            <a:extLst>
              <a:ext uri="{FF2B5EF4-FFF2-40B4-BE49-F238E27FC236}">
                <a16:creationId xmlns:a16="http://schemas.microsoft.com/office/drawing/2014/main" id="{F4FE1466-D9AD-EA78-A792-E455134E1BBE}"/>
              </a:ext>
            </a:extLst>
          </p:cNvPr>
          <p:cNvSpPr>
            <a:spLocks noGrp="1"/>
          </p:cNvSpPr>
          <p:nvPr>
            <p:ph idx="1"/>
          </p:nvPr>
        </p:nvSpPr>
        <p:spPr/>
        <p:txBody>
          <a:bodyPr/>
          <a:lstStyle/>
          <a:p>
            <a:r>
              <a:rPr lang="nl-BE"/>
              <a:t>Dentergem kent een </a:t>
            </a:r>
            <a:r>
              <a:rPr lang="nl-BE" b="1"/>
              <a:t>daling van de kansarmoede-index</a:t>
            </a:r>
            <a:r>
              <a:rPr lang="nl-BE"/>
              <a:t> – er is dus minder kinder- en kansarmoede in Dentergem dan gemiddeld genomen, ook hebben veel minder leerlingen een laag opgeleide moeder dan gemiddeld genomen in de regio en Vlaanderen</a:t>
            </a:r>
          </a:p>
          <a:p>
            <a:r>
              <a:rPr lang="nl-BE"/>
              <a:t>Kanttekening is wel dat het aandeel </a:t>
            </a:r>
            <a:r>
              <a:rPr lang="nl-BE" b="1"/>
              <a:t>kinderen in kansarmoede </a:t>
            </a:r>
            <a:r>
              <a:rPr lang="nl-BE"/>
              <a:t>op de criteria arbeid, inkomen en opleiding veel hoger ligt dan de gemiddelden, de kinderen in Dentergem in kansarmoede zijn dus </a:t>
            </a:r>
            <a:r>
              <a:rPr lang="nl-BE" b="1"/>
              <a:t>kwetsbaar op alle drie de criteria van armoede </a:t>
            </a:r>
          </a:p>
          <a:p>
            <a:r>
              <a:rPr lang="nl-BE"/>
              <a:t>Het aandeel kinderen </a:t>
            </a:r>
            <a:r>
              <a:rPr lang="nl-BE" b="1"/>
              <a:t>zonder werkende ouders </a:t>
            </a:r>
            <a:r>
              <a:rPr lang="nl-BE"/>
              <a:t>ligt heel laag</a:t>
            </a:r>
          </a:p>
          <a:p>
            <a:endParaRPr lang="nl-BE"/>
          </a:p>
        </p:txBody>
      </p:sp>
    </p:spTree>
    <p:extLst>
      <p:ext uri="{BB962C8B-B14F-4D97-AF65-F5344CB8AC3E}">
        <p14:creationId xmlns:p14="http://schemas.microsoft.com/office/powerpoint/2010/main" val="19255844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Kernpunten opvang</a:t>
            </a:r>
          </a:p>
        </p:txBody>
      </p:sp>
      <p:sp>
        <p:nvSpPr>
          <p:cNvPr id="3" name="Tijdelijke aanduiding voor inhoud 2"/>
          <p:cNvSpPr>
            <a:spLocks noGrp="1"/>
          </p:cNvSpPr>
          <p:nvPr>
            <p:ph idx="1"/>
          </p:nvPr>
        </p:nvSpPr>
        <p:spPr>
          <a:xfrm>
            <a:off x="838200" y="1396496"/>
            <a:ext cx="10896601" cy="4930140"/>
          </a:xfrm>
        </p:spPr>
        <p:txBody>
          <a:bodyPr>
            <a:normAutofit/>
          </a:bodyPr>
          <a:lstStyle/>
          <a:p>
            <a:r>
              <a:rPr lang="nl-BE" dirty="0"/>
              <a:t>De </a:t>
            </a:r>
            <a:r>
              <a:rPr lang="nl-BE" b="1" dirty="0">
                <a:solidFill>
                  <a:srgbClr val="286669"/>
                </a:solidFill>
              </a:rPr>
              <a:t>capaciteit in de kinderopvang </a:t>
            </a:r>
            <a:r>
              <a:rPr lang="nl-BE" dirty="0"/>
              <a:t>is in Dentergem iets lager dan gemiddeld voor baby’s en peuters, bij de buitenschoolse opvang ligt dit veel hoger</a:t>
            </a:r>
          </a:p>
          <a:p>
            <a:r>
              <a:rPr lang="nl-BE" dirty="0"/>
              <a:t>Er is </a:t>
            </a:r>
            <a:r>
              <a:rPr lang="nl-BE" b="1" dirty="0">
                <a:solidFill>
                  <a:schemeClr val="accent1"/>
                </a:solidFill>
              </a:rPr>
              <a:t>buitenschoolse opvang </a:t>
            </a:r>
            <a:r>
              <a:rPr lang="nl-BE" dirty="0"/>
              <a:t>in eigen beheer</a:t>
            </a:r>
          </a:p>
          <a:p>
            <a:r>
              <a:rPr lang="nl-BE" dirty="0"/>
              <a:t>Op vlak van </a:t>
            </a:r>
            <a:r>
              <a:rPr lang="nl-BE" b="1" dirty="0">
                <a:solidFill>
                  <a:srgbClr val="286669"/>
                </a:solidFill>
              </a:rPr>
              <a:t>tevredenheid</a:t>
            </a:r>
            <a:r>
              <a:rPr lang="nl-BE" dirty="0"/>
              <a:t> over de kinderopvang ligt Dentergem tussen het Vlaams en regionaal </a:t>
            </a:r>
            <a:r>
              <a:rPr lang="nl-BE" b="1" dirty="0">
                <a:solidFill>
                  <a:srgbClr val="286669"/>
                </a:solidFill>
              </a:rPr>
              <a:t>gemiddelde</a:t>
            </a:r>
            <a:r>
              <a:rPr lang="nl-BE" dirty="0"/>
              <a:t>. </a:t>
            </a:r>
          </a:p>
          <a:p>
            <a:pPr lvl="1"/>
            <a:endParaRPr lang="nl-BE" sz="1600" dirty="0"/>
          </a:p>
          <a:p>
            <a:pPr lvl="1"/>
            <a:endParaRPr lang="nl-BE" sz="1600" dirty="0"/>
          </a:p>
          <a:p>
            <a:pPr marL="457200" lvl="1" indent="0">
              <a:buNone/>
            </a:pPr>
            <a:endParaRPr lang="nl-BE" sz="1600" dirty="0">
              <a:solidFill>
                <a:srgbClr val="FF0000"/>
              </a:solidFill>
            </a:endParaRPr>
          </a:p>
        </p:txBody>
      </p:sp>
    </p:spTree>
    <p:extLst>
      <p:ext uri="{BB962C8B-B14F-4D97-AF65-F5344CB8AC3E}">
        <p14:creationId xmlns:p14="http://schemas.microsoft.com/office/powerpoint/2010/main" val="2135368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469033"/>
            <a:ext cx="10515600" cy="765530"/>
          </a:xfrm>
        </p:spPr>
        <p:txBody>
          <a:bodyPr/>
          <a:lstStyle/>
          <a:p>
            <a:r>
              <a:rPr lang="nl-BE"/>
              <a:t>Economie in cijfers</a:t>
            </a:r>
          </a:p>
        </p:txBody>
      </p:sp>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1486360086"/>
              </p:ext>
            </p:extLst>
          </p:nvPr>
        </p:nvGraphicFramePr>
        <p:xfrm>
          <a:off x="1209675" y="1100517"/>
          <a:ext cx="7581899" cy="4822411"/>
        </p:xfrm>
        <a:graphic>
          <a:graphicData uri="http://schemas.openxmlformats.org/drawingml/2006/table">
            <a:tbl>
              <a:tblPr firstRow="1" bandRow="1">
                <a:tableStyleId>{5C22544A-7EE6-4342-B048-85BDC9FD1C3A}</a:tableStyleId>
              </a:tblPr>
              <a:tblGrid>
                <a:gridCol w="3448376">
                  <a:extLst>
                    <a:ext uri="{9D8B030D-6E8A-4147-A177-3AD203B41FA5}">
                      <a16:colId xmlns:a16="http://schemas.microsoft.com/office/drawing/2014/main" val="1318749380"/>
                    </a:ext>
                  </a:extLst>
                </a:gridCol>
                <a:gridCol w="1377841">
                  <a:extLst>
                    <a:ext uri="{9D8B030D-6E8A-4147-A177-3AD203B41FA5}">
                      <a16:colId xmlns:a16="http://schemas.microsoft.com/office/drawing/2014/main" val="2338258188"/>
                    </a:ext>
                  </a:extLst>
                </a:gridCol>
                <a:gridCol w="1377841">
                  <a:extLst>
                    <a:ext uri="{9D8B030D-6E8A-4147-A177-3AD203B41FA5}">
                      <a16:colId xmlns:a16="http://schemas.microsoft.com/office/drawing/2014/main" val="957489318"/>
                    </a:ext>
                  </a:extLst>
                </a:gridCol>
                <a:gridCol w="1377841">
                  <a:extLst>
                    <a:ext uri="{9D8B030D-6E8A-4147-A177-3AD203B41FA5}">
                      <a16:colId xmlns:a16="http://schemas.microsoft.com/office/drawing/2014/main" val="2996155885"/>
                    </a:ext>
                  </a:extLst>
                </a:gridCol>
              </a:tblGrid>
              <a:tr h="355887">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rgbClr val="286669"/>
                          </a:solidFill>
                          <a:effectLst/>
                          <a:latin typeface="+mj-lt"/>
                        </a:rPr>
                        <a:t>Dentergem</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a:t>
                      </a:r>
                    </a:p>
                    <a:p>
                      <a:pPr algn="ctr" fontAlgn="b"/>
                      <a:r>
                        <a:rPr lang="nl-BE" sz="1200" b="1" i="0" u="none" strike="noStrike" err="1">
                          <a:solidFill>
                            <a:schemeClr val="bg1"/>
                          </a:solidFill>
                          <a:effectLst/>
                          <a:latin typeface="+mj-lt"/>
                        </a:rPr>
                        <a:t>Midwest</a:t>
                      </a:r>
                      <a:endParaRPr lang="nl-BE" sz="1200" b="1" i="0" u="none" strike="noStrike">
                        <a:solidFill>
                          <a:schemeClr val="bg1"/>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396800">
                <a:tc>
                  <a:txBody>
                    <a:bodyPr/>
                    <a:lstStyle/>
                    <a:p>
                      <a:pPr algn="l" fontAlgn="b"/>
                      <a:r>
                        <a:rPr lang="nl-NL" sz="1200" b="1" i="0" u="none" strike="noStrike">
                          <a:solidFill>
                            <a:srgbClr val="286669"/>
                          </a:solidFill>
                          <a:effectLst/>
                          <a:latin typeface="+mj-lt"/>
                        </a:rPr>
                        <a:t>aantal btw-plichtige ondernemingen </a:t>
                      </a:r>
                      <a:r>
                        <a:rPr lang="nl-NL" sz="1200" b="0" i="0" u="none" strike="noStrike">
                          <a:solidFill>
                            <a:srgbClr val="286669"/>
                          </a:solidFill>
                          <a:effectLst/>
                          <a:latin typeface="+mj-lt"/>
                        </a:rPr>
                        <a:t>(2024)</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chemeClr val="tx1"/>
                          </a:solidFill>
                          <a:effectLst/>
                          <a:latin typeface="+mj-lt"/>
                        </a:rPr>
                        <a:t>1.124</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33.217</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735.285</a:t>
                      </a:r>
                      <a:endParaRPr lang="nl-BE" sz="1200" b="0" i="0" u="none" strike="noStrike">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3140064563"/>
                  </a:ext>
                </a:extLst>
              </a:tr>
              <a:tr h="396800">
                <a:tc>
                  <a:txBody>
                    <a:bodyPr/>
                    <a:lstStyle/>
                    <a:p>
                      <a:pPr algn="l" fontAlgn="b"/>
                      <a:r>
                        <a:rPr lang="nl-NL" sz="1200" b="1" i="0" u="none" strike="noStrike">
                          <a:solidFill>
                            <a:srgbClr val="286669"/>
                          </a:solidFill>
                          <a:effectLst/>
                          <a:latin typeface="+mj-lt"/>
                        </a:rPr>
                        <a:t>vestigingen met &lt;50 werknemers </a:t>
                      </a:r>
                      <a:r>
                        <a:rPr lang="nl-NL" sz="1200" b="0" i="0" u="none" strike="noStrike">
                          <a:solidFill>
                            <a:srgbClr val="286669"/>
                          </a:solidFill>
                          <a:effectLst/>
                          <a:latin typeface="+mj-lt"/>
                        </a:rPr>
                        <a:t>(t.o.v. alle vestigingen met personeel) (%) (2023)</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99,0%</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95,2%</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94,8%</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1660808756"/>
                  </a:ext>
                </a:extLst>
              </a:tr>
              <a:tr h="396800">
                <a:tc>
                  <a:txBody>
                    <a:bodyPr/>
                    <a:lstStyle/>
                    <a:p>
                      <a:pPr algn="l" fontAlgn="b"/>
                      <a:r>
                        <a:rPr lang="nl-NL" sz="1200" b="1" i="0" u="none" strike="noStrike">
                          <a:solidFill>
                            <a:srgbClr val="286669"/>
                          </a:solidFill>
                          <a:effectLst/>
                          <a:latin typeface="+mj-lt"/>
                        </a:rPr>
                        <a:t>bruto toegevoegde waarde per inwoner </a:t>
                      </a:r>
                      <a:r>
                        <a:rPr lang="nl-NL" sz="1200" b="0" i="0" u="none" strike="noStrike">
                          <a:solidFill>
                            <a:srgbClr val="286669"/>
                          </a:solidFill>
                          <a:effectLst/>
                          <a:latin typeface="+mj-lt"/>
                        </a:rPr>
                        <a:t>(in euro) (2022)</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23.342</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44.010</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44.008</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1603401329"/>
                  </a:ext>
                </a:extLst>
              </a:tr>
              <a:tr h="487067">
                <a:tc>
                  <a:txBody>
                    <a:bodyPr/>
                    <a:lstStyle/>
                    <a:p>
                      <a:pPr algn="l" fontAlgn="b"/>
                      <a:r>
                        <a:rPr lang="nl-NL" sz="1200" b="1" i="0" u="none" strike="noStrike">
                          <a:solidFill>
                            <a:srgbClr val="286669"/>
                          </a:solidFill>
                          <a:effectLst/>
                          <a:latin typeface="+mj-lt"/>
                        </a:rPr>
                        <a:t>oprichtingsratio ondernemingen </a:t>
                      </a:r>
                      <a:r>
                        <a:rPr lang="nl-NL" sz="1200" b="0" i="0" u="none" strike="noStrike">
                          <a:solidFill>
                            <a:srgbClr val="286669"/>
                          </a:solidFill>
                          <a:effectLst/>
                          <a:latin typeface="+mj-lt"/>
                        </a:rPr>
                        <a:t>(2023)</a:t>
                      </a:r>
                    </a:p>
                    <a:p>
                      <a:pPr algn="l" fontAlgn="b"/>
                      <a:r>
                        <a:rPr lang="nl-NL" sz="1050" i="1" kern="1200">
                          <a:solidFill>
                            <a:srgbClr val="286669"/>
                          </a:solidFill>
                          <a:latin typeface="+mn-lt"/>
                          <a:ea typeface="+mn-ea"/>
                          <a:cs typeface="+mn-cs"/>
                        </a:rPr>
                        <a:t>(opgerichte ondernemingen/aantal actieve ondernemingen * 100)</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8,9</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8,4</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10,1</a:t>
                      </a:r>
                    </a:p>
                  </a:txBody>
                  <a:tcPr marL="6350" marR="6350" marT="6350" marB="0" anchor="ctr">
                    <a:solidFill>
                      <a:srgbClr val="F2F6F6"/>
                    </a:solidFill>
                  </a:tcPr>
                </a:tc>
                <a:extLst>
                  <a:ext uri="{0D108BD9-81ED-4DB2-BD59-A6C34878D82A}">
                    <a16:rowId xmlns:a16="http://schemas.microsoft.com/office/drawing/2014/main" val="1630817082"/>
                  </a:ext>
                </a:extLst>
              </a:tr>
              <a:tr h="494141">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kern="1200">
                          <a:solidFill>
                            <a:srgbClr val="286669"/>
                          </a:solidFill>
                          <a:effectLst/>
                          <a:latin typeface="+mj-lt"/>
                          <a:ea typeface="+mn-ea"/>
                          <a:cs typeface="+mn-cs"/>
                        </a:rPr>
                        <a:t>stopzettingsratio ondernemingen </a:t>
                      </a:r>
                      <a:r>
                        <a:rPr lang="nl-NL" sz="1200" b="0" i="0" u="none" strike="noStrike" kern="1200">
                          <a:solidFill>
                            <a:srgbClr val="286669"/>
                          </a:solidFill>
                          <a:effectLst/>
                          <a:latin typeface="+mj-lt"/>
                          <a:ea typeface="+mn-ea"/>
                          <a:cs typeface="+mn-cs"/>
                        </a:rPr>
                        <a:t>(2023)</a:t>
                      </a:r>
                      <a:br>
                        <a:rPr lang="nl-NL" sz="1200" b="0" i="0" u="none" strike="noStrike" kern="1200">
                          <a:solidFill>
                            <a:srgbClr val="286669"/>
                          </a:solidFill>
                          <a:effectLst/>
                          <a:latin typeface="+mj-lt"/>
                          <a:ea typeface="+mn-ea"/>
                          <a:cs typeface="+mn-cs"/>
                        </a:rPr>
                      </a:br>
                      <a:r>
                        <a:rPr lang="nl-NL" sz="1050" i="1" kern="1200">
                          <a:solidFill>
                            <a:srgbClr val="286669"/>
                          </a:solidFill>
                          <a:latin typeface="+mn-lt"/>
                          <a:ea typeface="+mn-ea"/>
                          <a:cs typeface="+mn-cs"/>
                        </a:rPr>
                        <a:t>(stopzettingen/aantal actieve ondernemingen * 100)</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6,1</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5,8</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7,2</a:t>
                      </a:r>
                    </a:p>
                  </a:txBody>
                  <a:tcPr marL="6350" marR="6350" marT="6350" marB="0" anchor="ctr">
                    <a:solidFill>
                      <a:srgbClr val="F2F6F6"/>
                    </a:solidFill>
                  </a:tcPr>
                </a:tc>
                <a:extLst>
                  <a:ext uri="{0D108BD9-81ED-4DB2-BD59-A6C34878D82A}">
                    <a16:rowId xmlns:a16="http://schemas.microsoft.com/office/drawing/2014/main" val="1820331838"/>
                  </a:ext>
                </a:extLst>
              </a:tr>
              <a:tr h="640110">
                <a:tc>
                  <a:txBody>
                    <a:bodyPr/>
                    <a:lstStyle/>
                    <a:p>
                      <a:pPr algn="l" fontAlgn="b"/>
                      <a:r>
                        <a:rPr lang="nl-BE" sz="1200" b="1" i="0" u="none" strike="noStrike" dirty="0">
                          <a:solidFill>
                            <a:srgbClr val="286669"/>
                          </a:solidFill>
                          <a:effectLst/>
                          <a:latin typeface="+mj-lt"/>
                        </a:rPr>
                        <a:t>Netto groeiratio</a:t>
                      </a:r>
                      <a:r>
                        <a:rPr lang="nl-BE" sz="1200" b="1" i="0" u="none" strike="noStrike" baseline="0" dirty="0">
                          <a:solidFill>
                            <a:srgbClr val="286669"/>
                          </a:solidFill>
                          <a:effectLst/>
                          <a:latin typeface="+mj-lt"/>
                        </a:rPr>
                        <a:t> </a:t>
                      </a:r>
                      <a:r>
                        <a:rPr lang="nl-BE" sz="1200" b="0" i="0" u="none" strike="noStrike" dirty="0">
                          <a:solidFill>
                            <a:srgbClr val="286669"/>
                          </a:solidFill>
                          <a:effectLst/>
                          <a:latin typeface="+mj-lt"/>
                        </a:rPr>
                        <a:t>(per 100) (2023)</a:t>
                      </a:r>
                    </a:p>
                    <a:p>
                      <a:pPr algn="l" fontAlgn="b"/>
                      <a:r>
                        <a:rPr lang="nl-NL" sz="1050" i="1" dirty="0">
                          <a:solidFill>
                            <a:srgbClr val="286669"/>
                          </a:solidFill>
                        </a:rPr>
                        <a:t>verschil tussen het aantal oprichtingen en het aantal stopzettingen in t.o.v. het aantal ondernemingen uitgedrukt per 100 ondernemingen. </a:t>
                      </a:r>
                      <a:endParaRPr lang="nl-BE" sz="1050" b="0" i="1" u="none" strike="noStrike" dirty="0">
                        <a:solidFill>
                          <a:srgbClr val="286669"/>
                        </a:solidFill>
                        <a:effectLst/>
                        <a:latin typeface="+mj-lt"/>
                      </a:endParaRP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2,8</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2,6</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2,8</a:t>
                      </a:r>
                    </a:p>
                  </a:txBody>
                  <a:tcPr marL="6350" marR="6350" marT="6350" marB="0" anchor="ctr">
                    <a:solidFill>
                      <a:srgbClr val="F2F6F6"/>
                    </a:solidFill>
                  </a:tcPr>
                </a:tc>
                <a:extLst>
                  <a:ext uri="{0D108BD9-81ED-4DB2-BD59-A6C34878D82A}">
                    <a16:rowId xmlns:a16="http://schemas.microsoft.com/office/drawing/2014/main" val="923671242"/>
                  </a:ext>
                </a:extLst>
              </a:tr>
              <a:tr h="396800">
                <a:tc>
                  <a:txBody>
                    <a:bodyPr/>
                    <a:lstStyle/>
                    <a:p>
                      <a:pPr algn="l" fontAlgn="b"/>
                      <a:r>
                        <a:rPr lang="nl-NL" sz="1200" b="1" i="0" u="none" strike="noStrike" err="1">
                          <a:solidFill>
                            <a:srgbClr val="286669"/>
                          </a:solidFill>
                          <a:effectLst/>
                          <a:latin typeface="+mj-lt"/>
                        </a:rPr>
                        <a:t>jobratio</a:t>
                      </a:r>
                      <a:r>
                        <a:rPr lang="nl-NL" sz="1200" b="0" i="0" u="none" strike="noStrike" baseline="0">
                          <a:solidFill>
                            <a:srgbClr val="286669"/>
                          </a:solidFill>
                          <a:effectLst/>
                          <a:latin typeface="+mj-lt"/>
                        </a:rPr>
                        <a:t> (2023)</a:t>
                      </a:r>
                    </a:p>
                    <a:p>
                      <a:pPr algn="l" fontAlgn="b"/>
                      <a:r>
                        <a:rPr lang="nl-NL" sz="1000" b="0" i="1" u="none" strike="noStrike" baseline="0">
                          <a:solidFill>
                            <a:srgbClr val="286669"/>
                          </a:solidFill>
                          <a:effectLst/>
                          <a:latin typeface="+mj-lt"/>
                        </a:rPr>
                        <a:t>Aantal jobs per 100 inwoners</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44,6</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84,5</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74,1</a:t>
                      </a:r>
                    </a:p>
                  </a:txBody>
                  <a:tcPr marL="6350" marR="6350" marT="6350" marB="0" anchor="ctr">
                    <a:solidFill>
                      <a:srgbClr val="F2F6F6"/>
                    </a:solidFill>
                  </a:tcPr>
                </a:tc>
                <a:extLst>
                  <a:ext uri="{0D108BD9-81ED-4DB2-BD59-A6C34878D82A}">
                    <a16:rowId xmlns:a16="http://schemas.microsoft.com/office/drawing/2014/main" val="1667621881"/>
                  </a:ext>
                </a:extLst>
              </a:tr>
              <a:tr h="396800">
                <a:tc>
                  <a:txBody>
                    <a:bodyPr/>
                    <a:lstStyle/>
                    <a:p>
                      <a:pPr algn="l" fontAlgn="b"/>
                      <a:r>
                        <a:rPr lang="nl-NL" sz="1200" b="1" i="0" u="none" strike="noStrike">
                          <a:solidFill>
                            <a:srgbClr val="286669"/>
                          </a:solidFill>
                          <a:effectLst/>
                          <a:latin typeface="+mj-lt"/>
                        </a:rPr>
                        <a:t>bezettingsgraad van bedrijventerreinen</a:t>
                      </a:r>
                      <a:r>
                        <a:rPr lang="nl-NL" sz="1200" b="1" i="0" u="none" strike="noStrike" baseline="0">
                          <a:solidFill>
                            <a:srgbClr val="286669"/>
                          </a:solidFill>
                          <a:effectLst/>
                          <a:latin typeface="+mj-lt"/>
                        </a:rPr>
                        <a:t> </a:t>
                      </a:r>
                      <a:r>
                        <a:rPr lang="nl-NL" sz="1200" b="0" i="0" u="none" strike="noStrike" baseline="0">
                          <a:solidFill>
                            <a:srgbClr val="286669"/>
                          </a:solidFill>
                          <a:effectLst/>
                          <a:latin typeface="+mj-lt"/>
                        </a:rPr>
                        <a:t>(%) (2024)</a:t>
                      </a:r>
                      <a:endParaRPr lang="nl-NL" sz="1200" b="0"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80,0%</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88,2%</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86,2%</a:t>
                      </a:r>
                    </a:p>
                  </a:txBody>
                  <a:tcPr marL="6350" marR="6350" marT="6350" marB="0" anchor="ctr">
                    <a:solidFill>
                      <a:srgbClr val="F2F6F6"/>
                    </a:solidFill>
                  </a:tcPr>
                </a:tc>
                <a:extLst>
                  <a:ext uri="{0D108BD9-81ED-4DB2-BD59-A6C34878D82A}">
                    <a16:rowId xmlns:a16="http://schemas.microsoft.com/office/drawing/2014/main" val="2349328591"/>
                  </a:ext>
                </a:extLst>
              </a:tr>
              <a:tr h="396800">
                <a:tc>
                  <a:txBody>
                    <a:bodyPr/>
                    <a:lstStyle/>
                    <a:p>
                      <a:pPr algn="l" fontAlgn="b"/>
                      <a:r>
                        <a:rPr lang="nl-NL" sz="1200" b="1" i="0" u="none" strike="noStrike">
                          <a:solidFill>
                            <a:srgbClr val="286669"/>
                          </a:solidFill>
                          <a:effectLst/>
                          <a:latin typeface="+mj-lt"/>
                        </a:rPr>
                        <a:t>winkels per 1.000 inwoners </a:t>
                      </a:r>
                      <a:r>
                        <a:rPr lang="nl-NL" sz="1200" b="0" i="0" u="none" strike="noStrike">
                          <a:solidFill>
                            <a:srgbClr val="286669"/>
                          </a:solidFill>
                          <a:effectLst/>
                          <a:latin typeface="+mj-lt"/>
                        </a:rPr>
                        <a:t>(2023)</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4,6</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6,7</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6,1</a:t>
                      </a:r>
                    </a:p>
                  </a:txBody>
                  <a:tcPr marL="6350" marR="6350" marT="6350" marB="0" anchor="ctr">
                    <a:solidFill>
                      <a:srgbClr val="F2F6F6"/>
                    </a:solidFill>
                  </a:tcPr>
                </a:tc>
                <a:extLst>
                  <a:ext uri="{0D108BD9-81ED-4DB2-BD59-A6C34878D82A}">
                    <a16:rowId xmlns:a16="http://schemas.microsoft.com/office/drawing/2014/main" val="4225675168"/>
                  </a:ext>
                </a:extLst>
              </a:tr>
              <a:tr h="396800">
                <a:tc>
                  <a:txBody>
                    <a:bodyPr/>
                    <a:lstStyle/>
                    <a:p>
                      <a:pPr algn="l" fontAlgn="b"/>
                      <a:r>
                        <a:rPr lang="nl-NL" sz="1200" b="1" i="0" u="none" strike="noStrike">
                          <a:solidFill>
                            <a:srgbClr val="286669"/>
                          </a:solidFill>
                          <a:effectLst/>
                          <a:latin typeface="+mj-lt"/>
                        </a:rPr>
                        <a:t>horecazaken per 1.000 inwoners </a:t>
                      </a:r>
                      <a:r>
                        <a:rPr lang="nl-NL" sz="1200" b="0" i="0" u="none" strike="noStrike">
                          <a:solidFill>
                            <a:srgbClr val="286669"/>
                          </a:solidFill>
                          <a:effectLst/>
                          <a:latin typeface="+mj-lt"/>
                        </a:rPr>
                        <a:t>(2023)</a:t>
                      </a:r>
                    </a:p>
                  </a:txBody>
                  <a:tcPr marL="6350" marR="6350" marT="6350" marB="0" anchor="ctr">
                    <a:solidFill>
                      <a:srgbClr val="F2F6F6"/>
                    </a:solidFill>
                  </a:tcPr>
                </a:tc>
                <a:tc>
                  <a:txBody>
                    <a:bodyPr/>
                    <a:lstStyle/>
                    <a:p>
                      <a:pPr algn="ctr" fontAlgn="b"/>
                      <a:r>
                        <a:rPr lang="nl-BE" sz="1200" b="0" i="0" u="none" strike="noStrike">
                          <a:solidFill>
                            <a:schemeClr val="tx1"/>
                          </a:solidFill>
                          <a:effectLst/>
                          <a:latin typeface="+mj-lt"/>
                        </a:rPr>
                        <a:t>2,4</a:t>
                      </a: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3,2</a:t>
                      </a:r>
                    </a:p>
                  </a:txBody>
                  <a:tcPr marL="6350" marR="6350" marT="6350" marB="0" anchor="ctr">
                    <a:solidFill>
                      <a:srgbClr val="F2F6F6"/>
                    </a:solidFill>
                  </a:tcPr>
                </a:tc>
                <a:tc>
                  <a:txBody>
                    <a:bodyPr/>
                    <a:lstStyle/>
                    <a:p>
                      <a:pPr algn="ctr" fontAlgn="b"/>
                      <a:r>
                        <a:rPr lang="nl-BE" sz="1200" b="0" i="0" u="none" strike="noStrike" dirty="0">
                          <a:solidFill>
                            <a:srgbClr val="000000"/>
                          </a:solidFill>
                          <a:effectLst/>
                          <a:latin typeface="+mj-lt"/>
                        </a:rPr>
                        <a:t>3,7</a:t>
                      </a:r>
                    </a:p>
                  </a:txBody>
                  <a:tcPr marL="6350" marR="6350" marT="6350" marB="0" anchor="ctr">
                    <a:solidFill>
                      <a:srgbClr val="F2F6F6"/>
                    </a:solidFill>
                  </a:tcPr>
                </a:tc>
                <a:extLst>
                  <a:ext uri="{0D108BD9-81ED-4DB2-BD59-A6C34878D82A}">
                    <a16:rowId xmlns:a16="http://schemas.microsoft.com/office/drawing/2014/main" val="2657105207"/>
                  </a:ext>
                </a:extLst>
              </a:tr>
            </a:tbl>
          </a:graphicData>
        </a:graphic>
      </p:graphicFrame>
      <p:sp>
        <p:nvSpPr>
          <p:cNvPr id="7" name="Tekstvak 6"/>
          <p:cNvSpPr txBox="1"/>
          <p:nvPr/>
        </p:nvSpPr>
        <p:spPr>
          <a:xfrm>
            <a:off x="9016679" y="6596390"/>
            <a:ext cx="3287302" cy="261610"/>
          </a:xfrm>
          <a:prstGeom prst="rect">
            <a:avLst/>
          </a:prstGeom>
          <a:noFill/>
        </p:spPr>
        <p:txBody>
          <a:bodyPr wrap="square" rtlCol="0">
            <a:spAutoFit/>
          </a:bodyPr>
          <a:lstStyle/>
          <a:p>
            <a:pPr algn="r"/>
            <a:r>
              <a:rPr lang="nl-BE" sz="1100">
                <a:solidFill>
                  <a:schemeClr val="bg1">
                    <a:lumMod val="65000"/>
                  </a:schemeClr>
                </a:solidFill>
              </a:rPr>
              <a:t>Bron: Provincie in Cijfers en gemeentemonitor</a:t>
            </a:r>
            <a:endParaRPr lang="nl-BE">
              <a:solidFill>
                <a:schemeClr val="bg1">
                  <a:lumMod val="65000"/>
                </a:schemeClr>
              </a:solidFill>
            </a:endParaRPr>
          </a:p>
        </p:txBody>
      </p:sp>
    </p:spTree>
    <p:extLst>
      <p:ext uri="{BB962C8B-B14F-4D97-AF65-F5344CB8AC3E}">
        <p14:creationId xmlns:p14="http://schemas.microsoft.com/office/powerpoint/2010/main" val="20784304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E50CBC15-DD01-632F-43A0-1CFCFA8AA319}"/>
              </a:ext>
            </a:extLst>
          </p:cNvPr>
          <p:cNvPicPr>
            <a:picLocks noChangeAspect="1"/>
          </p:cNvPicPr>
          <p:nvPr/>
        </p:nvPicPr>
        <p:blipFill>
          <a:blip r:embed="rId2"/>
          <a:stretch>
            <a:fillRect/>
          </a:stretch>
        </p:blipFill>
        <p:spPr>
          <a:xfrm>
            <a:off x="8724930" y="0"/>
            <a:ext cx="3467068" cy="2619432"/>
          </a:xfrm>
          <a:prstGeom prst="rect">
            <a:avLst/>
          </a:prstGeom>
        </p:spPr>
      </p:pic>
      <p:pic>
        <p:nvPicPr>
          <p:cNvPr id="18" name="Picture 17">
            <a:extLst>
              <a:ext uri="{FF2B5EF4-FFF2-40B4-BE49-F238E27FC236}">
                <a16:creationId xmlns:a16="http://schemas.microsoft.com/office/drawing/2014/main" id="{071ABE2A-29EE-DFBF-DDB4-71BAED6CD97F}"/>
              </a:ext>
            </a:extLst>
          </p:cNvPr>
          <p:cNvPicPr>
            <a:picLocks noChangeAspect="1"/>
          </p:cNvPicPr>
          <p:nvPr/>
        </p:nvPicPr>
        <p:blipFill>
          <a:blip r:embed="rId3"/>
          <a:stretch>
            <a:fillRect/>
          </a:stretch>
        </p:blipFill>
        <p:spPr>
          <a:xfrm>
            <a:off x="8848724" y="4478384"/>
            <a:ext cx="3343275" cy="2860216"/>
          </a:xfrm>
          <a:prstGeom prst="rect">
            <a:avLst/>
          </a:prstGeom>
        </p:spPr>
      </p:pic>
      <p:sp>
        <p:nvSpPr>
          <p:cNvPr id="2" name="Titel 1"/>
          <p:cNvSpPr>
            <a:spLocks noGrp="1"/>
          </p:cNvSpPr>
          <p:nvPr>
            <p:ph type="title"/>
          </p:nvPr>
        </p:nvSpPr>
        <p:spPr/>
        <p:txBody>
          <a:bodyPr/>
          <a:lstStyle/>
          <a:p>
            <a:r>
              <a:rPr lang="nl-BE"/>
              <a:t>Economie in cijfers</a:t>
            </a:r>
          </a:p>
        </p:txBody>
      </p:sp>
      <p:sp>
        <p:nvSpPr>
          <p:cNvPr id="3" name="Tijdelijke aanduiding voor inhoud 2"/>
          <p:cNvSpPr>
            <a:spLocks noGrp="1"/>
          </p:cNvSpPr>
          <p:nvPr>
            <p:ph idx="1"/>
          </p:nvPr>
        </p:nvSpPr>
        <p:spPr>
          <a:xfrm>
            <a:off x="838200" y="1825625"/>
            <a:ext cx="7283986" cy="4166961"/>
          </a:xfrm>
        </p:spPr>
        <p:txBody>
          <a:bodyPr>
            <a:normAutofit/>
          </a:bodyPr>
          <a:lstStyle/>
          <a:p>
            <a:r>
              <a:rPr lang="nl-BE" sz="1500"/>
              <a:t>D</a:t>
            </a:r>
            <a:r>
              <a:rPr lang="nl-NL" sz="1500"/>
              <a:t>e </a:t>
            </a:r>
            <a:r>
              <a:rPr lang="nl-NL" sz="1500" b="1">
                <a:solidFill>
                  <a:srgbClr val="286669"/>
                </a:solidFill>
              </a:rPr>
              <a:t>woonfunctie</a:t>
            </a:r>
            <a:r>
              <a:rPr lang="nl-NL" sz="1500"/>
              <a:t> van Dentergem is belangrijker dan de economische. </a:t>
            </a:r>
            <a:r>
              <a:rPr lang="nl-BE" sz="1500"/>
              <a:t>Dit kunnen we afleiden uit het negatief</a:t>
            </a:r>
            <a:r>
              <a:rPr lang="nl-BE" sz="1500">
                <a:solidFill>
                  <a:srgbClr val="FF0000"/>
                </a:solidFill>
              </a:rPr>
              <a:t> </a:t>
            </a:r>
            <a:r>
              <a:rPr lang="nl-NL" sz="1500" b="1">
                <a:solidFill>
                  <a:srgbClr val="286669"/>
                </a:solidFill>
              </a:rPr>
              <a:t>pendelsaldo</a:t>
            </a:r>
            <a:r>
              <a:rPr lang="nl-NL" sz="1500"/>
              <a:t>* (-2102): </a:t>
            </a:r>
            <a:r>
              <a:rPr lang="nl-BE" sz="1500"/>
              <a:t>er gaan meer inwoners in een andere gemeente gaan werken, dan omgekeerd. </a:t>
            </a:r>
          </a:p>
          <a:p>
            <a:r>
              <a:rPr lang="nl-NL" sz="1500"/>
              <a:t>29,7% van alle loontrekkende inwoners van Dentergem werken in de eigen gemeente. De anderen gaan </a:t>
            </a:r>
            <a:r>
              <a:rPr lang="nl-NL" sz="1500" err="1"/>
              <a:t>vnl</a:t>
            </a:r>
            <a:r>
              <a:rPr lang="nl-NL" sz="1500"/>
              <a:t> werken in Waregem, Tielt en Deinze. Dit zijn de </a:t>
            </a:r>
            <a:r>
              <a:rPr lang="nl-NL" sz="1500" b="1">
                <a:solidFill>
                  <a:srgbClr val="286669"/>
                </a:solidFill>
              </a:rPr>
              <a:t>uitgaande pendelaars</a:t>
            </a:r>
            <a:endParaRPr lang="nl-NL" sz="1500"/>
          </a:p>
          <a:p>
            <a:r>
              <a:rPr lang="nl-NL" sz="1500"/>
              <a:t>Van alle mensen die werken in Dentergem, woont 10,7% in de gemeente zelf. De anderen - </a:t>
            </a:r>
            <a:r>
              <a:rPr lang="nl-NL" sz="1500" b="1">
                <a:solidFill>
                  <a:srgbClr val="286669"/>
                </a:solidFill>
              </a:rPr>
              <a:t>inkomende pendelaars </a:t>
            </a:r>
            <a:r>
              <a:rPr lang="nl-NL" sz="1500"/>
              <a:t>- wonen vnl. in de gemeenten Tielt, Zulte en Waregem. </a:t>
            </a:r>
            <a:endParaRPr lang="nl-BE" sz="1500"/>
          </a:p>
        </p:txBody>
      </p:sp>
      <p:sp>
        <p:nvSpPr>
          <p:cNvPr id="4" name="Rechthoek 3"/>
          <p:cNvSpPr/>
          <p:nvPr/>
        </p:nvSpPr>
        <p:spPr>
          <a:xfrm>
            <a:off x="173857" y="6506496"/>
            <a:ext cx="7352522" cy="261610"/>
          </a:xfrm>
          <a:prstGeom prst="rect">
            <a:avLst/>
          </a:prstGeom>
        </p:spPr>
        <p:txBody>
          <a:bodyPr wrap="square">
            <a:spAutoFit/>
          </a:bodyPr>
          <a:lstStyle/>
          <a:p>
            <a:r>
              <a:rPr lang="nl-BE" sz="1100">
                <a:solidFill>
                  <a:schemeClr val="tx1">
                    <a:lumMod val="50000"/>
                    <a:lumOff val="50000"/>
                  </a:schemeClr>
                </a:solidFill>
              </a:rPr>
              <a:t>*Het pendelsaldo </a:t>
            </a:r>
            <a:r>
              <a:rPr lang="nl-NL" sz="1100">
                <a:solidFill>
                  <a:schemeClr val="tx1">
                    <a:lumMod val="50000"/>
                    <a:lumOff val="50000"/>
                  </a:schemeClr>
                </a:solidFill>
              </a:rPr>
              <a:t>is het verschil tussen het aantal inkomende en uitgaande pendelaars in eenzelfde gemeente</a:t>
            </a:r>
          </a:p>
        </p:txBody>
      </p:sp>
      <p:graphicFrame>
        <p:nvGraphicFramePr>
          <p:cNvPr id="8" name="Tabel 7"/>
          <p:cNvGraphicFramePr>
            <a:graphicFrameLocks noGrp="1"/>
          </p:cNvGraphicFramePr>
          <p:nvPr>
            <p:extLst>
              <p:ext uri="{D42A27DB-BD31-4B8C-83A1-F6EECF244321}">
                <p14:modId xmlns:p14="http://schemas.microsoft.com/office/powerpoint/2010/main" val="178247406"/>
              </p:ext>
            </p:extLst>
          </p:nvPr>
        </p:nvGraphicFramePr>
        <p:xfrm>
          <a:off x="8240571" y="2569761"/>
          <a:ext cx="3951429" cy="1920240"/>
        </p:xfrm>
        <a:graphic>
          <a:graphicData uri="http://schemas.openxmlformats.org/drawingml/2006/table">
            <a:tbl>
              <a:tblPr bandRow="1">
                <a:tableStyleId>{5C22544A-7EE6-4342-B048-85BDC9FD1C3A}</a:tableStyleId>
              </a:tblPr>
              <a:tblGrid>
                <a:gridCol w="2822449">
                  <a:extLst>
                    <a:ext uri="{9D8B030D-6E8A-4147-A177-3AD203B41FA5}">
                      <a16:colId xmlns:a16="http://schemas.microsoft.com/office/drawing/2014/main" val="317568022"/>
                    </a:ext>
                  </a:extLst>
                </a:gridCol>
                <a:gridCol w="1128980">
                  <a:extLst>
                    <a:ext uri="{9D8B030D-6E8A-4147-A177-3AD203B41FA5}">
                      <a16:colId xmlns:a16="http://schemas.microsoft.com/office/drawing/2014/main" val="2199549832"/>
                    </a:ext>
                  </a:extLst>
                </a:gridCol>
              </a:tblGrid>
              <a:tr h="410596">
                <a:tc>
                  <a:txBody>
                    <a:bodyPr/>
                    <a:lstStyle/>
                    <a:p>
                      <a:pPr marL="0" algn="l" defTabSz="914400" rtl="0" eaLnBrk="1" fontAlgn="ctr" latinLnBrk="0" hangingPunct="1"/>
                      <a:r>
                        <a:rPr lang="nl-BE" sz="1200" b="1" kern="1200">
                          <a:solidFill>
                            <a:srgbClr val="286669"/>
                          </a:solidFill>
                          <a:latin typeface="+mj-lt"/>
                          <a:ea typeface="+mn-ea"/>
                          <a:cs typeface="+mn-cs"/>
                        </a:rPr>
                        <a:t>Aantal inkomende</a:t>
                      </a:r>
                      <a:r>
                        <a:rPr lang="nl-BE" sz="1200" b="1" kern="1200" baseline="0">
                          <a:solidFill>
                            <a:srgbClr val="286669"/>
                          </a:solidFill>
                          <a:latin typeface="+mj-lt"/>
                          <a:ea typeface="+mn-ea"/>
                          <a:cs typeface="+mn-cs"/>
                        </a:rPr>
                        <a:t> pendelaars* </a:t>
                      </a:r>
                      <a:r>
                        <a:rPr lang="nl-BE" sz="1200" b="1" kern="1200">
                          <a:solidFill>
                            <a:srgbClr val="286669"/>
                          </a:solidFill>
                          <a:latin typeface="+mj-lt"/>
                          <a:ea typeface="+mn-ea"/>
                          <a:cs typeface="+mn-cs"/>
                        </a:rPr>
                        <a:t>naar de gemeente</a:t>
                      </a:r>
                      <a:r>
                        <a:rPr lang="nl-BE" sz="1200" b="1" kern="1200" baseline="0">
                          <a:solidFill>
                            <a:srgbClr val="286669"/>
                          </a:solidFill>
                          <a:latin typeface="+mj-lt"/>
                          <a:ea typeface="+mn-ea"/>
                          <a:cs typeface="+mn-cs"/>
                        </a:rPr>
                        <a:t> </a:t>
                      </a:r>
                      <a:r>
                        <a:rPr lang="nl-BE" sz="1200" b="0" kern="1200">
                          <a:solidFill>
                            <a:srgbClr val="286669"/>
                          </a:solidFill>
                          <a:latin typeface="+mn-lt"/>
                          <a:ea typeface="+mn-ea"/>
                          <a:cs typeface="+mn-cs"/>
                        </a:rPr>
                        <a:t>(Provincie in cijfers, 2023)</a:t>
                      </a: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algn="ctr"/>
                      <a:r>
                        <a:rPr lang="nl-NL" sz="1200">
                          <a:latin typeface="+mj-lt"/>
                        </a:rPr>
                        <a:t>830</a:t>
                      </a:r>
                      <a:endParaRPr lang="nl-BE" sz="1200">
                        <a:latin typeface="+mj-lt"/>
                      </a:endParaRPr>
                    </a:p>
                  </a:txBody>
                  <a:tcPr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706790367"/>
                  </a:ext>
                </a:extLst>
              </a:tr>
              <a:tr h="477212">
                <a:tc>
                  <a:txBody>
                    <a:bodyPr/>
                    <a:lstStyle/>
                    <a:p>
                      <a:pPr marL="0" algn="l" defTabSz="914400" rtl="0" eaLnBrk="1" fontAlgn="ctr" latinLnBrk="0" hangingPunct="1"/>
                      <a:r>
                        <a:rPr lang="nl-NL" sz="1200" b="1" kern="1200">
                          <a:solidFill>
                            <a:srgbClr val="286669"/>
                          </a:solidFill>
                          <a:latin typeface="+mj-lt"/>
                          <a:ea typeface="+mn-ea"/>
                          <a:cs typeface="+mn-cs"/>
                        </a:rPr>
                        <a:t>Aantal uitgaande pendelaars* v</a:t>
                      </a:r>
                      <a:r>
                        <a:rPr lang="nl-NL" sz="1200" b="1" kern="1200" baseline="0">
                          <a:solidFill>
                            <a:srgbClr val="286669"/>
                          </a:solidFill>
                          <a:latin typeface="+mj-lt"/>
                          <a:ea typeface="+mn-ea"/>
                          <a:cs typeface="+mn-cs"/>
                        </a:rPr>
                        <a:t>anuit de gemeente </a:t>
                      </a:r>
                      <a:r>
                        <a:rPr lang="nl-BE" sz="1200" b="0" kern="1200">
                          <a:solidFill>
                            <a:srgbClr val="286669"/>
                          </a:solidFill>
                          <a:latin typeface="+mn-lt"/>
                          <a:ea typeface="+mn-ea"/>
                          <a:cs typeface="+mn-cs"/>
                        </a:rPr>
                        <a:t>(Provincie in cijfers, 2023)</a:t>
                      </a:r>
                      <a:endParaRPr lang="nl-NL" sz="1200" b="1" kern="1200" baseline="0">
                        <a:solidFill>
                          <a:srgbClr val="286669"/>
                        </a:solidFill>
                        <a:latin typeface="+mj-lt"/>
                        <a:ea typeface="+mn-ea"/>
                        <a:cs typeface="+mn-cs"/>
                      </a:endParaRPr>
                    </a:p>
                  </a:txBody>
                  <a:tcPr anchor="ctr">
                    <a:solidFill>
                      <a:srgbClr val="F2F6F6"/>
                    </a:solidFill>
                  </a:tcPr>
                </a:tc>
                <a:tc>
                  <a:txBody>
                    <a:bodyPr/>
                    <a:lstStyle/>
                    <a:p>
                      <a:pPr algn="ctr"/>
                      <a:r>
                        <a:rPr lang="nl-NL" sz="1200">
                          <a:latin typeface="+mj-lt"/>
                        </a:rPr>
                        <a:t>2932</a:t>
                      </a:r>
                      <a:endParaRPr lang="nl-BE" sz="1200">
                        <a:latin typeface="+mj-lt"/>
                      </a:endParaRPr>
                    </a:p>
                  </a:txBody>
                  <a:tcPr anchor="ctr">
                    <a:solidFill>
                      <a:srgbClr val="F2F6F6"/>
                    </a:solidFill>
                  </a:tcPr>
                </a:tc>
                <a:extLst>
                  <a:ext uri="{0D108BD9-81ED-4DB2-BD59-A6C34878D82A}">
                    <a16:rowId xmlns:a16="http://schemas.microsoft.com/office/drawing/2014/main" val="1094336344"/>
                  </a:ext>
                </a:extLst>
              </a:tr>
              <a:tr h="477212">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nl-BE" sz="1200" b="1" kern="1200">
                          <a:solidFill>
                            <a:srgbClr val="286669"/>
                          </a:solidFill>
                          <a:latin typeface="+mn-lt"/>
                          <a:ea typeface="+mn-ea"/>
                          <a:cs typeface="+mn-cs"/>
                        </a:rPr>
                        <a:t>Geen pendel:</a:t>
                      </a:r>
                      <a:r>
                        <a:rPr lang="nl-BE" sz="1200" b="1" kern="1200" baseline="0">
                          <a:solidFill>
                            <a:srgbClr val="286669"/>
                          </a:solidFill>
                          <a:latin typeface="+mn-lt"/>
                          <a:ea typeface="+mn-ea"/>
                          <a:cs typeface="+mn-cs"/>
                        </a:rPr>
                        <a:t> </a:t>
                      </a:r>
                      <a:r>
                        <a:rPr lang="nl-BE" sz="1200" b="0" kern="1200" baseline="0">
                          <a:solidFill>
                            <a:srgbClr val="286669"/>
                          </a:solidFill>
                          <a:latin typeface="+mn-lt"/>
                          <a:ea typeface="+mn-ea"/>
                          <a:cs typeface="+mn-cs"/>
                        </a:rPr>
                        <a:t>het aantal loontrekkenden dat woont én werkt in de gemeente (Provincie in cijfers, 2023)</a:t>
                      </a:r>
                      <a:endParaRPr lang="nl-BE" sz="1200" b="0" kern="1200">
                        <a:solidFill>
                          <a:srgbClr val="286669"/>
                        </a:solidFill>
                        <a:latin typeface="+mn-lt"/>
                        <a:ea typeface="+mn-ea"/>
                        <a:cs typeface="+mn-cs"/>
                      </a:endParaRPr>
                    </a:p>
                  </a:txBody>
                  <a:tcPr anchor="ctr">
                    <a:solidFill>
                      <a:srgbClr val="F2F6F6"/>
                    </a:solidFill>
                  </a:tcPr>
                </a:tc>
                <a:tc>
                  <a:txBody>
                    <a:bodyPr/>
                    <a:lstStyle/>
                    <a:p>
                      <a:pPr algn="ctr"/>
                      <a:r>
                        <a:rPr lang="nl-NL" sz="1200" kern="1200">
                          <a:solidFill>
                            <a:schemeClr val="tx1"/>
                          </a:solidFill>
                          <a:latin typeface="+mj-lt"/>
                          <a:ea typeface="+mn-ea"/>
                          <a:cs typeface="+mn-cs"/>
                        </a:rPr>
                        <a:t>350</a:t>
                      </a:r>
                      <a:endParaRPr lang="nl-BE" sz="1200" kern="1200">
                        <a:solidFill>
                          <a:schemeClr val="tx1"/>
                        </a:solidFill>
                        <a:latin typeface="+mj-lt"/>
                        <a:ea typeface="+mn-ea"/>
                        <a:cs typeface="+mn-cs"/>
                      </a:endParaRPr>
                    </a:p>
                  </a:txBody>
                  <a:tcPr anchor="ctr">
                    <a:solidFill>
                      <a:srgbClr val="F2F6F6"/>
                    </a:solidFill>
                  </a:tcPr>
                </a:tc>
                <a:extLst>
                  <a:ext uri="{0D108BD9-81ED-4DB2-BD59-A6C34878D82A}">
                    <a16:rowId xmlns:a16="http://schemas.microsoft.com/office/drawing/2014/main" val="1788102079"/>
                  </a:ext>
                </a:extLst>
              </a:tr>
            </a:tbl>
          </a:graphicData>
        </a:graphic>
      </p:graphicFrame>
      <p:sp>
        <p:nvSpPr>
          <p:cNvPr id="12" name="Rechthoek 11"/>
          <p:cNvSpPr/>
          <p:nvPr/>
        </p:nvSpPr>
        <p:spPr>
          <a:xfrm>
            <a:off x="10209866" y="6421858"/>
            <a:ext cx="1982133" cy="430887"/>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100" b="1" i="0" u="none" strike="noStrike" kern="1200" cap="none" spc="0" normalizeH="0" baseline="0" noProof="0">
                <a:ln>
                  <a:noFill/>
                </a:ln>
                <a:effectLst/>
                <a:uLnTx/>
                <a:uFillTx/>
                <a:latin typeface="Segoe UI"/>
                <a:ea typeface="+mn-ea"/>
                <a:cs typeface="+mn-cs"/>
              </a:rPr>
              <a:t>Uitgaande</a:t>
            </a:r>
            <a:r>
              <a:rPr kumimoji="0" lang="nl-NL" sz="1100" b="1" i="0" u="none" strike="noStrike" kern="1200" cap="none" spc="0" normalizeH="0" noProof="0">
                <a:ln>
                  <a:noFill/>
                </a:ln>
                <a:effectLst/>
                <a:uLnTx/>
                <a:uFillTx/>
                <a:latin typeface="Segoe UI"/>
                <a:ea typeface="+mn-ea"/>
                <a:cs typeface="+mn-cs"/>
              </a:rPr>
              <a:t> pendelaars</a:t>
            </a:r>
            <a:endParaRPr kumimoji="0" lang="nl-BE" sz="1100" b="1" i="0" u="none" strike="noStrike" kern="1200" cap="none" spc="0" normalizeH="0" baseline="0" noProof="0">
              <a:ln>
                <a:noFill/>
              </a:ln>
              <a:effectLst/>
              <a:uLnTx/>
              <a:uFillTx/>
              <a:latin typeface="Segoe U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srgbClr val="1E1E1E">
                    <a:lumMod val="50000"/>
                    <a:lumOff val="50000"/>
                  </a:srgbClr>
                </a:solidFill>
                <a:effectLst/>
                <a:uLnTx/>
                <a:uFillTx/>
                <a:latin typeface="Segoe UI"/>
                <a:ea typeface="+mn-ea"/>
                <a:cs typeface="+mn-cs"/>
              </a:rPr>
              <a:t>Bron: Steunpunt Werk (2023)</a:t>
            </a:r>
            <a:endParaRPr kumimoji="0" lang="nl-NL" sz="1100" b="0" i="0" u="none" strike="noStrike" kern="1200" cap="none" spc="0" normalizeH="0" baseline="0" noProof="0">
              <a:ln>
                <a:noFill/>
              </a:ln>
              <a:solidFill>
                <a:srgbClr val="1E1E1E">
                  <a:lumMod val="50000"/>
                  <a:lumOff val="50000"/>
                </a:srgbClr>
              </a:solidFill>
              <a:effectLst/>
              <a:uLnTx/>
              <a:uFillTx/>
              <a:latin typeface="Segoe UI"/>
              <a:ea typeface="+mn-ea"/>
              <a:cs typeface="+mn-cs"/>
            </a:endParaRPr>
          </a:p>
        </p:txBody>
      </p:sp>
      <p:sp>
        <p:nvSpPr>
          <p:cNvPr id="13" name="Rechthoek 12"/>
          <p:cNvSpPr/>
          <p:nvPr/>
        </p:nvSpPr>
        <p:spPr>
          <a:xfrm>
            <a:off x="10209865" y="2064473"/>
            <a:ext cx="1982133" cy="430887"/>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100" b="1" i="0" u="none" strike="noStrike" kern="1200" cap="none" spc="0" normalizeH="0" baseline="0" noProof="0">
                <a:ln>
                  <a:noFill/>
                </a:ln>
                <a:effectLst/>
                <a:uLnTx/>
                <a:uFillTx/>
                <a:latin typeface="Segoe UI"/>
                <a:ea typeface="+mn-ea"/>
                <a:cs typeface="+mn-cs"/>
              </a:rPr>
              <a:t>Inkomende</a:t>
            </a:r>
            <a:r>
              <a:rPr kumimoji="0" lang="nl-NL" sz="1100" b="1" i="0" u="none" strike="noStrike" kern="1200" cap="none" spc="0" normalizeH="0" noProof="0">
                <a:ln>
                  <a:noFill/>
                </a:ln>
                <a:effectLst/>
                <a:uLnTx/>
                <a:uFillTx/>
                <a:latin typeface="Segoe UI"/>
                <a:ea typeface="+mn-ea"/>
                <a:cs typeface="+mn-cs"/>
              </a:rPr>
              <a:t> pendelaars</a:t>
            </a:r>
            <a:endParaRPr kumimoji="0" lang="nl-BE" sz="1100" b="1" i="0" u="none" strike="noStrike" kern="1200" cap="none" spc="0" normalizeH="0" baseline="0" noProof="0">
              <a:ln>
                <a:noFill/>
              </a:ln>
              <a:effectLst/>
              <a:uLnTx/>
              <a:uFillTx/>
              <a:latin typeface="Segoe U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srgbClr val="1E1E1E">
                    <a:lumMod val="50000"/>
                    <a:lumOff val="50000"/>
                  </a:srgbClr>
                </a:solidFill>
                <a:effectLst/>
                <a:uLnTx/>
                <a:uFillTx/>
                <a:latin typeface="Segoe UI"/>
                <a:ea typeface="+mn-ea"/>
                <a:cs typeface="+mn-cs"/>
              </a:rPr>
              <a:t>Bron: Steunpunt Werk (2023)</a:t>
            </a:r>
            <a:endParaRPr kumimoji="0" lang="nl-NL" sz="1100" b="0" i="0" u="none" strike="noStrike" kern="1200" cap="none" spc="0" normalizeH="0" baseline="0" noProof="0">
              <a:ln>
                <a:noFill/>
              </a:ln>
              <a:solidFill>
                <a:srgbClr val="1E1E1E">
                  <a:lumMod val="50000"/>
                  <a:lumOff val="50000"/>
                </a:srgbClr>
              </a:solidFill>
              <a:effectLst/>
              <a:uLnTx/>
              <a:uFillTx/>
              <a:latin typeface="Segoe UI"/>
              <a:ea typeface="+mn-ea"/>
              <a:cs typeface="+mn-cs"/>
            </a:endParaRPr>
          </a:p>
        </p:txBody>
      </p:sp>
      <p:sp>
        <p:nvSpPr>
          <p:cNvPr id="14" name="Tekstvak 13">
            <a:extLst>
              <a:ext uri="{FF2B5EF4-FFF2-40B4-BE49-F238E27FC236}">
                <a16:creationId xmlns:a16="http://schemas.microsoft.com/office/drawing/2014/main" id="{98738A43-AFAB-4D93-E7E2-4634969C6E61}"/>
              </a:ext>
            </a:extLst>
          </p:cNvPr>
          <p:cNvSpPr txBox="1"/>
          <p:nvPr/>
        </p:nvSpPr>
        <p:spPr>
          <a:xfrm>
            <a:off x="1068263" y="5230099"/>
            <a:ext cx="3287302" cy="261610"/>
          </a:xfrm>
          <a:prstGeom prst="rect">
            <a:avLst/>
          </a:prstGeom>
          <a:noFill/>
        </p:spPr>
        <p:txBody>
          <a:bodyPr wrap="square" rtlCol="0">
            <a:spAutoFit/>
          </a:bodyPr>
          <a:lstStyle/>
          <a:p>
            <a:r>
              <a:rPr lang="nl-BE" sz="1100">
                <a:solidFill>
                  <a:schemeClr val="bg1">
                    <a:lumMod val="65000"/>
                  </a:schemeClr>
                </a:solidFill>
              </a:rPr>
              <a:t>Bron: Steunpunt Werk (2021)</a:t>
            </a:r>
            <a:endParaRPr lang="nl-BE">
              <a:solidFill>
                <a:schemeClr val="bg1">
                  <a:lumMod val="65000"/>
                </a:schemeClr>
              </a:solidFill>
            </a:endParaRPr>
          </a:p>
        </p:txBody>
      </p:sp>
    </p:spTree>
    <p:extLst>
      <p:ext uri="{BB962C8B-B14F-4D97-AF65-F5344CB8AC3E}">
        <p14:creationId xmlns:p14="http://schemas.microsoft.com/office/powerpoint/2010/main" val="38695992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Werk in cijfers</a:t>
            </a:r>
          </a:p>
        </p:txBody>
      </p:sp>
      <p:graphicFrame>
        <p:nvGraphicFramePr>
          <p:cNvPr id="5"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889591007"/>
              </p:ext>
            </p:extLst>
          </p:nvPr>
        </p:nvGraphicFramePr>
        <p:xfrm>
          <a:off x="942936" y="1396496"/>
          <a:ext cx="8999999" cy="2581416"/>
        </p:xfrm>
        <a:graphic>
          <a:graphicData uri="http://schemas.openxmlformats.org/drawingml/2006/table">
            <a:tbl>
              <a:tblPr firstRow="1" bandRow="1">
                <a:tableStyleId>{5C22544A-7EE6-4342-B048-85BDC9FD1C3A}</a:tableStyleId>
              </a:tblPr>
              <a:tblGrid>
                <a:gridCol w="4090910">
                  <a:extLst>
                    <a:ext uri="{9D8B030D-6E8A-4147-A177-3AD203B41FA5}">
                      <a16:colId xmlns:a16="http://schemas.microsoft.com/office/drawing/2014/main" val="1318749380"/>
                    </a:ext>
                  </a:extLst>
                </a:gridCol>
                <a:gridCol w="1636363">
                  <a:extLst>
                    <a:ext uri="{9D8B030D-6E8A-4147-A177-3AD203B41FA5}">
                      <a16:colId xmlns:a16="http://schemas.microsoft.com/office/drawing/2014/main" val="2334029852"/>
                    </a:ext>
                  </a:extLst>
                </a:gridCol>
                <a:gridCol w="1636363">
                  <a:extLst>
                    <a:ext uri="{9D8B030D-6E8A-4147-A177-3AD203B41FA5}">
                      <a16:colId xmlns:a16="http://schemas.microsoft.com/office/drawing/2014/main" val="2996155885"/>
                    </a:ext>
                  </a:extLst>
                </a:gridCol>
                <a:gridCol w="1636363">
                  <a:extLst>
                    <a:ext uri="{9D8B030D-6E8A-4147-A177-3AD203B41FA5}">
                      <a16:colId xmlns:a16="http://schemas.microsoft.com/office/drawing/2014/main" val="1393425548"/>
                    </a:ext>
                  </a:extLst>
                </a:gridCol>
              </a:tblGrid>
              <a:tr h="468000">
                <a:tc>
                  <a:txBody>
                    <a:bodyPr/>
                    <a:lstStyle/>
                    <a:p>
                      <a:pPr algn="ctr" fontAlgn="b"/>
                      <a:r>
                        <a:rPr lang="nl-BE" sz="1200" b="1" i="0" u="none" strike="noStrike">
                          <a:solidFill>
                            <a:srgbClr val="000000"/>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BE" sz="1200" b="1" i="0" u="none" strike="noStrike" kern="1200">
                          <a:solidFill>
                            <a:srgbClr val="286669"/>
                          </a:solidFill>
                          <a:effectLst/>
                          <a:latin typeface="+mn-lt"/>
                          <a:ea typeface="+mn-ea"/>
                          <a:cs typeface="+mn-cs"/>
                        </a:rPr>
                        <a:t>Dentergem</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a:r>
                        <a:rPr lang="nl-BE" sz="1200">
                          <a:solidFill>
                            <a:schemeClr val="bg1"/>
                          </a:solidFill>
                          <a:latin typeface="+mj-lt"/>
                        </a:rPr>
                        <a:t>Referentieregio</a:t>
                      </a:r>
                    </a:p>
                    <a:p>
                      <a:pPr algn="ctr"/>
                      <a:r>
                        <a:rPr lang="nl-BE" sz="1200" err="1">
                          <a:solidFill>
                            <a:schemeClr val="bg1"/>
                          </a:solidFill>
                          <a:latin typeface="+mj-lt"/>
                        </a:rPr>
                        <a:t>Midwest</a:t>
                      </a:r>
                      <a:endParaRPr lang="nl-BE" sz="1200">
                        <a:solidFill>
                          <a:schemeClr val="bg1"/>
                        </a:solidFill>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a:r>
                        <a:rPr lang="nl-BE" sz="1200">
                          <a:solidFill>
                            <a:schemeClr val="bg1"/>
                          </a:solidFill>
                          <a:latin typeface="+mj-lt"/>
                        </a:rPr>
                        <a:t>Vlaams gewest</a:t>
                      </a: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28354">
                <a:tc>
                  <a:txBody>
                    <a:bodyPr/>
                    <a:lstStyle/>
                    <a:p>
                      <a:pPr algn="l" fontAlgn="b"/>
                      <a:r>
                        <a:rPr lang="nl-BE" sz="1200" b="1" i="0" u="none" strike="noStrike">
                          <a:solidFill>
                            <a:srgbClr val="286669"/>
                          </a:solidFill>
                          <a:effectLst/>
                          <a:latin typeface="+mj-lt"/>
                        </a:rPr>
                        <a:t>werkzaamheidsgraad</a:t>
                      </a:r>
                      <a:r>
                        <a:rPr lang="nl-BE" sz="1200" b="1" i="0" u="none" strike="noStrike" baseline="0">
                          <a:solidFill>
                            <a:srgbClr val="286669"/>
                          </a:solidFill>
                          <a:effectLst/>
                          <a:latin typeface="+mj-lt"/>
                        </a:rPr>
                        <a:t> 15-64 jaar </a:t>
                      </a:r>
                      <a:r>
                        <a:rPr lang="nl-BE" sz="1200" b="0" i="0" u="none" strike="noStrike">
                          <a:solidFill>
                            <a:srgbClr val="286669"/>
                          </a:solidFill>
                          <a:effectLst/>
                          <a:latin typeface="+mj-lt"/>
                        </a:rPr>
                        <a:t>(%) (2022)</a:t>
                      </a:r>
                    </a:p>
                    <a:p>
                      <a:pPr algn="l" fontAlgn="b"/>
                      <a:r>
                        <a:rPr lang="nl-BE" sz="1050" i="1" kern="1200">
                          <a:solidFill>
                            <a:srgbClr val="286669"/>
                          </a:solidFill>
                          <a:latin typeface="+mn-lt"/>
                          <a:ea typeface="+mn-ea"/>
                          <a:cs typeface="+mn-cs"/>
                        </a:rPr>
                        <a:t>(werkenden t.o.v. bevolking op </a:t>
                      </a:r>
                      <a:r>
                        <a:rPr lang="nl-BE" sz="1050" i="1" kern="1200" err="1">
                          <a:solidFill>
                            <a:srgbClr val="286669"/>
                          </a:solidFill>
                          <a:latin typeface="+mn-lt"/>
                          <a:ea typeface="+mn-ea"/>
                          <a:cs typeface="+mn-cs"/>
                        </a:rPr>
                        <a:t>beroepsactieve</a:t>
                      </a:r>
                      <a:r>
                        <a:rPr lang="nl-BE" sz="1050" i="1" kern="1200">
                          <a:solidFill>
                            <a:srgbClr val="286669"/>
                          </a:solidFill>
                          <a:latin typeface="+mn-lt"/>
                          <a:ea typeface="+mn-ea"/>
                          <a:cs typeface="+mn-cs"/>
                        </a:rPr>
                        <a:t> leeftijd (15-64 jaar)</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chemeClr val="tx1"/>
                          </a:solidFill>
                          <a:effectLst/>
                          <a:latin typeface="+mj-lt"/>
                        </a:rPr>
                        <a:t>77,0%</a:t>
                      </a:r>
                      <a:endParaRPr lang="nl-BE" sz="1200" b="0" i="0" u="none" strike="noStrike">
                        <a:solidFill>
                          <a:schemeClr val="tx1"/>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latinLnBrk="0" hangingPunct="1"/>
                      <a:r>
                        <a:rPr lang="nl-NL" sz="1200" b="0" kern="1200">
                          <a:solidFill>
                            <a:schemeClr val="tx1"/>
                          </a:solidFill>
                          <a:latin typeface="+mj-lt"/>
                          <a:ea typeface="+mn-ea"/>
                          <a:cs typeface="+mn-cs"/>
                        </a:rPr>
                        <a:t>75,5%</a:t>
                      </a:r>
                      <a:endParaRPr lang="nl-BE" sz="1200" b="0" kern="1200">
                        <a:solidFill>
                          <a:schemeClr val="tx1"/>
                        </a:solidFill>
                        <a:latin typeface="+mj-lt"/>
                        <a:ea typeface="+mn-ea"/>
                        <a:cs typeface="+mn-cs"/>
                      </a:endParaRP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latinLnBrk="0" hangingPunct="1"/>
                      <a:r>
                        <a:rPr lang="nl-BE" sz="1200" kern="1200">
                          <a:solidFill>
                            <a:schemeClr val="dk1"/>
                          </a:solidFill>
                          <a:latin typeface="+mj-lt"/>
                          <a:ea typeface="+mn-ea"/>
                          <a:cs typeface="+mn-cs"/>
                        </a:rPr>
                        <a:t>70,8%</a:t>
                      </a:r>
                    </a:p>
                  </a:txBody>
                  <a:tcPr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905811574"/>
                  </a:ext>
                </a:extLst>
              </a:tr>
              <a:tr h="528354">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a:solidFill>
                            <a:srgbClr val="286669"/>
                          </a:solidFill>
                          <a:effectLst/>
                          <a:latin typeface="+mj-lt"/>
                        </a:rPr>
                        <a:t>werkzoekenden 15-64 jaar </a:t>
                      </a:r>
                      <a:r>
                        <a:rPr lang="nl-NL" sz="1200" b="0" i="0" u="none" strike="noStrike">
                          <a:solidFill>
                            <a:srgbClr val="286669"/>
                          </a:solidFill>
                          <a:effectLst/>
                          <a:latin typeface="+mj-lt"/>
                        </a:rPr>
                        <a:t>(%) (2022)</a:t>
                      </a:r>
                      <a:br>
                        <a:rPr lang="nl-NL" sz="1200" b="0" i="0" u="none" strike="noStrike">
                          <a:solidFill>
                            <a:srgbClr val="286669"/>
                          </a:solidFill>
                          <a:effectLst/>
                          <a:latin typeface="+mj-lt"/>
                        </a:rPr>
                      </a:br>
                      <a:r>
                        <a:rPr lang="nl-BE" sz="1050" i="1" kern="1200">
                          <a:solidFill>
                            <a:srgbClr val="286669"/>
                          </a:solidFill>
                          <a:latin typeface="+mn-lt"/>
                          <a:ea typeface="+mn-ea"/>
                          <a:cs typeface="+mn-cs"/>
                        </a:rPr>
                        <a:t>(werkzoekenden t.o.v. bevolking op </a:t>
                      </a:r>
                      <a:r>
                        <a:rPr lang="nl-BE" sz="1050" i="1" kern="1200" err="1">
                          <a:solidFill>
                            <a:srgbClr val="286669"/>
                          </a:solidFill>
                          <a:latin typeface="+mn-lt"/>
                          <a:ea typeface="+mn-ea"/>
                          <a:cs typeface="+mn-cs"/>
                        </a:rPr>
                        <a:t>beroepsactieve</a:t>
                      </a:r>
                      <a:r>
                        <a:rPr lang="nl-BE" sz="1050" i="1" kern="1200">
                          <a:solidFill>
                            <a:srgbClr val="286669"/>
                          </a:solidFill>
                          <a:latin typeface="+mn-lt"/>
                          <a:ea typeface="+mn-ea"/>
                          <a:cs typeface="+mn-cs"/>
                        </a:rPr>
                        <a:t> leeftijd (15-64 jaar)</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1,8%</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marL="0" algn="ctr" defTabSz="914400" rtl="0" eaLnBrk="1" latinLnBrk="0" hangingPunct="1"/>
                      <a:r>
                        <a:rPr lang="nl-NL" sz="1200" b="0" kern="1200">
                          <a:solidFill>
                            <a:schemeClr val="tx1"/>
                          </a:solidFill>
                          <a:latin typeface="+mj-lt"/>
                          <a:ea typeface="+mn-ea"/>
                          <a:cs typeface="+mn-cs"/>
                        </a:rPr>
                        <a:t>2,8%</a:t>
                      </a:r>
                      <a:endParaRPr lang="nl-BE" sz="1200" b="0" kern="1200">
                        <a:solidFill>
                          <a:schemeClr val="tx1"/>
                        </a:solidFill>
                        <a:latin typeface="+mj-lt"/>
                        <a:ea typeface="+mn-ea"/>
                        <a:cs typeface="+mn-cs"/>
                      </a:endParaRPr>
                    </a:p>
                  </a:txBody>
                  <a:tcPr anchor="ctr">
                    <a:solidFill>
                      <a:srgbClr val="F2F6F6"/>
                    </a:solidFill>
                  </a:tcPr>
                </a:tc>
                <a:tc>
                  <a:txBody>
                    <a:bodyPr/>
                    <a:lstStyle/>
                    <a:p>
                      <a:pPr marL="0" algn="ctr" defTabSz="914400" rtl="0" eaLnBrk="1" latinLnBrk="0" hangingPunct="1"/>
                      <a:r>
                        <a:rPr lang="nl-BE" sz="1200" kern="1200">
                          <a:solidFill>
                            <a:schemeClr val="dk1"/>
                          </a:solidFill>
                          <a:latin typeface="+mj-lt"/>
                          <a:ea typeface="+mn-ea"/>
                          <a:cs typeface="+mn-cs"/>
                        </a:rPr>
                        <a:t>3,8%</a:t>
                      </a:r>
                    </a:p>
                  </a:txBody>
                  <a:tcPr anchor="ctr">
                    <a:solidFill>
                      <a:srgbClr val="F2F6F6"/>
                    </a:solidFill>
                  </a:tcPr>
                </a:tc>
                <a:extLst>
                  <a:ext uri="{0D108BD9-81ED-4DB2-BD59-A6C34878D82A}">
                    <a16:rowId xmlns:a16="http://schemas.microsoft.com/office/drawing/2014/main" val="1560632050"/>
                  </a:ext>
                </a:extLst>
              </a:tr>
              <a:tr h="528354">
                <a:tc>
                  <a:txBody>
                    <a:bodyPr/>
                    <a:lstStyle/>
                    <a:p>
                      <a:pPr algn="l" fontAlgn="b"/>
                      <a:r>
                        <a:rPr lang="nl-NL" sz="1200" b="1" i="0" u="none" strike="noStrike">
                          <a:solidFill>
                            <a:srgbClr val="286669"/>
                          </a:solidFill>
                          <a:effectLst/>
                          <a:latin typeface="+mj-lt"/>
                        </a:rPr>
                        <a:t>spanningsratio </a:t>
                      </a:r>
                      <a:r>
                        <a:rPr lang="nl-NL" sz="1200" b="0" i="0" u="none" strike="noStrike">
                          <a:solidFill>
                            <a:srgbClr val="286669"/>
                          </a:solidFill>
                          <a:effectLst/>
                          <a:latin typeface="+mj-lt"/>
                        </a:rPr>
                        <a:t>(2023)</a:t>
                      </a:r>
                    </a:p>
                    <a:p>
                      <a:pPr algn="l" fontAlgn="b"/>
                      <a:r>
                        <a:rPr lang="nl-NL" sz="1050" i="1" kern="1200">
                          <a:solidFill>
                            <a:srgbClr val="286669"/>
                          </a:solidFill>
                          <a:latin typeface="+mn-lt"/>
                          <a:ea typeface="+mn-ea"/>
                          <a:cs typeface="+mn-cs"/>
                        </a:rPr>
                        <a:t>(werkzoekenden zonder werk per openstaande vacature) </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2,6</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marL="0" algn="ctr" defTabSz="914400" rtl="0" eaLnBrk="1" latinLnBrk="0" hangingPunct="1"/>
                      <a:r>
                        <a:rPr lang="nl-NL" sz="1200" kern="1200">
                          <a:solidFill>
                            <a:schemeClr val="dk1"/>
                          </a:solidFill>
                          <a:latin typeface="+mj-lt"/>
                          <a:ea typeface="+mn-ea"/>
                          <a:cs typeface="+mn-cs"/>
                        </a:rPr>
                        <a:t>-</a:t>
                      </a:r>
                      <a:endParaRPr lang="nl-BE" sz="1200" kern="1200">
                        <a:solidFill>
                          <a:schemeClr val="dk1"/>
                        </a:solidFill>
                        <a:latin typeface="+mj-lt"/>
                        <a:ea typeface="+mn-ea"/>
                        <a:cs typeface="+mn-cs"/>
                      </a:endParaRPr>
                    </a:p>
                  </a:txBody>
                  <a:tcPr anchor="ctr">
                    <a:solidFill>
                      <a:srgbClr val="F2F6F6"/>
                    </a:solidFill>
                  </a:tcPr>
                </a:tc>
                <a:tc>
                  <a:txBody>
                    <a:bodyPr/>
                    <a:lstStyle/>
                    <a:p>
                      <a:pPr marL="0" algn="ctr" defTabSz="914400" rtl="0" eaLnBrk="1" latinLnBrk="0" hangingPunct="1"/>
                      <a:r>
                        <a:rPr lang="nl-NL" sz="1200" kern="1200">
                          <a:solidFill>
                            <a:schemeClr val="dk1"/>
                          </a:solidFill>
                          <a:latin typeface="+mj-lt"/>
                          <a:ea typeface="+mn-ea"/>
                          <a:cs typeface="+mn-cs"/>
                        </a:rPr>
                        <a:t>3</a:t>
                      </a:r>
                      <a:endParaRPr lang="nl-BE" sz="1200" kern="1200">
                        <a:solidFill>
                          <a:schemeClr val="dk1"/>
                        </a:solidFill>
                        <a:latin typeface="+mj-lt"/>
                        <a:ea typeface="+mn-ea"/>
                        <a:cs typeface="+mn-cs"/>
                      </a:endParaRPr>
                    </a:p>
                  </a:txBody>
                  <a:tcPr anchor="ctr">
                    <a:solidFill>
                      <a:srgbClr val="F2F6F6"/>
                    </a:solidFill>
                  </a:tcPr>
                </a:tc>
                <a:extLst>
                  <a:ext uri="{0D108BD9-81ED-4DB2-BD59-A6C34878D82A}">
                    <a16:rowId xmlns:a16="http://schemas.microsoft.com/office/drawing/2014/main" val="403375020"/>
                  </a:ext>
                </a:extLst>
              </a:tr>
              <a:tr h="528354">
                <a:tc>
                  <a:txBody>
                    <a:bodyPr/>
                    <a:lstStyle/>
                    <a:p>
                      <a:pPr algn="l" fontAlgn="b"/>
                      <a:r>
                        <a:rPr lang="nl-NL" sz="1200" b="1" i="0" u="none" strike="noStrike">
                          <a:solidFill>
                            <a:srgbClr val="286669"/>
                          </a:solidFill>
                          <a:effectLst/>
                          <a:latin typeface="+mj-lt"/>
                        </a:rPr>
                        <a:t>gemiddeld netto belastbaar inkomen per inwoner </a:t>
                      </a:r>
                      <a:r>
                        <a:rPr lang="nl-NL" sz="1200" b="0" i="0" u="none" strike="noStrike">
                          <a:solidFill>
                            <a:srgbClr val="286669"/>
                          </a:solidFill>
                          <a:effectLst/>
                          <a:latin typeface="+mj-lt"/>
                        </a:rPr>
                        <a:t>(€) (2022)</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22.301</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marL="0" algn="ctr" defTabSz="914400" rtl="0" eaLnBrk="1" latinLnBrk="0" hangingPunct="1"/>
                      <a:r>
                        <a:rPr lang="nl-NL" sz="1200" kern="1200">
                          <a:solidFill>
                            <a:schemeClr val="dk1"/>
                          </a:solidFill>
                          <a:latin typeface="+mj-lt"/>
                          <a:ea typeface="+mn-ea"/>
                          <a:cs typeface="+mn-cs"/>
                        </a:rPr>
                        <a:t>22.119</a:t>
                      </a:r>
                      <a:endParaRPr lang="nl-BE" sz="1200" kern="1200">
                        <a:solidFill>
                          <a:schemeClr val="dk1"/>
                        </a:solidFill>
                        <a:latin typeface="+mj-lt"/>
                        <a:ea typeface="+mn-ea"/>
                        <a:cs typeface="+mn-cs"/>
                      </a:endParaRPr>
                    </a:p>
                  </a:txBody>
                  <a:tcPr anchor="ctr">
                    <a:solidFill>
                      <a:srgbClr val="F2F6F6"/>
                    </a:solidFill>
                  </a:tcPr>
                </a:tc>
                <a:tc>
                  <a:txBody>
                    <a:bodyPr/>
                    <a:lstStyle/>
                    <a:p>
                      <a:pPr marL="0" algn="ctr" defTabSz="914400" rtl="0" eaLnBrk="1" latinLnBrk="0" hangingPunct="1"/>
                      <a:r>
                        <a:rPr lang="nl-NL" sz="1200" kern="1200">
                          <a:solidFill>
                            <a:schemeClr val="dk1"/>
                          </a:solidFill>
                          <a:latin typeface="+mj-lt"/>
                          <a:ea typeface="+mn-ea"/>
                          <a:cs typeface="+mn-cs"/>
                        </a:rPr>
                        <a:t>23.536</a:t>
                      </a:r>
                      <a:endParaRPr lang="nl-BE" sz="1200" kern="1200">
                        <a:solidFill>
                          <a:schemeClr val="dk1"/>
                        </a:solidFill>
                        <a:latin typeface="+mj-lt"/>
                        <a:ea typeface="+mn-ea"/>
                        <a:cs typeface="+mn-cs"/>
                      </a:endParaRPr>
                    </a:p>
                  </a:txBody>
                  <a:tcPr anchor="ctr">
                    <a:solidFill>
                      <a:srgbClr val="F2F6F6"/>
                    </a:solidFill>
                  </a:tcPr>
                </a:tc>
                <a:extLst>
                  <a:ext uri="{0D108BD9-81ED-4DB2-BD59-A6C34878D82A}">
                    <a16:rowId xmlns:a16="http://schemas.microsoft.com/office/drawing/2014/main" val="2670820331"/>
                  </a:ext>
                </a:extLst>
              </a:tr>
            </a:tbl>
          </a:graphicData>
        </a:graphic>
      </p:graphicFrame>
      <p:sp>
        <p:nvSpPr>
          <p:cNvPr id="7" name="Tekstvak 6"/>
          <p:cNvSpPr txBox="1"/>
          <p:nvPr/>
        </p:nvSpPr>
        <p:spPr>
          <a:xfrm>
            <a:off x="8904698" y="6590711"/>
            <a:ext cx="3287302" cy="261610"/>
          </a:xfrm>
          <a:prstGeom prst="rect">
            <a:avLst/>
          </a:prstGeom>
          <a:noFill/>
        </p:spPr>
        <p:txBody>
          <a:bodyPr wrap="square" rtlCol="0">
            <a:spAutoFit/>
          </a:bodyPr>
          <a:lstStyle/>
          <a:p>
            <a:pPr algn="r"/>
            <a:r>
              <a:rPr lang="nl-BE" sz="1100">
                <a:solidFill>
                  <a:schemeClr val="bg1">
                    <a:lumMod val="65000"/>
                  </a:schemeClr>
                </a:solidFill>
              </a:rPr>
              <a:t>Bron: Provincie in Cijfers en gemeentemonitor</a:t>
            </a:r>
            <a:endParaRPr lang="nl-BE">
              <a:solidFill>
                <a:schemeClr val="bg1">
                  <a:lumMod val="65000"/>
                </a:schemeClr>
              </a:solidFill>
            </a:endParaRPr>
          </a:p>
        </p:txBody>
      </p:sp>
      <p:sp>
        <p:nvSpPr>
          <p:cNvPr id="12" name="Tekstvak 11">
            <a:extLst>
              <a:ext uri="{FF2B5EF4-FFF2-40B4-BE49-F238E27FC236}">
                <a16:creationId xmlns:a16="http://schemas.microsoft.com/office/drawing/2014/main" id="{C4C760C3-5C65-ED40-F4AD-E272D0362683}"/>
              </a:ext>
            </a:extLst>
          </p:cNvPr>
          <p:cNvSpPr txBox="1"/>
          <p:nvPr/>
        </p:nvSpPr>
        <p:spPr>
          <a:xfrm>
            <a:off x="609739" y="4018162"/>
            <a:ext cx="4042947" cy="307777"/>
          </a:xfrm>
          <a:prstGeom prst="rect">
            <a:avLst/>
          </a:prstGeom>
          <a:noFill/>
        </p:spPr>
        <p:txBody>
          <a:bodyPr wrap="square" rtlCol="0">
            <a:spAutoFit/>
          </a:bodyPr>
          <a:lstStyle/>
          <a:p>
            <a:r>
              <a:rPr lang="nl-BE" sz="1400" b="1">
                <a:solidFill>
                  <a:srgbClr val="286669"/>
                </a:solidFill>
              </a:rPr>
              <a:t>Werkzoekendengraad, naar leeftijd (2022)</a:t>
            </a:r>
          </a:p>
        </p:txBody>
      </p:sp>
      <p:sp>
        <p:nvSpPr>
          <p:cNvPr id="13" name="Tekstvak 12">
            <a:extLst>
              <a:ext uri="{FF2B5EF4-FFF2-40B4-BE49-F238E27FC236}">
                <a16:creationId xmlns:a16="http://schemas.microsoft.com/office/drawing/2014/main" id="{937180D9-8550-ACED-5695-578B75CDD80D}"/>
              </a:ext>
            </a:extLst>
          </p:cNvPr>
          <p:cNvSpPr txBox="1"/>
          <p:nvPr/>
        </p:nvSpPr>
        <p:spPr>
          <a:xfrm>
            <a:off x="5137288" y="4018162"/>
            <a:ext cx="4042947" cy="307777"/>
          </a:xfrm>
          <a:prstGeom prst="rect">
            <a:avLst/>
          </a:prstGeom>
          <a:noFill/>
        </p:spPr>
        <p:txBody>
          <a:bodyPr wrap="square" rtlCol="0">
            <a:spAutoFit/>
          </a:bodyPr>
          <a:lstStyle/>
          <a:p>
            <a:r>
              <a:rPr lang="nl-BE" sz="1400" b="1">
                <a:solidFill>
                  <a:srgbClr val="286669"/>
                </a:solidFill>
              </a:rPr>
              <a:t>Werkloosheidsgraad, naar herkomst (2021) </a:t>
            </a:r>
          </a:p>
        </p:txBody>
      </p:sp>
      <p:pic>
        <p:nvPicPr>
          <p:cNvPr id="4" name="Picture 3">
            <a:extLst>
              <a:ext uri="{FF2B5EF4-FFF2-40B4-BE49-F238E27FC236}">
                <a16:creationId xmlns:a16="http://schemas.microsoft.com/office/drawing/2014/main" id="{B6E2C527-3E78-F9EE-1A77-7CDB7BD05B40}"/>
              </a:ext>
            </a:extLst>
          </p:cNvPr>
          <p:cNvPicPr>
            <a:picLocks noChangeAspect="1"/>
          </p:cNvPicPr>
          <p:nvPr/>
        </p:nvPicPr>
        <p:blipFill>
          <a:blip r:embed="rId2"/>
          <a:stretch>
            <a:fillRect/>
          </a:stretch>
        </p:blipFill>
        <p:spPr>
          <a:xfrm>
            <a:off x="105054" y="4366189"/>
            <a:ext cx="5052316" cy="2105132"/>
          </a:xfrm>
          <a:prstGeom prst="rect">
            <a:avLst/>
          </a:prstGeom>
        </p:spPr>
      </p:pic>
      <p:pic>
        <p:nvPicPr>
          <p:cNvPr id="9" name="Picture 8">
            <a:extLst>
              <a:ext uri="{FF2B5EF4-FFF2-40B4-BE49-F238E27FC236}">
                <a16:creationId xmlns:a16="http://schemas.microsoft.com/office/drawing/2014/main" id="{8E78F839-026A-C3B9-DA50-DD4F9A9024F7}"/>
              </a:ext>
            </a:extLst>
          </p:cNvPr>
          <p:cNvPicPr>
            <a:picLocks noChangeAspect="1"/>
          </p:cNvPicPr>
          <p:nvPr/>
        </p:nvPicPr>
        <p:blipFill>
          <a:blip r:embed="rId3"/>
          <a:stretch>
            <a:fillRect/>
          </a:stretch>
        </p:blipFill>
        <p:spPr>
          <a:xfrm>
            <a:off x="5013463" y="4250692"/>
            <a:ext cx="4746722" cy="2415266"/>
          </a:xfrm>
          <a:prstGeom prst="rect">
            <a:avLst/>
          </a:prstGeom>
        </p:spPr>
      </p:pic>
    </p:spTree>
    <p:extLst>
      <p:ext uri="{BB962C8B-B14F-4D97-AF65-F5344CB8AC3E}">
        <p14:creationId xmlns:p14="http://schemas.microsoft.com/office/powerpoint/2010/main" val="439880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 economie en werk</a:t>
            </a:r>
          </a:p>
        </p:txBody>
      </p:sp>
      <p:sp>
        <p:nvSpPr>
          <p:cNvPr id="5" name="Tijdelijke aanduiding voor inhoud 4">
            <a:extLst>
              <a:ext uri="{FF2B5EF4-FFF2-40B4-BE49-F238E27FC236}">
                <a16:creationId xmlns:a16="http://schemas.microsoft.com/office/drawing/2014/main" id="{B6A3AD2E-9B60-9EB3-C99F-EE09DF3FB397}"/>
              </a:ext>
            </a:extLst>
          </p:cNvPr>
          <p:cNvSpPr>
            <a:spLocks noGrp="1"/>
          </p:cNvSpPr>
          <p:nvPr>
            <p:ph idx="1"/>
          </p:nvPr>
        </p:nvSpPr>
        <p:spPr/>
        <p:txBody>
          <a:bodyPr>
            <a:normAutofit fontScale="70000" lnSpcReduction="20000"/>
          </a:bodyPr>
          <a:lstStyle/>
          <a:p>
            <a:pPr algn="just"/>
            <a:r>
              <a:rPr lang="nl-NL" dirty="0"/>
              <a:t>De </a:t>
            </a:r>
            <a:r>
              <a:rPr lang="nl-NL" b="1" dirty="0">
                <a:solidFill>
                  <a:srgbClr val="286669"/>
                </a:solidFill>
              </a:rPr>
              <a:t>bruto toegevoegde waarde </a:t>
            </a:r>
            <a:r>
              <a:rPr lang="nl-NL" dirty="0"/>
              <a:t>per inwoner ligt in Dentergem (€23.342) een pak lager in vergelijking met de regio </a:t>
            </a:r>
            <a:r>
              <a:rPr lang="nl-NL" dirty="0" err="1"/>
              <a:t>Midwest</a:t>
            </a:r>
            <a:r>
              <a:rPr lang="nl-NL" dirty="0"/>
              <a:t> (€44.010) en Vlaanderen (€44.008). Daarnaast scoort ook de </a:t>
            </a:r>
            <a:r>
              <a:rPr lang="nl-NL" b="1" dirty="0" err="1">
                <a:solidFill>
                  <a:srgbClr val="286669"/>
                </a:solidFill>
              </a:rPr>
              <a:t>jobratio</a:t>
            </a:r>
            <a:r>
              <a:rPr lang="nl-NL" dirty="0"/>
              <a:t> (aantal jobs in de gemeente per 100 inwoners) veel lager (44,6) in vergelijking met de benchmarks (</a:t>
            </a:r>
            <a:r>
              <a:rPr lang="nl-NL" dirty="0" err="1"/>
              <a:t>Midwest</a:t>
            </a:r>
            <a:r>
              <a:rPr lang="nl-NL" dirty="0"/>
              <a:t>: 84,5 / Vlaanderen: 74,1). Een mogelijke verklaring hiervoor is dat de woonfunctie van Dentergem belangrijker is dan de economische. Dit kunnen we afleiden uit het </a:t>
            </a:r>
            <a:r>
              <a:rPr lang="nl-NL" b="1" dirty="0">
                <a:solidFill>
                  <a:srgbClr val="286669"/>
                </a:solidFill>
              </a:rPr>
              <a:t>negatief pendelsaldo</a:t>
            </a:r>
            <a:r>
              <a:rPr lang="nl-NL" dirty="0"/>
              <a:t>: er gaan meer inwoners in een andere gemeente werken, dan omgekeerd. </a:t>
            </a:r>
          </a:p>
          <a:p>
            <a:pPr algn="just"/>
            <a:r>
              <a:rPr lang="nl-NL" dirty="0"/>
              <a:t>De </a:t>
            </a:r>
            <a:r>
              <a:rPr lang="nl-NL" b="1" dirty="0">
                <a:solidFill>
                  <a:srgbClr val="286669"/>
                </a:solidFill>
              </a:rPr>
              <a:t>netto groeiratio voor ondernemingen </a:t>
            </a:r>
            <a:r>
              <a:rPr lang="nl-NL" dirty="0"/>
              <a:t>bedraagt 2,8% , wat hoger is in vergelijking met de regio </a:t>
            </a:r>
            <a:r>
              <a:rPr lang="nl-NL" dirty="0" err="1"/>
              <a:t>Midwest</a:t>
            </a:r>
            <a:r>
              <a:rPr lang="nl-NL" dirty="0"/>
              <a:t>,</a:t>
            </a:r>
          </a:p>
          <a:p>
            <a:pPr algn="just"/>
            <a:r>
              <a:rPr lang="nl-NL" dirty="0"/>
              <a:t>Dentergem heeft een</a:t>
            </a:r>
            <a:r>
              <a:rPr lang="nl-NL" b="1" dirty="0">
                <a:solidFill>
                  <a:srgbClr val="286669"/>
                </a:solidFill>
              </a:rPr>
              <a:t> hogere werkzaamheidsgraad </a:t>
            </a:r>
            <a:r>
              <a:rPr lang="nl-NL" dirty="0"/>
              <a:t>(77,0%) in vergelijking met de regio </a:t>
            </a:r>
            <a:r>
              <a:rPr lang="nl-NL" dirty="0" err="1"/>
              <a:t>Midwest</a:t>
            </a:r>
            <a:r>
              <a:rPr lang="nl-NL" dirty="0"/>
              <a:t> (75,5%) en het Vlaams Gewest (70,8%), bijgevolg is ook de </a:t>
            </a:r>
            <a:r>
              <a:rPr lang="nl-NL" b="1" dirty="0">
                <a:solidFill>
                  <a:srgbClr val="286669"/>
                </a:solidFill>
              </a:rPr>
              <a:t>werkzoekendengraad</a:t>
            </a:r>
            <a:r>
              <a:rPr lang="nl-NL" dirty="0"/>
              <a:t> (1,8%) lager dan in de vergelijkingsgebieden (resp. 2,8% en 3,8%). De </a:t>
            </a:r>
            <a:r>
              <a:rPr lang="nl-NL" b="1" dirty="0">
                <a:solidFill>
                  <a:srgbClr val="286669"/>
                </a:solidFill>
              </a:rPr>
              <a:t>spanningsratio</a:t>
            </a:r>
            <a:r>
              <a:rPr lang="nl-NL" dirty="0"/>
              <a:t> (= werkzoekenden zonder werk per openstaande vacature) ligt in lijn met het Vlaams Gewest en bedraagt 2,6. Het </a:t>
            </a:r>
            <a:r>
              <a:rPr lang="nl-NL" b="1" dirty="0">
                <a:solidFill>
                  <a:srgbClr val="286669"/>
                </a:solidFill>
              </a:rPr>
              <a:t>gemiddeld netto belastbaar inkomen per inwoner </a:t>
            </a:r>
            <a:r>
              <a:rPr lang="nl-NL" dirty="0"/>
              <a:t>ligt met €22.301 iets hoger in vergelijking met regio </a:t>
            </a:r>
            <a:r>
              <a:rPr lang="nl-NL" dirty="0" err="1"/>
              <a:t>Midwest</a:t>
            </a:r>
            <a:r>
              <a:rPr lang="nl-NL" dirty="0"/>
              <a:t> (€22.119), maar lager dan in Vlaanderen (€23.536). We stellen voor Dentergem sinds 2016 (20.912 euro) een jaarlijkse stijging van deze indicator vast. </a:t>
            </a:r>
          </a:p>
        </p:txBody>
      </p:sp>
    </p:spTree>
    <p:extLst>
      <p:ext uri="{BB962C8B-B14F-4D97-AF65-F5344CB8AC3E}">
        <p14:creationId xmlns:p14="http://schemas.microsoft.com/office/powerpoint/2010/main" val="4242703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Onderwijs</a:t>
            </a:r>
          </a:p>
        </p:txBody>
      </p:sp>
      <p:sp>
        <p:nvSpPr>
          <p:cNvPr id="3" name="Tijdelijke aanduiding voor inhoud 2"/>
          <p:cNvSpPr>
            <a:spLocks noGrp="1"/>
          </p:cNvSpPr>
          <p:nvPr>
            <p:ph idx="1"/>
          </p:nvPr>
        </p:nvSpPr>
        <p:spPr>
          <a:xfrm>
            <a:off x="838200" y="1554154"/>
            <a:ext cx="6861048" cy="4792732"/>
          </a:xfrm>
        </p:spPr>
        <p:txBody>
          <a:bodyPr>
            <a:normAutofit fontScale="92500" lnSpcReduction="20000"/>
          </a:bodyPr>
          <a:lstStyle/>
          <a:p>
            <a:r>
              <a:rPr lang="nl-NL" sz="1400"/>
              <a:t>Het lokaal bestuur Dentergem heeft drie gemeentelijke onderwijsinstellingen: </a:t>
            </a:r>
          </a:p>
          <a:p>
            <a:pPr lvl="1"/>
            <a:r>
              <a:rPr lang="nl-NL" sz="1400"/>
              <a:t>Gemeenteschool De </a:t>
            </a:r>
            <a:r>
              <a:rPr lang="nl-NL" sz="1400" err="1"/>
              <a:t>WegWijzer</a:t>
            </a:r>
            <a:r>
              <a:rPr lang="nl-NL" sz="1400"/>
              <a:t> Wakken</a:t>
            </a:r>
          </a:p>
          <a:p>
            <a:pPr lvl="1"/>
            <a:r>
              <a:rPr lang="nl-NL" sz="1400"/>
              <a:t>Veldschool Dentergem</a:t>
            </a:r>
          </a:p>
          <a:p>
            <a:pPr lvl="1"/>
            <a:r>
              <a:rPr lang="nl-NL" sz="1400" err="1"/>
              <a:t>BuBao</a:t>
            </a:r>
            <a:r>
              <a:rPr lang="nl-NL" sz="1400"/>
              <a:t> De Ruimtevaarder (buitengewoon basisonderwijs)</a:t>
            </a:r>
          </a:p>
          <a:p>
            <a:r>
              <a:rPr lang="nl-NL" sz="1400"/>
              <a:t>Er is ook nog een uitgebreid onderwijsaanbod in Dentergem namelijk: </a:t>
            </a:r>
          </a:p>
          <a:p>
            <a:pPr lvl="1"/>
            <a:r>
              <a:rPr lang="nl-NL" sz="1400"/>
              <a:t>Vrij basisonderwijs </a:t>
            </a:r>
          </a:p>
          <a:p>
            <a:pPr lvl="2"/>
            <a:r>
              <a:rPr lang="nl-NL" sz="1400"/>
              <a:t>Mikado </a:t>
            </a:r>
            <a:r>
              <a:rPr lang="nl-NL" sz="1400" err="1"/>
              <a:t>Oeselgem</a:t>
            </a:r>
            <a:endParaRPr lang="nl-NL" sz="1400"/>
          </a:p>
          <a:p>
            <a:pPr lvl="2"/>
            <a:r>
              <a:rPr lang="nl-NL" sz="1400"/>
              <a:t>Mikado </a:t>
            </a:r>
            <a:r>
              <a:rPr lang="nl-NL" sz="1400" err="1"/>
              <a:t>Markegem</a:t>
            </a:r>
            <a:endParaRPr lang="nl-NL" sz="1400"/>
          </a:p>
          <a:p>
            <a:pPr lvl="2"/>
            <a:r>
              <a:rPr lang="nl-NL" sz="1400"/>
              <a:t>Zeppelin Dentergem</a:t>
            </a:r>
          </a:p>
          <a:p>
            <a:pPr lvl="1"/>
            <a:r>
              <a:rPr lang="nl-NL" sz="1400"/>
              <a:t>Academie</a:t>
            </a:r>
          </a:p>
          <a:p>
            <a:pPr lvl="2"/>
            <a:r>
              <a:rPr lang="nl-NL" sz="1400"/>
              <a:t>Stedelijke kunstacademie Waregem voor muziek, woord en dans, afdeling Wakken</a:t>
            </a:r>
          </a:p>
          <a:p>
            <a:pPr lvl="2"/>
            <a:r>
              <a:rPr lang="nl-NL" sz="1400"/>
              <a:t>Stedelijke kunstacademie Waregem voor muziek, woord en dans, afdeling </a:t>
            </a:r>
            <a:r>
              <a:rPr lang="nl-NL" sz="1400" err="1"/>
              <a:t>Oeselgem</a:t>
            </a:r>
            <a:endParaRPr lang="nl-NL" sz="1400"/>
          </a:p>
          <a:p>
            <a:pPr lvl="2"/>
            <a:r>
              <a:rPr lang="nl-NL" sz="1400"/>
              <a:t>Kunstacademie Tielt Beeldende kunsten, afdeling Dentergem</a:t>
            </a:r>
          </a:p>
        </p:txBody>
      </p:sp>
      <p:pic>
        <p:nvPicPr>
          <p:cNvPr id="1026" name="Picture 2" descr="IMG_90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9233" y="1125693"/>
            <a:ext cx="3536955" cy="2359122"/>
          </a:xfrm>
          <a:prstGeom prst="roundRect">
            <a:avLst/>
          </a:prstGeom>
          <a:noFill/>
          <a:extLst>
            <a:ext uri="{909E8E84-426E-40DD-AFC4-6F175D3DCCD1}">
              <a14:hiddenFill xmlns:a14="http://schemas.microsoft.com/office/drawing/2010/main">
                <a:solidFill>
                  <a:srgbClr val="FFFFFF"/>
                </a:solidFill>
              </a14:hiddenFill>
            </a:ext>
          </a:extLst>
        </p:spPr>
      </p:pic>
      <p:pic>
        <p:nvPicPr>
          <p:cNvPr id="1028" name="Picture 4" descr="Contacteer ons – Da Vinci Atheneum – Koekel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9248" y="3950520"/>
            <a:ext cx="4226940" cy="1927484"/>
          </a:xfrm>
          <a:prstGeom prst="roundRect">
            <a:avLst/>
          </a:prstGeom>
          <a:noFill/>
          <a:extLst>
            <a:ext uri="{909E8E84-426E-40DD-AFC4-6F175D3DCCD1}">
              <a14:hiddenFill xmlns:a14="http://schemas.microsoft.com/office/drawing/2010/main">
                <a:solidFill>
                  <a:srgbClr val="FFFFFF"/>
                </a:solidFill>
              </a14:hiddenFill>
            </a:ext>
          </a:extLst>
        </p:spPr>
      </p:pic>
      <p:sp>
        <p:nvSpPr>
          <p:cNvPr id="4" name="Rechthoek 3"/>
          <p:cNvSpPr/>
          <p:nvPr/>
        </p:nvSpPr>
        <p:spPr>
          <a:xfrm>
            <a:off x="10616184" y="3292791"/>
            <a:ext cx="1069848" cy="192024"/>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BE" sz="700" b="0" i="0" u="none" strike="noStrike" kern="1200" cap="none" spc="0" normalizeH="0" baseline="0" noProof="0">
                <a:ln>
                  <a:noFill/>
                </a:ln>
                <a:solidFill>
                  <a:prstClr val="white"/>
                </a:solidFill>
                <a:effectLst/>
                <a:uLnTx/>
                <a:uFillTx/>
                <a:latin typeface="Segoe UI"/>
                <a:ea typeface="+mn-ea"/>
                <a:cs typeface="+mn-cs"/>
              </a:rPr>
              <a:t>BLO de regenboog</a:t>
            </a:r>
          </a:p>
        </p:txBody>
      </p:sp>
      <p:sp>
        <p:nvSpPr>
          <p:cNvPr id="7" name="Rechthoek 6"/>
          <p:cNvSpPr/>
          <p:nvPr/>
        </p:nvSpPr>
        <p:spPr>
          <a:xfrm>
            <a:off x="10616184" y="5685980"/>
            <a:ext cx="1069848" cy="192024"/>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BE" sz="700" b="0" i="0" u="none" strike="noStrike" kern="1200" cap="none" spc="0" normalizeH="0" baseline="0" noProof="0">
                <a:ln>
                  <a:noFill/>
                </a:ln>
                <a:solidFill>
                  <a:prstClr val="white"/>
                </a:solidFill>
                <a:effectLst/>
                <a:uLnTx/>
                <a:uFillTx/>
                <a:latin typeface="Segoe UI"/>
                <a:ea typeface="+mn-ea"/>
                <a:cs typeface="+mn-cs"/>
              </a:rPr>
              <a:t>Da Vinci Atheneum</a:t>
            </a:r>
          </a:p>
        </p:txBody>
      </p:sp>
      <p:sp>
        <p:nvSpPr>
          <p:cNvPr id="5" name="Tekstvak 9">
            <a:extLst>
              <a:ext uri="{FF2B5EF4-FFF2-40B4-BE49-F238E27FC236}">
                <a16:creationId xmlns:a16="http://schemas.microsoft.com/office/drawing/2014/main" id="{C2DEB283-76BC-0188-5E3E-2E2CFE599CD6}"/>
              </a:ext>
            </a:extLst>
          </p:cNvPr>
          <p:cNvSpPr txBox="1"/>
          <p:nvPr/>
        </p:nvSpPr>
        <p:spPr>
          <a:xfrm>
            <a:off x="8810625" y="6541409"/>
            <a:ext cx="333723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https://www.dentergem.be/scholen</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35274705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A82663-4087-BDD5-D068-FCB8C0189C8C}"/>
              </a:ext>
            </a:extLst>
          </p:cNvPr>
          <p:cNvSpPr>
            <a:spLocks noGrp="1"/>
          </p:cNvSpPr>
          <p:nvPr>
            <p:ph type="title"/>
          </p:nvPr>
        </p:nvSpPr>
        <p:spPr/>
        <p:txBody>
          <a:bodyPr>
            <a:normAutofit fontScale="90000"/>
          </a:bodyPr>
          <a:lstStyle/>
          <a:p>
            <a:r>
              <a:rPr lang="nl-NL"/>
              <a:t>Onderwijs</a:t>
            </a:r>
            <a:br>
              <a:rPr lang="nl-NL"/>
            </a:br>
            <a:r>
              <a:rPr lang="nl-NL" b="0"/>
              <a:t>Demografische ontwikkelingen</a:t>
            </a:r>
            <a:r>
              <a:rPr lang="nl-BE" b="0"/>
              <a:t> in cijfers </a:t>
            </a:r>
          </a:p>
        </p:txBody>
      </p:sp>
      <p:sp>
        <p:nvSpPr>
          <p:cNvPr id="4" name="Rechthoek: afgeronde hoeken 3">
            <a:extLst>
              <a:ext uri="{FF2B5EF4-FFF2-40B4-BE49-F238E27FC236}">
                <a16:creationId xmlns:a16="http://schemas.microsoft.com/office/drawing/2014/main" id="{8631F86A-57C5-8831-0F49-6ABC060E0504}"/>
              </a:ext>
            </a:extLst>
          </p:cNvPr>
          <p:cNvSpPr/>
          <p:nvPr/>
        </p:nvSpPr>
        <p:spPr>
          <a:xfrm>
            <a:off x="7287578" y="62799"/>
            <a:ext cx="3977640" cy="2121316"/>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0" i="0" u="none" strike="noStrike" kern="1200" cap="none" spc="0" normalizeH="0" baseline="0" noProof="0">
                <a:ln>
                  <a:noFill/>
                </a:ln>
                <a:solidFill>
                  <a:prstClr val="white"/>
                </a:solidFill>
                <a:effectLst/>
                <a:uLnTx/>
                <a:uFillTx/>
                <a:latin typeface="Segoe UI"/>
                <a:ea typeface="+mn-ea"/>
                <a:cs typeface="+mn-cs"/>
              </a:rPr>
              <a:t>We stellen voornamelijk binnen Wakken het grootste aandeel inwoners vast met een leeftijd tussen 3 en 11 jaar. Ook in Dentergem zelf is deze doelgroep sterker vertegenwoordigd in vergelijking met de andere gebieden.</a:t>
            </a:r>
            <a:endParaRPr kumimoji="0" lang="nl-BE" sz="1400" b="0" i="0" u="none" strike="noStrike" kern="1200" cap="none" spc="0" normalizeH="0" baseline="0" noProof="0">
              <a:ln>
                <a:noFill/>
              </a:ln>
              <a:solidFill>
                <a:prstClr val="white"/>
              </a:solidFill>
              <a:effectLst/>
              <a:uLnTx/>
              <a:uFillTx/>
              <a:latin typeface="Segoe UI"/>
              <a:ea typeface="+mn-ea"/>
              <a:cs typeface="+mn-cs"/>
            </a:endParaRPr>
          </a:p>
        </p:txBody>
      </p:sp>
      <p:pic>
        <p:nvPicPr>
          <p:cNvPr id="6" name="Picture 5" descr="A map of different colored areas&#10;&#10;Description automatically generated">
            <a:extLst>
              <a:ext uri="{FF2B5EF4-FFF2-40B4-BE49-F238E27FC236}">
                <a16:creationId xmlns:a16="http://schemas.microsoft.com/office/drawing/2014/main" id="{2E500684-1EF5-4418-35FD-729C508EB076}"/>
              </a:ext>
            </a:extLst>
          </p:cNvPr>
          <p:cNvPicPr>
            <a:picLocks noChangeAspect="1"/>
          </p:cNvPicPr>
          <p:nvPr/>
        </p:nvPicPr>
        <p:blipFill>
          <a:blip r:embed="rId2"/>
          <a:stretch>
            <a:fillRect/>
          </a:stretch>
        </p:blipFill>
        <p:spPr>
          <a:xfrm>
            <a:off x="0" y="2027462"/>
            <a:ext cx="6356985" cy="4767739"/>
          </a:xfrm>
          <a:prstGeom prst="rect">
            <a:avLst/>
          </a:prstGeom>
        </p:spPr>
      </p:pic>
      <p:pic>
        <p:nvPicPr>
          <p:cNvPr id="8" name="Picture 7" descr="A map of different colored areas&#10;&#10;Description automatically generated">
            <a:extLst>
              <a:ext uri="{FF2B5EF4-FFF2-40B4-BE49-F238E27FC236}">
                <a16:creationId xmlns:a16="http://schemas.microsoft.com/office/drawing/2014/main" id="{22A8B3FE-3A3D-BF4D-4B64-DCCB218A31B6}"/>
              </a:ext>
            </a:extLst>
          </p:cNvPr>
          <p:cNvPicPr>
            <a:picLocks noChangeAspect="1"/>
          </p:cNvPicPr>
          <p:nvPr/>
        </p:nvPicPr>
        <p:blipFill>
          <a:blip r:embed="rId3"/>
          <a:stretch>
            <a:fillRect/>
          </a:stretch>
        </p:blipFill>
        <p:spPr>
          <a:xfrm>
            <a:off x="6125211" y="2242251"/>
            <a:ext cx="6070600" cy="4552950"/>
          </a:xfrm>
          <a:prstGeom prst="rect">
            <a:avLst/>
          </a:prstGeom>
        </p:spPr>
      </p:pic>
    </p:spTree>
    <p:extLst>
      <p:ext uri="{BB962C8B-B14F-4D97-AF65-F5344CB8AC3E}">
        <p14:creationId xmlns:p14="http://schemas.microsoft.com/office/powerpoint/2010/main" val="19353320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51720-9CF8-FE59-3911-EC87DB21B92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09EA7F2-C370-7AB3-9CC2-B96924FBE4F9}"/>
              </a:ext>
            </a:extLst>
          </p:cNvPr>
          <p:cNvSpPr>
            <a:spLocks noGrp="1"/>
          </p:cNvSpPr>
          <p:nvPr>
            <p:ph type="title"/>
          </p:nvPr>
        </p:nvSpPr>
        <p:spPr/>
        <p:txBody>
          <a:bodyPr>
            <a:normAutofit fontScale="90000"/>
          </a:bodyPr>
          <a:lstStyle/>
          <a:p>
            <a:r>
              <a:rPr lang="nl-NL"/>
              <a:t>Onderwijs</a:t>
            </a:r>
            <a:br>
              <a:rPr lang="nl-NL"/>
            </a:br>
            <a:r>
              <a:rPr lang="nl-NL" b="0"/>
              <a:t>Demografische ontwikkelingen</a:t>
            </a:r>
            <a:r>
              <a:rPr lang="nl-BE" b="0"/>
              <a:t> in cijfers </a:t>
            </a:r>
            <a:endParaRPr lang="nl-BE"/>
          </a:p>
        </p:txBody>
      </p:sp>
      <p:sp>
        <p:nvSpPr>
          <p:cNvPr id="7" name="Tekstvak 6">
            <a:extLst>
              <a:ext uri="{FF2B5EF4-FFF2-40B4-BE49-F238E27FC236}">
                <a16:creationId xmlns:a16="http://schemas.microsoft.com/office/drawing/2014/main" id="{0D926F4D-1646-4A9B-9ACA-BA9167645143}"/>
              </a:ext>
            </a:extLst>
          </p:cNvPr>
          <p:cNvSpPr txBox="1"/>
          <p:nvPr/>
        </p:nvSpPr>
        <p:spPr>
          <a:xfrm>
            <a:off x="9840922" y="6548372"/>
            <a:ext cx="192097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Provincie in Cijfers</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grpSp>
        <p:nvGrpSpPr>
          <p:cNvPr id="19" name="Group 18">
            <a:extLst>
              <a:ext uri="{FF2B5EF4-FFF2-40B4-BE49-F238E27FC236}">
                <a16:creationId xmlns:a16="http://schemas.microsoft.com/office/drawing/2014/main" id="{472641E5-5A97-6077-CC33-7D3E5A0B6B18}"/>
              </a:ext>
            </a:extLst>
          </p:cNvPr>
          <p:cNvGrpSpPr/>
          <p:nvPr/>
        </p:nvGrpSpPr>
        <p:grpSpPr>
          <a:xfrm>
            <a:off x="6095999" y="1650663"/>
            <a:ext cx="5731601" cy="2002349"/>
            <a:chOff x="2999943" y="2135474"/>
            <a:chExt cx="6192114" cy="2212817"/>
          </a:xfrm>
        </p:grpSpPr>
        <p:pic>
          <p:nvPicPr>
            <p:cNvPr id="16" name="Picture 15">
              <a:extLst>
                <a:ext uri="{FF2B5EF4-FFF2-40B4-BE49-F238E27FC236}">
                  <a16:creationId xmlns:a16="http://schemas.microsoft.com/office/drawing/2014/main" id="{44910631-8560-3D94-4B14-A353353413DD}"/>
                </a:ext>
              </a:extLst>
            </p:cNvPr>
            <p:cNvPicPr>
              <a:picLocks noChangeAspect="1"/>
            </p:cNvPicPr>
            <p:nvPr/>
          </p:nvPicPr>
          <p:blipFill>
            <a:blip r:embed="rId3"/>
            <a:stretch>
              <a:fillRect/>
            </a:stretch>
          </p:blipFill>
          <p:spPr>
            <a:xfrm>
              <a:off x="2999943" y="2509709"/>
              <a:ext cx="6192114" cy="1838582"/>
            </a:xfrm>
            <a:prstGeom prst="rect">
              <a:avLst/>
            </a:prstGeom>
          </p:spPr>
        </p:pic>
        <p:pic>
          <p:nvPicPr>
            <p:cNvPr id="18" name="Picture 17">
              <a:extLst>
                <a:ext uri="{FF2B5EF4-FFF2-40B4-BE49-F238E27FC236}">
                  <a16:creationId xmlns:a16="http://schemas.microsoft.com/office/drawing/2014/main" id="{9397658B-D413-EE71-8F02-E6BABE3A5379}"/>
                </a:ext>
              </a:extLst>
            </p:cNvPr>
            <p:cNvPicPr>
              <a:picLocks noChangeAspect="1"/>
            </p:cNvPicPr>
            <p:nvPr/>
          </p:nvPicPr>
          <p:blipFill>
            <a:blip r:embed="rId4"/>
            <a:stretch>
              <a:fillRect/>
            </a:stretch>
          </p:blipFill>
          <p:spPr>
            <a:xfrm>
              <a:off x="2999943" y="2135474"/>
              <a:ext cx="3334215" cy="438211"/>
            </a:xfrm>
            <a:prstGeom prst="rect">
              <a:avLst/>
            </a:prstGeom>
          </p:spPr>
        </p:pic>
      </p:grpSp>
      <p:pic>
        <p:nvPicPr>
          <p:cNvPr id="21" name="Picture 20">
            <a:extLst>
              <a:ext uri="{FF2B5EF4-FFF2-40B4-BE49-F238E27FC236}">
                <a16:creationId xmlns:a16="http://schemas.microsoft.com/office/drawing/2014/main" id="{78E2D798-96EB-08F1-5C4B-1BE02306E264}"/>
              </a:ext>
            </a:extLst>
          </p:cNvPr>
          <p:cNvPicPr>
            <a:picLocks noChangeAspect="1"/>
          </p:cNvPicPr>
          <p:nvPr/>
        </p:nvPicPr>
        <p:blipFill>
          <a:blip r:embed="rId5"/>
          <a:stretch>
            <a:fillRect/>
          </a:stretch>
        </p:blipFill>
        <p:spPr>
          <a:xfrm>
            <a:off x="6096000" y="3826050"/>
            <a:ext cx="5731601" cy="2983932"/>
          </a:xfrm>
          <a:prstGeom prst="rect">
            <a:avLst/>
          </a:prstGeom>
        </p:spPr>
      </p:pic>
      <p:grpSp>
        <p:nvGrpSpPr>
          <p:cNvPr id="26" name="Group 25">
            <a:extLst>
              <a:ext uri="{FF2B5EF4-FFF2-40B4-BE49-F238E27FC236}">
                <a16:creationId xmlns:a16="http://schemas.microsoft.com/office/drawing/2014/main" id="{C7999E98-9919-1AF2-2789-A4B7430C7E61}"/>
              </a:ext>
            </a:extLst>
          </p:cNvPr>
          <p:cNvGrpSpPr/>
          <p:nvPr/>
        </p:nvGrpSpPr>
        <p:grpSpPr>
          <a:xfrm>
            <a:off x="63392" y="1650664"/>
            <a:ext cx="5731600" cy="2080234"/>
            <a:chOff x="3042811" y="2074681"/>
            <a:chExt cx="6106377" cy="2235504"/>
          </a:xfrm>
        </p:grpSpPr>
        <p:pic>
          <p:nvPicPr>
            <p:cNvPr id="23" name="Picture 22">
              <a:extLst>
                <a:ext uri="{FF2B5EF4-FFF2-40B4-BE49-F238E27FC236}">
                  <a16:creationId xmlns:a16="http://schemas.microsoft.com/office/drawing/2014/main" id="{F69E24B7-063A-425C-FA88-2051F5E15380}"/>
                </a:ext>
              </a:extLst>
            </p:cNvPr>
            <p:cNvPicPr>
              <a:picLocks noChangeAspect="1"/>
            </p:cNvPicPr>
            <p:nvPr/>
          </p:nvPicPr>
          <p:blipFill>
            <a:blip r:embed="rId6"/>
            <a:stretch>
              <a:fillRect/>
            </a:stretch>
          </p:blipFill>
          <p:spPr>
            <a:xfrm>
              <a:off x="3042811" y="2547814"/>
              <a:ext cx="6106377" cy="1762371"/>
            </a:xfrm>
            <a:prstGeom prst="rect">
              <a:avLst/>
            </a:prstGeom>
          </p:spPr>
        </p:pic>
        <p:pic>
          <p:nvPicPr>
            <p:cNvPr id="25" name="Picture 24">
              <a:extLst>
                <a:ext uri="{FF2B5EF4-FFF2-40B4-BE49-F238E27FC236}">
                  <a16:creationId xmlns:a16="http://schemas.microsoft.com/office/drawing/2014/main" id="{F2D754BB-400A-362D-0262-29214B374368}"/>
                </a:ext>
              </a:extLst>
            </p:cNvPr>
            <p:cNvPicPr>
              <a:picLocks noChangeAspect="1"/>
            </p:cNvPicPr>
            <p:nvPr/>
          </p:nvPicPr>
          <p:blipFill>
            <a:blip r:embed="rId7"/>
            <a:stretch>
              <a:fillRect/>
            </a:stretch>
          </p:blipFill>
          <p:spPr>
            <a:xfrm>
              <a:off x="3042811" y="2074681"/>
              <a:ext cx="3639058" cy="438211"/>
            </a:xfrm>
            <a:prstGeom prst="rect">
              <a:avLst/>
            </a:prstGeom>
          </p:spPr>
        </p:pic>
      </p:grpSp>
      <p:pic>
        <p:nvPicPr>
          <p:cNvPr id="28" name="Picture 27">
            <a:extLst>
              <a:ext uri="{FF2B5EF4-FFF2-40B4-BE49-F238E27FC236}">
                <a16:creationId xmlns:a16="http://schemas.microsoft.com/office/drawing/2014/main" id="{C1F2BD36-ABBF-F5E0-506C-F9A2AA0F0808}"/>
              </a:ext>
            </a:extLst>
          </p:cNvPr>
          <p:cNvPicPr>
            <a:picLocks noChangeAspect="1"/>
          </p:cNvPicPr>
          <p:nvPr/>
        </p:nvPicPr>
        <p:blipFill>
          <a:blip r:embed="rId8"/>
          <a:stretch>
            <a:fillRect/>
          </a:stretch>
        </p:blipFill>
        <p:spPr>
          <a:xfrm>
            <a:off x="177684" y="3907180"/>
            <a:ext cx="5623041" cy="2910852"/>
          </a:xfrm>
          <a:prstGeom prst="rect">
            <a:avLst/>
          </a:prstGeom>
        </p:spPr>
      </p:pic>
    </p:spTree>
    <p:extLst>
      <p:ext uri="{BB962C8B-B14F-4D97-AF65-F5344CB8AC3E}">
        <p14:creationId xmlns:p14="http://schemas.microsoft.com/office/powerpoint/2010/main" val="24119074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75705F-5392-1509-1BD6-5DAA1E3B718F}"/>
              </a:ext>
            </a:extLst>
          </p:cNvPr>
          <p:cNvSpPr>
            <a:spLocks noGrp="1"/>
          </p:cNvSpPr>
          <p:nvPr>
            <p:ph type="title"/>
          </p:nvPr>
        </p:nvSpPr>
        <p:spPr/>
        <p:txBody>
          <a:bodyPr>
            <a:normAutofit fontScale="90000"/>
          </a:bodyPr>
          <a:lstStyle/>
          <a:p>
            <a:r>
              <a:rPr lang="nl-NL"/>
              <a:t>Onderwijs</a:t>
            </a:r>
            <a:br>
              <a:rPr lang="nl-NL"/>
            </a:br>
            <a:r>
              <a:rPr lang="nl-NL" b="0"/>
              <a:t>Demografische ontwikkelingen</a:t>
            </a:r>
            <a:r>
              <a:rPr lang="nl-BE" b="0"/>
              <a:t> in cijfers </a:t>
            </a:r>
            <a:endParaRPr lang="nl-BE"/>
          </a:p>
        </p:txBody>
      </p:sp>
      <p:sp>
        <p:nvSpPr>
          <p:cNvPr id="3" name="Tijdelijke aanduiding voor inhoud 2">
            <a:extLst>
              <a:ext uri="{FF2B5EF4-FFF2-40B4-BE49-F238E27FC236}">
                <a16:creationId xmlns:a16="http://schemas.microsoft.com/office/drawing/2014/main" id="{1E082975-67C7-C8AD-2D51-E2B8885F9AB5}"/>
              </a:ext>
            </a:extLst>
          </p:cNvPr>
          <p:cNvSpPr>
            <a:spLocks noGrp="1"/>
          </p:cNvSpPr>
          <p:nvPr>
            <p:ph idx="1"/>
          </p:nvPr>
        </p:nvSpPr>
        <p:spPr>
          <a:xfrm>
            <a:off x="838200" y="2689225"/>
            <a:ext cx="5617464" cy="1479550"/>
          </a:xfrm>
        </p:spPr>
        <p:txBody>
          <a:bodyPr>
            <a:normAutofit/>
          </a:bodyPr>
          <a:lstStyle/>
          <a:p>
            <a:pPr algn="just"/>
            <a:r>
              <a:rPr lang="nl-NL" sz="1400"/>
              <a:t>De </a:t>
            </a:r>
            <a:r>
              <a:rPr lang="nl-NL" sz="1400" b="1">
                <a:solidFill>
                  <a:srgbClr val="286669"/>
                </a:solidFill>
              </a:rPr>
              <a:t>gezinnen</a:t>
            </a:r>
            <a:r>
              <a:rPr lang="nl-NL" sz="1400"/>
              <a:t> in Dentergem zijn vaak </a:t>
            </a:r>
            <a:r>
              <a:rPr lang="nl-NL" sz="1400" b="1">
                <a:solidFill>
                  <a:srgbClr val="286669"/>
                </a:solidFill>
              </a:rPr>
              <a:t>groter dan gemiddeld</a:t>
            </a:r>
            <a:r>
              <a:rPr lang="nl-NL" sz="1400"/>
              <a:t> in Vlaanderen en regio </a:t>
            </a:r>
            <a:r>
              <a:rPr lang="nl-NL" sz="1400" err="1"/>
              <a:t>Midwest</a:t>
            </a:r>
            <a:r>
              <a:rPr lang="nl-NL" sz="1400"/>
              <a:t>. Ook zien we dat er minder alleenwonenden woonachtig zijn in Dentergem dan gemiddeld in de referentieregio en Vlaanderen. </a:t>
            </a:r>
          </a:p>
        </p:txBody>
      </p:sp>
      <p:sp>
        <p:nvSpPr>
          <p:cNvPr id="6" name="Tekstvak 5">
            <a:extLst>
              <a:ext uri="{FF2B5EF4-FFF2-40B4-BE49-F238E27FC236}">
                <a16:creationId xmlns:a16="http://schemas.microsoft.com/office/drawing/2014/main" id="{EA1C9AB2-150A-7E72-0060-D318F9591E47}"/>
              </a:ext>
            </a:extLst>
          </p:cNvPr>
          <p:cNvSpPr txBox="1"/>
          <p:nvPr/>
        </p:nvSpPr>
        <p:spPr>
          <a:xfrm>
            <a:off x="9847458" y="6596390"/>
            <a:ext cx="192097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grpSp>
        <p:nvGrpSpPr>
          <p:cNvPr id="10" name="Group 9">
            <a:extLst>
              <a:ext uri="{FF2B5EF4-FFF2-40B4-BE49-F238E27FC236}">
                <a16:creationId xmlns:a16="http://schemas.microsoft.com/office/drawing/2014/main" id="{E5822B17-D418-E193-AE50-D510BE1AFA00}"/>
              </a:ext>
            </a:extLst>
          </p:cNvPr>
          <p:cNvGrpSpPr/>
          <p:nvPr/>
        </p:nvGrpSpPr>
        <p:grpSpPr>
          <a:xfrm>
            <a:off x="6455664" y="2007291"/>
            <a:ext cx="5334430" cy="2843418"/>
            <a:chOff x="3018995" y="1528497"/>
            <a:chExt cx="6154009" cy="3372321"/>
          </a:xfrm>
        </p:grpSpPr>
        <p:pic>
          <p:nvPicPr>
            <p:cNvPr id="7" name="Picture 6">
              <a:extLst>
                <a:ext uri="{FF2B5EF4-FFF2-40B4-BE49-F238E27FC236}">
                  <a16:creationId xmlns:a16="http://schemas.microsoft.com/office/drawing/2014/main" id="{AED5FE35-0E38-A1B7-C747-4E580172BEC1}"/>
                </a:ext>
              </a:extLst>
            </p:cNvPr>
            <p:cNvPicPr>
              <a:picLocks noChangeAspect="1"/>
            </p:cNvPicPr>
            <p:nvPr/>
          </p:nvPicPr>
          <p:blipFill>
            <a:blip r:embed="rId2"/>
            <a:stretch>
              <a:fillRect/>
            </a:stretch>
          </p:blipFill>
          <p:spPr>
            <a:xfrm>
              <a:off x="3018995" y="1957182"/>
              <a:ext cx="6154009" cy="2943636"/>
            </a:xfrm>
            <a:prstGeom prst="rect">
              <a:avLst/>
            </a:prstGeom>
          </p:spPr>
        </p:pic>
        <p:pic>
          <p:nvPicPr>
            <p:cNvPr id="9" name="Picture 8">
              <a:extLst>
                <a:ext uri="{FF2B5EF4-FFF2-40B4-BE49-F238E27FC236}">
                  <a16:creationId xmlns:a16="http://schemas.microsoft.com/office/drawing/2014/main" id="{30B64E67-5C0E-35C1-D131-261069EEED46}"/>
                </a:ext>
              </a:extLst>
            </p:cNvPr>
            <p:cNvPicPr>
              <a:picLocks noChangeAspect="1"/>
            </p:cNvPicPr>
            <p:nvPr/>
          </p:nvPicPr>
          <p:blipFill>
            <a:blip r:embed="rId3"/>
            <a:stretch>
              <a:fillRect/>
            </a:stretch>
          </p:blipFill>
          <p:spPr>
            <a:xfrm>
              <a:off x="3018995" y="1528497"/>
              <a:ext cx="3429479" cy="428685"/>
            </a:xfrm>
            <a:prstGeom prst="rect">
              <a:avLst/>
            </a:prstGeom>
          </p:spPr>
        </p:pic>
      </p:grpSp>
    </p:spTree>
    <p:extLst>
      <p:ext uri="{BB962C8B-B14F-4D97-AF65-F5344CB8AC3E}">
        <p14:creationId xmlns:p14="http://schemas.microsoft.com/office/powerpoint/2010/main" val="766866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a:t>Onderwijs</a:t>
            </a:r>
            <a:br>
              <a:rPr lang="nl-NL"/>
            </a:br>
            <a:r>
              <a:rPr lang="nl-NL" b="0"/>
              <a:t>Demografische ontwikkelingen</a:t>
            </a:r>
            <a:r>
              <a:rPr lang="nl-BE" b="0"/>
              <a:t> in cijfers </a:t>
            </a:r>
            <a:endParaRPr lang="nl-BE"/>
          </a:p>
        </p:txBody>
      </p:sp>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3796385843"/>
              </p:ext>
            </p:extLst>
          </p:nvPr>
        </p:nvGraphicFramePr>
        <p:xfrm>
          <a:off x="838200" y="1524477"/>
          <a:ext cx="9000001" cy="2694705"/>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1361853383"/>
                    </a:ext>
                  </a:extLst>
                </a:gridCol>
                <a:gridCol w="1636364">
                  <a:extLst>
                    <a:ext uri="{9D8B030D-6E8A-4147-A177-3AD203B41FA5}">
                      <a16:colId xmlns:a16="http://schemas.microsoft.com/office/drawing/2014/main" val="2996155885"/>
                    </a:ext>
                  </a:extLst>
                </a:gridCol>
              </a:tblGrid>
              <a:tr h="474061">
                <a:tc>
                  <a:txBody>
                    <a:bodyPr/>
                    <a:lstStyle/>
                    <a:p>
                      <a:pPr algn="l" fontAlgn="b"/>
                      <a:r>
                        <a:rPr lang="nl-BE" sz="1200" b="1" i="0" u="none" strike="noStrike">
                          <a:solidFill>
                            <a:srgbClr val="000000"/>
                          </a:solidFill>
                          <a:effectLst/>
                          <a:latin typeface="+mj-lt"/>
                        </a:rPr>
                        <a:t> </a:t>
                      </a:r>
                    </a:p>
                  </a:txBody>
                  <a:tcPr marL="6350" marR="6350" marT="6350" marB="0" anchor="b">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noFill/>
                      <a:prstDash val="solid"/>
                      <a:round/>
                      <a:headEnd type="none" w="med" len="med"/>
                      <a:tailEnd type="none" w="med" len="med"/>
                    </a:lnB>
                    <a:solidFill>
                      <a:srgbClr val="286669"/>
                    </a:solidFill>
                  </a:tcPr>
                </a:tc>
                <a:tc>
                  <a:txBody>
                    <a:bodyPr/>
                    <a:lstStyle/>
                    <a:p>
                      <a:pPr algn="ctr" fontAlgn="b"/>
                      <a:r>
                        <a:rPr lang="nl-NL" sz="1200" b="1" i="0" u="none" strike="noStrike">
                          <a:solidFill>
                            <a:srgbClr val="286669"/>
                          </a:solidFill>
                          <a:effectLst/>
                          <a:latin typeface="+mj-lt"/>
                        </a:rPr>
                        <a:t>Dentergem</a:t>
                      </a:r>
                      <a:endParaRPr lang="nl-BE" sz="1200" b="1" i="0" u="none" strike="noStrike">
                        <a:solidFill>
                          <a:srgbClr val="286669"/>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fontAlgn="b"/>
                      <a:r>
                        <a:rPr lang="nl-BE" sz="1200" b="1" i="0" u="none" strike="noStrike" kern="1200">
                          <a:solidFill>
                            <a:schemeClr val="bg1"/>
                          </a:solidFill>
                          <a:effectLst/>
                          <a:latin typeface="+mn-lt"/>
                          <a:ea typeface="+mn-ea"/>
                          <a:cs typeface="+mn-cs"/>
                        </a:rPr>
                        <a:t>Referentieregio </a:t>
                      </a:r>
                      <a:r>
                        <a:rPr lang="nl-BE" sz="1200" b="1" i="0" u="none" strike="noStrike" kern="1200" err="1">
                          <a:solidFill>
                            <a:schemeClr val="bg1"/>
                          </a:solidFill>
                          <a:effectLst/>
                          <a:latin typeface="+mn-lt"/>
                          <a:ea typeface="+mn-ea"/>
                          <a:cs typeface="+mn-cs"/>
                        </a:rPr>
                        <a:t>Midwest</a:t>
                      </a:r>
                      <a:endParaRPr lang="nl-BE" sz="1200" b="1" i="0" u="none" strike="noStrike" kern="1200">
                        <a:solidFill>
                          <a:schemeClr val="bg1"/>
                        </a:solidFill>
                        <a:effectLst/>
                        <a:latin typeface="+mn-lt"/>
                        <a:ea typeface="+mn-ea"/>
                        <a:cs typeface="+mn-cs"/>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no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no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55161">
                <a:tc>
                  <a:txBody>
                    <a:bodyPr/>
                    <a:lstStyle/>
                    <a:p>
                      <a:pPr algn="l" fontAlgn="b"/>
                      <a:r>
                        <a:rPr lang="nl-NL" sz="1200" b="1" i="0" u="none" strike="noStrike">
                          <a:solidFill>
                            <a:srgbClr val="286669"/>
                          </a:solidFill>
                          <a:effectLst/>
                          <a:latin typeface="+mj-lt"/>
                        </a:rPr>
                        <a:t>Alleenwonenden (LIPRO) </a:t>
                      </a:r>
                      <a:r>
                        <a:rPr lang="nl-NL" sz="1200" b="0" i="0" u="none" strike="noStrike">
                          <a:solidFill>
                            <a:srgbClr val="286669"/>
                          </a:solidFill>
                          <a:effectLst/>
                          <a:latin typeface="+mj-lt"/>
                        </a:rPr>
                        <a:t>(%) (2024)</a:t>
                      </a:r>
                      <a:endParaRPr lang="nl-NL" sz="1200" b="1" i="0" u="none" strike="noStrike">
                        <a:solidFill>
                          <a:srgbClr val="286669"/>
                        </a:solidFill>
                        <a:effectLst/>
                        <a:latin typeface="+mj-lt"/>
                      </a:endParaRPr>
                    </a:p>
                  </a:txBody>
                  <a:tcPr marL="6350" marR="6350" marT="635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6F6"/>
                    </a:solidFill>
                  </a:tcPr>
                </a:tc>
                <a:tc>
                  <a:txBody>
                    <a:bodyPr/>
                    <a:lstStyle/>
                    <a:p>
                      <a:pPr algn="ctr" fontAlgn="b"/>
                      <a:r>
                        <a:rPr lang="nl-NL" sz="1200" b="0" i="0" u="none" strike="noStrike">
                          <a:solidFill>
                            <a:schemeClr val="tx1"/>
                          </a:solidFill>
                          <a:effectLst/>
                          <a:latin typeface="+mj-lt"/>
                        </a:rPr>
                        <a:t>26,4%</a:t>
                      </a:r>
                      <a:endParaRPr lang="nl-BE" sz="1200" b="0" i="0" u="none" strike="noStrike">
                        <a:solidFill>
                          <a:schemeClr val="tx1"/>
                        </a:solidFill>
                        <a:effectLst/>
                        <a:latin typeface="+mj-lt"/>
                      </a:endParaRPr>
                    </a:p>
                  </a:txBody>
                  <a:tcPr marL="6350" marR="6350" marT="635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6F6"/>
                    </a:solidFill>
                  </a:tcPr>
                </a:tc>
                <a:tc>
                  <a:txBody>
                    <a:bodyPr/>
                    <a:lstStyle/>
                    <a:p>
                      <a:pPr algn="ctr" fontAlgn="b"/>
                      <a:r>
                        <a:rPr lang="nl-NL" sz="1200" b="0" i="0" u="none" strike="noStrike">
                          <a:solidFill>
                            <a:srgbClr val="000000"/>
                          </a:solidFill>
                          <a:effectLst/>
                          <a:latin typeface="+mj-lt"/>
                        </a:rPr>
                        <a:t>31,1%</a:t>
                      </a:r>
                      <a:endParaRPr lang="nl-BE" sz="1200" b="0" i="0" u="none" strike="noStrike">
                        <a:solidFill>
                          <a:srgbClr val="000000"/>
                        </a:solidFill>
                        <a:effectLst/>
                        <a:latin typeface="+mj-lt"/>
                      </a:endParaRPr>
                    </a:p>
                  </a:txBody>
                  <a:tcPr marL="6350" marR="6350" marT="635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6F6"/>
                    </a:solidFill>
                  </a:tcPr>
                </a:tc>
                <a:tc>
                  <a:txBody>
                    <a:bodyPr/>
                    <a:lstStyle/>
                    <a:p>
                      <a:pPr algn="ctr" fontAlgn="b"/>
                      <a:r>
                        <a:rPr lang="nl-NL" sz="1200" b="0" i="0" u="none" strike="noStrike">
                          <a:solidFill>
                            <a:srgbClr val="000000"/>
                          </a:solidFill>
                          <a:effectLst/>
                          <a:latin typeface="+mj-lt"/>
                        </a:rPr>
                        <a:t>33,3%</a:t>
                      </a:r>
                      <a:endParaRPr lang="nl-BE" sz="1200" b="0" i="0" u="none" strike="noStrike">
                        <a:solidFill>
                          <a:srgbClr val="000000"/>
                        </a:solidFill>
                        <a:effectLst/>
                        <a:latin typeface="+mj-lt"/>
                      </a:endParaRPr>
                    </a:p>
                  </a:txBody>
                  <a:tcPr marL="6350" marR="6350" marT="635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6F6"/>
                    </a:solidFill>
                  </a:tcPr>
                </a:tc>
                <a:extLst>
                  <a:ext uri="{0D108BD9-81ED-4DB2-BD59-A6C34878D82A}">
                    <a16:rowId xmlns:a16="http://schemas.microsoft.com/office/drawing/2014/main" val="1477635844"/>
                  </a:ext>
                </a:extLst>
              </a:tr>
              <a:tr h="555161">
                <a:tc>
                  <a:txBody>
                    <a:bodyPr/>
                    <a:lstStyle/>
                    <a:p>
                      <a:pPr algn="l" fontAlgn="b"/>
                      <a:r>
                        <a:rPr lang="nl-NL" sz="1200" b="1" i="0" u="none" strike="noStrike">
                          <a:solidFill>
                            <a:srgbClr val="286669"/>
                          </a:solidFill>
                          <a:effectLst/>
                          <a:latin typeface="+mj-lt"/>
                        </a:rPr>
                        <a:t>meerpersoonshuishoudens zonder kind(eren) </a:t>
                      </a:r>
                      <a:r>
                        <a:rPr lang="nl-NL" sz="1200" b="0" i="0" u="none" strike="noStrike">
                          <a:solidFill>
                            <a:srgbClr val="286669"/>
                          </a:solidFill>
                          <a:effectLst/>
                          <a:latin typeface="+mj-lt"/>
                        </a:rPr>
                        <a:t>(volgens LIPRO typologie) (</a:t>
                      </a:r>
                      <a:r>
                        <a:rPr lang="nl-NL" sz="1200" b="0" i="0" u="none" strike="noStrike" kern="1200">
                          <a:solidFill>
                            <a:srgbClr val="286669"/>
                          </a:solidFill>
                          <a:effectLst/>
                          <a:latin typeface="+mn-lt"/>
                          <a:ea typeface="+mn-ea"/>
                          <a:cs typeface="+mn-cs"/>
                        </a:rPr>
                        <a:t>%) (2024)</a:t>
                      </a:r>
                      <a:endParaRPr lang="nl-NL" sz="1200" b="1" i="0" u="none" strike="noStrike">
                        <a:solidFill>
                          <a:srgbClr val="286669"/>
                        </a:solidFill>
                        <a:effectLst/>
                        <a:latin typeface="+mj-lt"/>
                      </a:endParaRPr>
                    </a:p>
                  </a:txBody>
                  <a:tcPr marL="6350" marR="6350" marT="6350" marB="0" anchor="ctr">
                    <a:lnT w="12700" cap="flat" cmpd="sng" algn="ctr">
                      <a:noFill/>
                      <a:prstDash val="solid"/>
                      <a:round/>
                      <a:headEnd type="none" w="med" len="med"/>
                      <a:tailEnd type="none" w="med" len="med"/>
                    </a:lnT>
                    <a:solidFill>
                      <a:srgbClr val="F2F6F6"/>
                    </a:solidFill>
                  </a:tcPr>
                </a:tc>
                <a:tc>
                  <a:txBody>
                    <a:bodyPr/>
                    <a:lstStyle/>
                    <a:p>
                      <a:pPr algn="ctr" fontAlgn="b"/>
                      <a:r>
                        <a:rPr lang="nl-NL" sz="1200" b="0" i="0" u="none" strike="noStrike">
                          <a:solidFill>
                            <a:schemeClr val="tx1"/>
                          </a:solidFill>
                          <a:effectLst/>
                          <a:latin typeface="+mj-lt"/>
                        </a:rPr>
                        <a:t>31,3%</a:t>
                      </a:r>
                      <a:endParaRPr lang="nl-BE" sz="1200" b="0" i="0" u="none" strike="noStrike">
                        <a:solidFill>
                          <a:schemeClr val="tx1"/>
                        </a:solidFill>
                        <a:effectLst/>
                        <a:latin typeface="+mj-lt"/>
                      </a:endParaRPr>
                    </a:p>
                  </a:txBody>
                  <a:tcPr marL="6350" marR="6350" marT="6350" marB="0" anchor="ctr">
                    <a:lnT w="12700" cap="flat" cmpd="sng" algn="ctr">
                      <a:no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30,6%</a:t>
                      </a:r>
                      <a:endParaRPr lang="nl-BE" sz="1200" b="0" i="0" u="none" strike="noStrike">
                        <a:solidFill>
                          <a:srgbClr val="000000"/>
                        </a:solidFill>
                        <a:effectLst/>
                        <a:latin typeface="+mj-lt"/>
                      </a:endParaRPr>
                    </a:p>
                  </a:txBody>
                  <a:tcPr marL="6350" marR="6350" marT="6350" marB="0" anchor="ctr">
                    <a:lnT w="12700" cap="flat" cmpd="sng" algn="ctr">
                      <a:no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28,4%</a:t>
                      </a:r>
                      <a:endParaRPr lang="nl-BE" sz="1200" b="0" i="0" u="none" strike="noStrike">
                        <a:solidFill>
                          <a:srgbClr val="000000"/>
                        </a:solidFill>
                        <a:effectLst/>
                        <a:latin typeface="+mj-lt"/>
                      </a:endParaRPr>
                    </a:p>
                  </a:txBody>
                  <a:tcPr marL="6350" marR="6350" marT="6350" marB="0" anchor="ctr">
                    <a:lnT w="12700" cap="flat" cmpd="sng" algn="ctr">
                      <a:noFill/>
                      <a:prstDash val="solid"/>
                      <a:round/>
                      <a:headEnd type="none" w="med" len="med"/>
                      <a:tailEnd type="none" w="med" len="med"/>
                    </a:lnT>
                    <a:solidFill>
                      <a:srgbClr val="F2F6F6"/>
                    </a:solidFill>
                  </a:tcPr>
                </a:tc>
                <a:extLst>
                  <a:ext uri="{0D108BD9-81ED-4DB2-BD59-A6C34878D82A}">
                    <a16:rowId xmlns:a16="http://schemas.microsoft.com/office/drawing/2014/main" val="1560632050"/>
                  </a:ext>
                </a:extLst>
              </a:tr>
              <a:tr h="555161">
                <a:tc>
                  <a:txBody>
                    <a:bodyPr/>
                    <a:lstStyle/>
                    <a:p>
                      <a:pPr algn="l" fontAlgn="b"/>
                      <a:r>
                        <a:rPr lang="nl-NL" sz="1200" b="1" i="0" u="none" strike="noStrike" kern="1200">
                          <a:solidFill>
                            <a:srgbClr val="286669"/>
                          </a:solidFill>
                          <a:effectLst/>
                          <a:latin typeface="+mn-lt"/>
                          <a:ea typeface="+mn-ea"/>
                          <a:cs typeface="+mn-cs"/>
                        </a:rPr>
                        <a:t>Paar met kind(eren) (volgens LIPRO typologie) </a:t>
                      </a:r>
                      <a:r>
                        <a:rPr lang="nl-NL" sz="1200" b="0" i="0" u="none" strike="noStrike" kern="1200">
                          <a:solidFill>
                            <a:srgbClr val="286669"/>
                          </a:solidFill>
                          <a:effectLst/>
                          <a:latin typeface="+mn-lt"/>
                          <a:ea typeface="+mn-ea"/>
                          <a:cs typeface="+mn-cs"/>
                        </a:rPr>
                        <a:t>(%) (2024)</a:t>
                      </a:r>
                      <a:endParaRPr lang="nl-NL" sz="1200" b="1" i="0" u="none" strike="noStrike" kern="1200">
                        <a:solidFill>
                          <a:srgbClr val="286669"/>
                        </a:solidFill>
                        <a:effectLst/>
                        <a:latin typeface="+mn-lt"/>
                        <a:ea typeface="+mn-ea"/>
                        <a:cs typeface="+mn-cs"/>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33,9%</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29,3%</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28,0%</a:t>
                      </a:r>
                    </a:p>
                  </a:txBody>
                  <a:tcPr marL="6350" marR="6350" marT="6350" marB="0" anchor="ctr">
                    <a:solidFill>
                      <a:srgbClr val="F2F6F6"/>
                    </a:solidFill>
                  </a:tcPr>
                </a:tc>
                <a:extLst>
                  <a:ext uri="{0D108BD9-81ED-4DB2-BD59-A6C34878D82A}">
                    <a16:rowId xmlns:a16="http://schemas.microsoft.com/office/drawing/2014/main" val="403375020"/>
                  </a:ext>
                </a:extLst>
              </a:tr>
              <a:tr h="555161">
                <a:tc>
                  <a:txBody>
                    <a:bodyPr/>
                    <a:lstStyle/>
                    <a:p>
                      <a:pPr algn="l" fontAlgn="b"/>
                      <a:r>
                        <a:rPr lang="nl-NL" sz="1200" b="1" i="0" u="none" strike="noStrike">
                          <a:solidFill>
                            <a:srgbClr val="286669"/>
                          </a:solidFill>
                          <a:effectLst/>
                          <a:latin typeface="+mj-lt"/>
                        </a:rPr>
                        <a:t>Alleenstaande ouder (volgens LIPRO typologie) </a:t>
                      </a:r>
                      <a:r>
                        <a:rPr lang="nl-NL" sz="1200" b="0" i="0" u="none" strike="noStrike" kern="1200">
                          <a:solidFill>
                            <a:srgbClr val="286669"/>
                          </a:solidFill>
                          <a:effectLst/>
                          <a:latin typeface="+mn-lt"/>
                          <a:ea typeface="+mn-ea"/>
                          <a:cs typeface="+mn-cs"/>
                        </a:rPr>
                        <a:t>(%) (2024)</a:t>
                      </a:r>
                      <a:r>
                        <a:rPr lang="nl-NL" sz="1200" b="1" i="0" u="none" strike="noStrike">
                          <a:solidFill>
                            <a:srgbClr val="286669"/>
                          </a:solidFill>
                          <a:effectLst/>
                          <a:latin typeface="+mj-lt"/>
                        </a:rPr>
                        <a:t> </a:t>
                      </a:r>
                      <a:endParaRPr lang="nl-NL" sz="1200" b="0"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6,8%</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7,2%</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8,3%</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3617432562"/>
                  </a:ext>
                </a:extLst>
              </a:tr>
            </a:tbl>
          </a:graphicData>
        </a:graphic>
      </p:graphicFrame>
      <p:sp>
        <p:nvSpPr>
          <p:cNvPr id="7" name="Tekstvak 6"/>
          <p:cNvSpPr txBox="1"/>
          <p:nvPr/>
        </p:nvSpPr>
        <p:spPr>
          <a:xfrm>
            <a:off x="7917227" y="5457485"/>
            <a:ext cx="192097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Provincie in Cijfers</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7852431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a:t>Onderwijs</a:t>
            </a:r>
            <a:br>
              <a:rPr lang="nl-NL"/>
            </a:br>
            <a:r>
              <a:rPr lang="nl-NL" b="0"/>
              <a:t>Demografische ontwikkelingen</a:t>
            </a:r>
            <a:r>
              <a:rPr lang="nl-BE" b="0"/>
              <a:t> in cijfers </a:t>
            </a:r>
            <a:endParaRPr lang="nl-BE"/>
          </a:p>
        </p:txBody>
      </p:sp>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514209613"/>
              </p:ext>
            </p:extLst>
          </p:nvPr>
        </p:nvGraphicFramePr>
        <p:xfrm>
          <a:off x="838200" y="1524477"/>
          <a:ext cx="9000001" cy="2694705"/>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1361853383"/>
                    </a:ext>
                  </a:extLst>
                </a:gridCol>
                <a:gridCol w="1636364">
                  <a:extLst>
                    <a:ext uri="{9D8B030D-6E8A-4147-A177-3AD203B41FA5}">
                      <a16:colId xmlns:a16="http://schemas.microsoft.com/office/drawing/2014/main" val="2996155885"/>
                    </a:ext>
                  </a:extLst>
                </a:gridCol>
              </a:tblGrid>
              <a:tr h="474061">
                <a:tc>
                  <a:txBody>
                    <a:bodyPr/>
                    <a:lstStyle/>
                    <a:p>
                      <a:pPr algn="l" fontAlgn="b"/>
                      <a:r>
                        <a:rPr lang="nl-BE" sz="1200" b="1" i="0" u="none" strike="noStrike">
                          <a:solidFill>
                            <a:srgbClr val="000000"/>
                          </a:solidFill>
                          <a:effectLst/>
                          <a:latin typeface="+mj-lt"/>
                        </a:rPr>
                        <a:t> </a:t>
                      </a:r>
                    </a:p>
                  </a:txBody>
                  <a:tcPr marL="6350" marR="6350" marT="6350" marB="0" anchor="b">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NL" sz="1200" b="1" i="0" u="none" strike="noStrike">
                          <a:solidFill>
                            <a:srgbClr val="286669"/>
                          </a:solidFill>
                          <a:effectLst/>
                          <a:latin typeface="+mj-lt"/>
                        </a:rPr>
                        <a:t>Dentergem</a:t>
                      </a:r>
                      <a:endParaRPr lang="nl-BE" sz="1200" b="1" i="0" u="none" strike="noStrike">
                        <a:solidFill>
                          <a:srgbClr val="286669"/>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 </a:t>
                      </a:r>
                      <a:r>
                        <a:rPr lang="nl-BE" sz="1200" b="1" i="0" u="none" strike="noStrike" err="1">
                          <a:solidFill>
                            <a:schemeClr val="bg1"/>
                          </a:solidFill>
                          <a:effectLst/>
                          <a:latin typeface="+mj-lt"/>
                        </a:rPr>
                        <a:t>Midwest</a:t>
                      </a:r>
                      <a:endParaRPr lang="nl-BE" sz="1200" b="1" i="0" u="none" strike="noStrike">
                        <a:solidFill>
                          <a:schemeClr val="bg1"/>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55161">
                <a:tc>
                  <a:txBody>
                    <a:bodyPr/>
                    <a:lstStyle/>
                    <a:p>
                      <a:pPr algn="l" fontAlgn="b"/>
                      <a:r>
                        <a:rPr lang="nl-NL" sz="1200" b="1" i="0" u="none" strike="noStrike">
                          <a:solidFill>
                            <a:srgbClr val="286669"/>
                          </a:solidFill>
                          <a:effectLst/>
                          <a:latin typeface="+mj-lt"/>
                        </a:rPr>
                        <a:t>niet-Belgische huidige nationaliteit </a:t>
                      </a:r>
                      <a:r>
                        <a:rPr lang="nl-NL" sz="1200" b="0" i="0" u="none" strike="noStrike">
                          <a:solidFill>
                            <a:srgbClr val="286669"/>
                          </a:solidFill>
                          <a:effectLst/>
                          <a:latin typeface="+mj-lt"/>
                        </a:rPr>
                        <a:t>(t.o.v. inwoners) (2024)</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1" i="0" u="none" strike="noStrike">
                          <a:solidFill>
                            <a:srgbClr val="286669"/>
                          </a:solidFill>
                          <a:effectLst/>
                          <a:latin typeface="+mj-lt"/>
                        </a:rPr>
                        <a:t>5,5%</a:t>
                      </a:r>
                      <a:endParaRPr lang="nl-BE" sz="1200" b="1" i="0" u="none" strike="noStrike">
                        <a:solidFill>
                          <a:srgbClr val="286669"/>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8,1%</a:t>
                      </a:r>
                      <a:endParaRPr lang="nl-BE" sz="1200" b="0" i="0" u="none" strike="noStrike">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11,1%</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905811574"/>
                  </a:ext>
                </a:extLst>
              </a:tr>
              <a:tr h="555161">
                <a:tc>
                  <a:txBody>
                    <a:bodyPr/>
                    <a:lstStyle/>
                    <a:p>
                      <a:pPr algn="l" fontAlgn="b"/>
                      <a:r>
                        <a:rPr lang="nl-NL" sz="1200" b="1" i="0" u="none" strike="noStrike">
                          <a:solidFill>
                            <a:srgbClr val="286669"/>
                          </a:solidFill>
                          <a:effectLst/>
                          <a:latin typeface="+mj-lt"/>
                        </a:rPr>
                        <a:t>niet-Belgische herkomst </a:t>
                      </a:r>
                    </a:p>
                    <a:p>
                      <a:pPr algn="l" fontAlgn="b"/>
                      <a:r>
                        <a:rPr lang="nl-NL" sz="1200" b="0" i="0" u="none" strike="noStrike">
                          <a:solidFill>
                            <a:srgbClr val="286669"/>
                          </a:solidFill>
                          <a:effectLst/>
                          <a:latin typeface="+mj-lt"/>
                        </a:rPr>
                        <a:t>(t.o.v. inwoners) (2024)</a:t>
                      </a:r>
                    </a:p>
                  </a:txBody>
                  <a:tcPr marL="6350" marR="6350" marT="6350" marB="0" anchor="ctr">
                    <a:solidFill>
                      <a:srgbClr val="F2F6F6"/>
                    </a:solidFill>
                  </a:tcPr>
                </a:tc>
                <a:tc>
                  <a:txBody>
                    <a:bodyPr/>
                    <a:lstStyle/>
                    <a:p>
                      <a:pPr algn="ctr" fontAlgn="b"/>
                      <a:r>
                        <a:rPr lang="nl-NL" sz="1200" b="1" i="0" u="none" strike="noStrike">
                          <a:solidFill>
                            <a:srgbClr val="286669"/>
                          </a:solidFill>
                          <a:effectLst/>
                          <a:latin typeface="+mj-lt"/>
                        </a:rPr>
                        <a:t>9,8</a:t>
                      </a:r>
                      <a:endParaRPr lang="nl-BE" sz="1200" b="1"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15,0</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26,9%</a:t>
                      </a:r>
                    </a:p>
                  </a:txBody>
                  <a:tcPr marL="6350" marR="6350" marT="6350" marB="0" anchor="ctr">
                    <a:solidFill>
                      <a:srgbClr val="F2F6F6"/>
                    </a:solidFill>
                  </a:tcPr>
                </a:tc>
                <a:extLst>
                  <a:ext uri="{0D108BD9-81ED-4DB2-BD59-A6C34878D82A}">
                    <a16:rowId xmlns:a16="http://schemas.microsoft.com/office/drawing/2014/main" val="1560632050"/>
                  </a:ext>
                </a:extLst>
              </a:tr>
              <a:tr h="555161">
                <a:tc>
                  <a:txBody>
                    <a:bodyPr/>
                    <a:lstStyle/>
                    <a:p>
                      <a:pPr algn="l" fontAlgn="b"/>
                      <a:r>
                        <a:rPr lang="nl-NL" sz="1200" b="1" i="0" u="none" strike="noStrike">
                          <a:solidFill>
                            <a:srgbClr val="286669"/>
                          </a:solidFill>
                          <a:effectLst/>
                          <a:latin typeface="+mj-lt"/>
                        </a:rPr>
                        <a:t>taal moeder-kind: Nederlands</a:t>
                      </a:r>
                      <a:r>
                        <a:rPr lang="nl-NL" sz="1200" b="1" i="0" u="none" strike="noStrike" baseline="30000">
                          <a:solidFill>
                            <a:srgbClr val="286669"/>
                          </a:solidFill>
                          <a:effectLst/>
                          <a:latin typeface="+mj-lt"/>
                        </a:rPr>
                        <a:t>(*)</a:t>
                      </a:r>
                      <a:r>
                        <a:rPr lang="nl-NL" sz="1200" b="1" i="0" u="none" strike="noStrike">
                          <a:solidFill>
                            <a:srgbClr val="286669"/>
                          </a:solidFill>
                          <a:effectLst/>
                          <a:latin typeface="+mj-lt"/>
                        </a:rPr>
                        <a:t> </a:t>
                      </a:r>
                      <a:r>
                        <a:rPr lang="nl-NL" sz="1200" b="0" i="0" u="none" strike="noStrike">
                          <a:solidFill>
                            <a:srgbClr val="286669"/>
                          </a:solidFill>
                          <a:effectLst/>
                          <a:latin typeface="+mj-lt"/>
                        </a:rPr>
                        <a:t>(t.o.v. kinderen waarvoor taal geregistreerd werd) (2023)</a:t>
                      </a:r>
                    </a:p>
                  </a:txBody>
                  <a:tcPr marL="6350" marR="6350" marT="6350" marB="0" anchor="ctr">
                    <a:solidFill>
                      <a:srgbClr val="F2F6F6"/>
                    </a:solidFill>
                  </a:tcPr>
                </a:tc>
                <a:tc>
                  <a:txBody>
                    <a:bodyPr/>
                    <a:lstStyle/>
                    <a:p>
                      <a:pPr algn="ctr" fontAlgn="b"/>
                      <a:r>
                        <a:rPr lang="nl-NL" sz="1200" b="1" i="0" u="none" strike="noStrike">
                          <a:solidFill>
                            <a:srgbClr val="286669"/>
                          </a:solidFill>
                          <a:effectLst/>
                          <a:latin typeface="+mj-lt"/>
                        </a:rPr>
                        <a:t>89,5%</a:t>
                      </a:r>
                      <a:endParaRPr lang="nl-BE" sz="1200" b="1"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68,8%</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403375020"/>
                  </a:ext>
                </a:extLst>
              </a:tr>
              <a:tr h="555161">
                <a:tc>
                  <a:txBody>
                    <a:bodyPr/>
                    <a:lstStyle/>
                    <a:p>
                      <a:pPr algn="l" fontAlgn="b"/>
                      <a:r>
                        <a:rPr lang="nl-NL" sz="1200" b="1" i="0" u="none" strike="noStrike">
                          <a:solidFill>
                            <a:srgbClr val="286669"/>
                          </a:solidFill>
                          <a:effectLst/>
                          <a:latin typeface="+mj-lt"/>
                        </a:rPr>
                        <a:t>leerlingen basisonderwijs die thuis geen Nederlands spreken </a:t>
                      </a:r>
                      <a:r>
                        <a:rPr lang="nl-NL" sz="1200" b="0" i="0" u="none" strike="noStrike">
                          <a:solidFill>
                            <a:srgbClr val="286669"/>
                          </a:solidFill>
                          <a:effectLst/>
                          <a:latin typeface="+mj-lt"/>
                        </a:rPr>
                        <a:t>(t.o.v. </a:t>
                      </a:r>
                      <a:r>
                        <a:rPr lang="nl-NL" sz="1200" b="0" i="0" u="none" strike="noStrike" err="1">
                          <a:solidFill>
                            <a:srgbClr val="286669"/>
                          </a:solidFill>
                          <a:effectLst/>
                          <a:latin typeface="+mj-lt"/>
                        </a:rPr>
                        <a:t>lln</a:t>
                      </a:r>
                      <a:r>
                        <a:rPr lang="nl-NL" sz="1200" b="0" i="0" u="none" strike="noStrike">
                          <a:solidFill>
                            <a:srgbClr val="286669"/>
                          </a:solidFill>
                          <a:effectLst/>
                          <a:latin typeface="+mj-lt"/>
                        </a:rPr>
                        <a:t> BO) – volgens woonplaats (%) (2023-2024)</a:t>
                      </a:r>
                    </a:p>
                  </a:txBody>
                  <a:tcPr marL="6350" marR="6350" marT="6350" marB="0" anchor="ctr">
                    <a:solidFill>
                      <a:srgbClr val="F2F6F6"/>
                    </a:solidFill>
                  </a:tcPr>
                </a:tc>
                <a:tc>
                  <a:txBody>
                    <a:bodyPr/>
                    <a:lstStyle/>
                    <a:p>
                      <a:pPr algn="ctr" fontAlgn="b"/>
                      <a:r>
                        <a:rPr lang="nl-NL" sz="1200" b="1" i="0" u="none" strike="noStrike">
                          <a:solidFill>
                            <a:srgbClr val="286669"/>
                          </a:solidFill>
                          <a:effectLst/>
                          <a:latin typeface="+mj-lt"/>
                        </a:rPr>
                        <a:t>10,2%</a:t>
                      </a:r>
                      <a:endParaRPr lang="nl-BE" sz="1200" b="1"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16,7%</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24,4%</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3617432562"/>
                  </a:ext>
                </a:extLst>
              </a:tr>
            </a:tbl>
          </a:graphicData>
        </a:graphic>
      </p:graphicFrame>
      <p:sp>
        <p:nvSpPr>
          <p:cNvPr id="7" name="Tekstvak 6"/>
          <p:cNvSpPr txBox="1"/>
          <p:nvPr/>
        </p:nvSpPr>
        <p:spPr>
          <a:xfrm>
            <a:off x="9840922" y="6548372"/>
            <a:ext cx="192097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Provincie in Cijfers</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
        <p:nvSpPr>
          <p:cNvPr id="4" name="Rectangle 1">
            <a:extLst>
              <a:ext uri="{FF2B5EF4-FFF2-40B4-BE49-F238E27FC236}">
                <a16:creationId xmlns:a16="http://schemas.microsoft.com/office/drawing/2014/main" id="{F25C270D-1C63-9522-0AFA-44AE9CD57F5E}"/>
              </a:ext>
            </a:extLst>
          </p:cNvPr>
          <p:cNvSpPr>
            <a:spLocks noChangeArrowheads="1"/>
          </p:cNvSpPr>
          <p:nvPr/>
        </p:nvSpPr>
        <p:spPr bwMode="auto">
          <a:xfrm>
            <a:off x="838200" y="4219182"/>
            <a:ext cx="8743950" cy="30263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25392"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nl-BE" altLang="nl-BE" sz="900" b="1" i="0" u="none" strike="noStrike" kern="1200" cap="none" spc="0" normalizeH="0" baseline="0" noProof="0">
                <a:ln>
                  <a:noFill/>
                </a:ln>
                <a:solidFill>
                  <a:srgbClr val="71777D"/>
                </a:solidFill>
                <a:effectLst/>
                <a:uLnTx/>
                <a:uFillTx/>
                <a:latin typeface="Segoe UI"/>
                <a:ea typeface="+mn-ea"/>
                <a:cs typeface="+mn-cs"/>
              </a:rPr>
              <a:t>(*) taal moeder-kind: Nederlands</a:t>
            </a:r>
            <a:r>
              <a:rPr kumimoji="0" lang="nl-BE" altLang="nl-BE" sz="900" b="0" i="0" u="none" strike="noStrike" kern="1200" cap="none" spc="0" normalizeH="0" baseline="0" noProof="0">
                <a:ln>
                  <a:noFill/>
                </a:ln>
                <a:solidFill>
                  <a:srgbClr val="71777D"/>
                </a:solidFill>
                <a:effectLst/>
                <a:uLnTx/>
                <a:uFillTx/>
                <a:latin typeface="Segoe UI"/>
                <a:ea typeface="+mn-ea"/>
                <a:cs typeface="+mn-cs"/>
              </a:rPr>
              <a:t>: </a:t>
            </a:r>
            <a:r>
              <a:rPr kumimoji="0" lang="nl-NL" altLang="nl-BE" sz="900" b="0" i="0" u="none" strike="noStrike" kern="1200" cap="none" spc="0" normalizeH="0" baseline="0" noProof="0">
                <a:ln>
                  <a:noFill/>
                </a:ln>
                <a:solidFill>
                  <a:srgbClr val="71777D"/>
                </a:solidFill>
                <a:effectLst/>
                <a:uLnTx/>
                <a:uFillTx/>
                <a:latin typeface="Segoe UI"/>
                <a:ea typeface="+mn-ea"/>
                <a:cs typeface="+mn-cs"/>
              </a:rPr>
              <a:t>Percentage kinderen waarvan de moeder bij geboorte Nederlands spreekt tegen het kind (t.o.v. kinderen waarvoor taal geregistreerd werd)</a:t>
            </a:r>
          </a:p>
        </p:txBody>
      </p:sp>
    </p:spTree>
    <p:extLst>
      <p:ext uri="{BB962C8B-B14F-4D97-AF65-F5344CB8AC3E}">
        <p14:creationId xmlns:p14="http://schemas.microsoft.com/office/powerpoint/2010/main" val="7378631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C7C02-087B-BF6D-B66B-6E8CBCFB183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F3F768D-E371-8414-22BF-A44032098B48}"/>
              </a:ext>
            </a:extLst>
          </p:cNvPr>
          <p:cNvSpPr>
            <a:spLocks noGrp="1"/>
          </p:cNvSpPr>
          <p:nvPr>
            <p:ph type="title"/>
          </p:nvPr>
        </p:nvSpPr>
        <p:spPr/>
        <p:txBody>
          <a:bodyPr>
            <a:normAutofit fontScale="90000"/>
          </a:bodyPr>
          <a:lstStyle/>
          <a:p>
            <a:r>
              <a:rPr lang="nl-BE"/>
              <a:t>Onderwijs</a:t>
            </a:r>
            <a:br>
              <a:rPr lang="nl-BE"/>
            </a:br>
            <a:r>
              <a:rPr lang="nl-BE" b="0"/>
              <a:t>Samenstelling</a:t>
            </a:r>
            <a:endParaRPr lang="nl-BE"/>
          </a:p>
        </p:txBody>
      </p:sp>
      <p:sp>
        <p:nvSpPr>
          <p:cNvPr id="10" name="Tekstvak 9">
            <a:extLst>
              <a:ext uri="{FF2B5EF4-FFF2-40B4-BE49-F238E27FC236}">
                <a16:creationId xmlns:a16="http://schemas.microsoft.com/office/drawing/2014/main" id="{E6865958-6F76-CE0A-2637-6C6EE6EE3A8D}"/>
              </a:ext>
            </a:extLst>
          </p:cNvPr>
          <p:cNvSpPr txBox="1"/>
          <p:nvPr/>
        </p:nvSpPr>
        <p:spPr>
          <a:xfrm>
            <a:off x="9554109" y="6541409"/>
            <a:ext cx="2593750"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Provincie in Cijfers 2023-2024</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pic>
        <p:nvPicPr>
          <p:cNvPr id="7" name="Picture 6" descr="A screenshot of a graph&#10;&#10;Description automatically generated">
            <a:extLst>
              <a:ext uri="{FF2B5EF4-FFF2-40B4-BE49-F238E27FC236}">
                <a16:creationId xmlns:a16="http://schemas.microsoft.com/office/drawing/2014/main" id="{C4239BF5-DAB1-0109-3459-477EFFDD5A35}"/>
              </a:ext>
            </a:extLst>
          </p:cNvPr>
          <p:cNvPicPr>
            <a:picLocks noChangeAspect="1"/>
          </p:cNvPicPr>
          <p:nvPr/>
        </p:nvPicPr>
        <p:blipFill>
          <a:blip r:embed="rId2"/>
          <a:stretch>
            <a:fillRect/>
          </a:stretch>
        </p:blipFill>
        <p:spPr>
          <a:xfrm>
            <a:off x="2308860" y="1469495"/>
            <a:ext cx="7111365" cy="5333524"/>
          </a:xfrm>
          <a:prstGeom prst="rect">
            <a:avLst/>
          </a:prstGeom>
        </p:spPr>
      </p:pic>
    </p:spTree>
    <p:extLst>
      <p:ext uri="{BB962C8B-B14F-4D97-AF65-F5344CB8AC3E}">
        <p14:creationId xmlns:p14="http://schemas.microsoft.com/office/powerpoint/2010/main" val="2483806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C492E6-4A5D-47E4-8759-139D091ABDF7}"/>
              </a:ext>
            </a:extLst>
          </p:cNvPr>
          <p:cNvSpPr>
            <a:spLocks noGrp="1"/>
          </p:cNvSpPr>
          <p:nvPr>
            <p:ph type="title"/>
          </p:nvPr>
        </p:nvSpPr>
        <p:spPr/>
        <p:txBody>
          <a:bodyPr>
            <a:normAutofit fontScale="90000"/>
          </a:bodyPr>
          <a:lstStyle/>
          <a:p>
            <a:r>
              <a:rPr lang="nl-BE"/>
              <a:t>Onderwijs</a:t>
            </a:r>
            <a:br>
              <a:rPr lang="nl-BE"/>
            </a:br>
            <a:r>
              <a:rPr lang="nl-BE" b="0"/>
              <a:t>Sociale ontwikkelingen in cijfers</a:t>
            </a:r>
          </a:p>
        </p:txBody>
      </p:sp>
      <p:sp>
        <p:nvSpPr>
          <p:cNvPr id="3" name="Tijdelijke aanduiding voor inhoud 2">
            <a:extLst>
              <a:ext uri="{FF2B5EF4-FFF2-40B4-BE49-F238E27FC236}">
                <a16:creationId xmlns:a16="http://schemas.microsoft.com/office/drawing/2014/main" id="{0BC25822-AE73-3BB8-F3B8-38FA419070FA}"/>
              </a:ext>
            </a:extLst>
          </p:cNvPr>
          <p:cNvSpPr>
            <a:spLocks noGrp="1"/>
          </p:cNvSpPr>
          <p:nvPr>
            <p:ph idx="1"/>
          </p:nvPr>
        </p:nvSpPr>
        <p:spPr>
          <a:xfrm>
            <a:off x="838200" y="4870458"/>
            <a:ext cx="10515600" cy="1335745"/>
          </a:xfrm>
        </p:spPr>
        <p:txBody>
          <a:bodyPr>
            <a:normAutofit fontScale="77500" lnSpcReduction="20000"/>
          </a:bodyPr>
          <a:lstStyle/>
          <a:p>
            <a:r>
              <a:rPr lang="nl-NL"/>
              <a:t>Inzake de arbeidsparticipatie van ouders van kinderen tussen 3-11 jaar in Dentergem stellen we vast dat 96,1% van de kinderen minstens 1 werkende ouder heeft. Het aandeel kinderen tussen 3-11 jaar in Dentergem zonder werkende ouders betreft slechts 1,6%. We stellen geen opvallende verschillen vast tussen de arbeidsparticipatie van ouders in de leeftijdscategorieën 3-5 jaar en 6-11 jaar. </a:t>
            </a:r>
            <a:endParaRPr lang="nl-BE"/>
          </a:p>
        </p:txBody>
      </p:sp>
      <p:sp>
        <p:nvSpPr>
          <p:cNvPr id="6" name="Tekstvak 5">
            <a:extLst>
              <a:ext uri="{FF2B5EF4-FFF2-40B4-BE49-F238E27FC236}">
                <a16:creationId xmlns:a16="http://schemas.microsoft.com/office/drawing/2014/main" id="{BC6C82B1-E5C0-B7CC-9B3E-5E74A2CD24D7}"/>
              </a:ext>
            </a:extLst>
          </p:cNvPr>
          <p:cNvSpPr txBox="1"/>
          <p:nvPr/>
        </p:nvSpPr>
        <p:spPr>
          <a:xfrm>
            <a:off x="2808698" y="4018159"/>
            <a:ext cx="3287302" cy="43088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Agentschap Opgroeien, kinderen 3-11 jaar in Dentergem (2020)</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pic>
        <p:nvPicPr>
          <p:cNvPr id="12" name="Picture 11">
            <a:extLst>
              <a:ext uri="{FF2B5EF4-FFF2-40B4-BE49-F238E27FC236}">
                <a16:creationId xmlns:a16="http://schemas.microsoft.com/office/drawing/2014/main" id="{5B4EE106-9CE4-E3F3-9A08-7985C0ACA7DF}"/>
              </a:ext>
            </a:extLst>
          </p:cNvPr>
          <p:cNvPicPr>
            <a:picLocks noChangeAspect="1"/>
          </p:cNvPicPr>
          <p:nvPr/>
        </p:nvPicPr>
        <p:blipFill>
          <a:blip r:embed="rId3"/>
          <a:stretch>
            <a:fillRect/>
          </a:stretch>
        </p:blipFill>
        <p:spPr>
          <a:xfrm>
            <a:off x="427834" y="1796708"/>
            <a:ext cx="5668166" cy="2086266"/>
          </a:xfrm>
          <a:prstGeom prst="rect">
            <a:avLst/>
          </a:prstGeom>
        </p:spPr>
      </p:pic>
      <p:pic>
        <p:nvPicPr>
          <p:cNvPr id="14" name="Picture 13">
            <a:extLst>
              <a:ext uri="{FF2B5EF4-FFF2-40B4-BE49-F238E27FC236}">
                <a16:creationId xmlns:a16="http://schemas.microsoft.com/office/drawing/2014/main" id="{17827770-99DD-9F5D-16A9-70AF91AC0EA5}"/>
              </a:ext>
            </a:extLst>
          </p:cNvPr>
          <p:cNvPicPr>
            <a:picLocks noChangeAspect="1"/>
          </p:cNvPicPr>
          <p:nvPr/>
        </p:nvPicPr>
        <p:blipFill>
          <a:blip r:embed="rId4"/>
          <a:stretch>
            <a:fillRect/>
          </a:stretch>
        </p:blipFill>
        <p:spPr>
          <a:xfrm>
            <a:off x="6477000" y="1558421"/>
            <a:ext cx="5191125" cy="3387756"/>
          </a:xfrm>
          <a:prstGeom prst="rect">
            <a:avLst/>
          </a:prstGeom>
        </p:spPr>
      </p:pic>
      <p:sp>
        <p:nvSpPr>
          <p:cNvPr id="15" name="Tekstvak 9">
            <a:extLst>
              <a:ext uri="{FF2B5EF4-FFF2-40B4-BE49-F238E27FC236}">
                <a16:creationId xmlns:a16="http://schemas.microsoft.com/office/drawing/2014/main" id="{82E24F1F-E3F7-5645-F7C8-51DDD9F35E41}"/>
              </a:ext>
            </a:extLst>
          </p:cNvPr>
          <p:cNvSpPr txBox="1"/>
          <p:nvPr/>
        </p:nvSpPr>
        <p:spPr>
          <a:xfrm>
            <a:off x="9554109" y="6541409"/>
            <a:ext cx="2593750"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Opgroeien.be</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42710025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4FE3F9E-C090-A80A-F389-0B879BA4ACB1}"/>
              </a:ext>
            </a:extLst>
          </p:cNvPr>
          <p:cNvSpPr>
            <a:spLocks noGrp="1"/>
          </p:cNvSpPr>
          <p:nvPr>
            <p:ph type="title"/>
          </p:nvPr>
        </p:nvSpPr>
        <p:spPr/>
        <p:txBody>
          <a:bodyPr>
            <a:normAutofit fontScale="90000"/>
          </a:bodyPr>
          <a:lstStyle/>
          <a:p>
            <a:r>
              <a:rPr lang="nl-BE"/>
              <a:t>Onderwijs</a:t>
            </a:r>
            <a:br>
              <a:rPr lang="nl-BE"/>
            </a:br>
            <a:r>
              <a:rPr lang="nl-BE" b="0"/>
              <a:t>Sociale ontwikkelingen in cijfers</a:t>
            </a:r>
            <a:endParaRPr lang="nl-BE"/>
          </a:p>
        </p:txBody>
      </p:sp>
      <p:sp>
        <p:nvSpPr>
          <p:cNvPr id="3" name="Tijdelijke aanduiding voor inhoud 2">
            <a:extLst>
              <a:ext uri="{FF2B5EF4-FFF2-40B4-BE49-F238E27FC236}">
                <a16:creationId xmlns:a16="http://schemas.microsoft.com/office/drawing/2014/main" id="{545DAF1B-0439-D981-A8B4-10643792AC95}"/>
              </a:ext>
            </a:extLst>
          </p:cNvPr>
          <p:cNvSpPr>
            <a:spLocks noGrp="1"/>
          </p:cNvSpPr>
          <p:nvPr>
            <p:ph idx="1"/>
          </p:nvPr>
        </p:nvSpPr>
        <p:spPr>
          <a:xfrm>
            <a:off x="838200" y="4892511"/>
            <a:ext cx="10719062" cy="1517716"/>
          </a:xfrm>
        </p:spPr>
        <p:txBody>
          <a:bodyPr>
            <a:normAutofit fontScale="55000" lnSpcReduction="20000"/>
          </a:bodyPr>
          <a:lstStyle/>
          <a:p>
            <a:pPr algn="just"/>
            <a:r>
              <a:rPr lang="nl-NL"/>
              <a:t>Om een indicatie te krijgen van het werkregime van ouders met kinderen tussen 3-11 jaar, kijken we naar de beschikbare cijfers uit het arrondissement Tielt waartoe Dentergem behoort. Daarbij stellen we vast dat 37,6% van de moeders 75-100% werkt 2,4% werkt meer dan 100%, terwijl 10,1% tussen 50-75% werkt en 7,8% tussen 25-50% werkt en 0,5% tussen 0-25% werkt. Voor een groot aandeel van de moeders is onbekend welk werkregime ze hebben (41,6%).</a:t>
            </a:r>
          </a:p>
          <a:p>
            <a:pPr algn="just"/>
            <a:r>
              <a:rPr lang="nl-NL"/>
              <a:t>Bij de vaders is er meer onduidelijkheid (89,2% is onbekend). Wel staat vast dat minstens 2,8% meer dan 100%, 6,3% werken tussen 75-100%, 0,8% werkt tussen 50-75% en 0,9% werkt tussen 25-50%.</a:t>
            </a:r>
            <a:endParaRPr lang="nl-BE"/>
          </a:p>
        </p:txBody>
      </p:sp>
      <p:pic>
        <p:nvPicPr>
          <p:cNvPr id="5" name="Afbeelding 4">
            <a:extLst>
              <a:ext uri="{FF2B5EF4-FFF2-40B4-BE49-F238E27FC236}">
                <a16:creationId xmlns:a16="http://schemas.microsoft.com/office/drawing/2014/main" id="{C7EC9B8C-5E0E-69AA-93E8-3BA0BB1F8451}"/>
              </a:ext>
            </a:extLst>
          </p:cNvPr>
          <p:cNvPicPr>
            <a:picLocks noChangeAspect="1"/>
          </p:cNvPicPr>
          <p:nvPr/>
        </p:nvPicPr>
        <p:blipFill>
          <a:blip r:embed="rId3"/>
          <a:stretch>
            <a:fillRect/>
          </a:stretch>
        </p:blipFill>
        <p:spPr>
          <a:xfrm>
            <a:off x="9452992" y="2000046"/>
            <a:ext cx="1718725" cy="2120980"/>
          </a:xfrm>
          <a:prstGeom prst="rect">
            <a:avLst/>
          </a:prstGeom>
        </p:spPr>
      </p:pic>
      <p:sp>
        <p:nvSpPr>
          <p:cNvPr id="6" name="Tekstvak 5">
            <a:extLst>
              <a:ext uri="{FF2B5EF4-FFF2-40B4-BE49-F238E27FC236}">
                <a16:creationId xmlns:a16="http://schemas.microsoft.com/office/drawing/2014/main" id="{AD3AA2FE-0AC1-3D72-222C-139929871239}"/>
              </a:ext>
            </a:extLst>
          </p:cNvPr>
          <p:cNvSpPr txBox="1"/>
          <p:nvPr/>
        </p:nvSpPr>
        <p:spPr>
          <a:xfrm>
            <a:off x="8818991" y="4461624"/>
            <a:ext cx="3287302" cy="43088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Agentschap Opgroeien, leeftijd jongste kind 3-5 en 6-11 jaar in arrondissement Tielt (2020)</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pic>
        <p:nvPicPr>
          <p:cNvPr id="11" name="Picture 10">
            <a:extLst>
              <a:ext uri="{FF2B5EF4-FFF2-40B4-BE49-F238E27FC236}">
                <a16:creationId xmlns:a16="http://schemas.microsoft.com/office/drawing/2014/main" id="{FC9D0301-1248-4FC1-92AB-C42B0955CC3F}"/>
              </a:ext>
            </a:extLst>
          </p:cNvPr>
          <p:cNvPicPr>
            <a:picLocks noChangeAspect="1"/>
          </p:cNvPicPr>
          <p:nvPr/>
        </p:nvPicPr>
        <p:blipFill>
          <a:blip r:embed="rId4"/>
          <a:stretch>
            <a:fillRect/>
          </a:stretch>
        </p:blipFill>
        <p:spPr>
          <a:xfrm>
            <a:off x="5000080" y="1628776"/>
            <a:ext cx="4172754" cy="2447106"/>
          </a:xfrm>
          <a:prstGeom prst="rect">
            <a:avLst/>
          </a:prstGeom>
        </p:spPr>
      </p:pic>
      <p:grpSp>
        <p:nvGrpSpPr>
          <p:cNvPr id="21" name="Group 20">
            <a:extLst>
              <a:ext uri="{FF2B5EF4-FFF2-40B4-BE49-F238E27FC236}">
                <a16:creationId xmlns:a16="http://schemas.microsoft.com/office/drawing/2014/main" id="{80CB65E1-7118-1206-0B79-7254BB2EC6C5}"/>
              </a:ext>
            </a:extLst>
          </p:cNvPr>
          <p:cNvGrpSpPr/>
          <p:nvPr/>
        </p:nvGrpSpPr>
        <p:grpSpPr>
          <a:xfrm>
            <a:off x="228339" y="1396496"/>
            <a:ext cx="4248743" cy="2724530"/>
            <a:chOff x="228339" y="1396496"/>
            <a:chExt cx="4248743" cy="2724530"/>
          </a:xfrm>
        </p:grpSpPr>
        <p:pic>
          <p:nvPicPr>
            <p:cNvPr id="7" name="Picture 6">
              <a:extLst>
                <a:ext uri="{FF2B5EF4-FFF2-40B4-BE49-F238E27FC236}">
                  <a16:creationId xmlns:a16="http://schemas.microsoft.com/office/drawing/2014/main" id="{83E7861E-35C8-165F-CEFD-CBB2DF81C98D}"/>
                </a:ext>
              </a:extLst>
            </p:cNvPr>
            <p:cNvPicPr>
              <a:picLocks noChangeAspect="1"/>
            </p:cNvPicPr>
            <p:nvPr/>
          </p:nvPicPr>
          <p:blipFill>
            <a:blip r:embed="rId5"/>
            <a:stretch>
              <a:fillRect/>
            </a:stretch>
          </p:blipFill>
          <p:spPr>
            <a:xfrm>
              <a:off x="228339" y="1396496"/>
              <a:ext cx="4248743" cy="2724530"/>
            </a:xfrm>
            <a:prstGeom prst="rect">
              <a:avLst/>
            </a:prstGeom>
          </p:spPr>
        </p:pic>
        <p:pic>
          <p:nvPicPr>
            <p:cNvPr id="20" name="Picture 19">
              <a:extLst>
                <a:ext uri="{FF2B5EF4-FFF2-40B4-BE49-F238E27FC236}">
                  <a16:creationId xmlns:a16="http://schemas.microsoft.com/office/drawing/2014/main" id="{5B7B6EF2-BD44-A9BA-A132-C9D167151EEC}"/>
                </a:ext>
              </a:extLst>
            </p:cNvPr>
            <p:cNvPicPr>
              <a:picLocks noChangeAspect="1"/>
            </p:cNvPicPr>
            <p:nvPr/>
          </p:nvPicPr>
          <p:blipFill>
            <a:blip r:embed="rId6"/>
            <a:stretch>
              <a:fillRect/>
            </a:stretch>
          </p:blipFill>
          <p:spPr>
            <a:xfrm>
              <a:off x="228339" y="2547486"/>
              <a:ext cx="266737" cy="304843"/>
            </a:xfrm>
            <a:prstGeom prst="rect">
              <a:avLst/>
            </a:prstGeom>
          </p:spPr>
        </p:pic>
      </p:grpSp>
      <p:sp>
        <p:nvSpPr>
          <p:cNvPr id="23" name="Tekstvak 9">
            <a:extLst>
              <a:ext uri="{FF2B5EF4-FFF2-40B4-BE49-F238E27FC236}">
                <a16:creationId xmlns:a16="http://schemas.microsoft.com/office/drawing/2014/main" id="{B4469B1A-1F1A-3087-C5A4-FF66D5276D9E}"/>
              </a:ext>
            </a:extLst>
          </p:cNvPr>
          <p:cNvSpPr txBox="1"/>
          <p:nvPr/>
        </p:nvSpPr>
        <p:spPr>
          <a:xfrm>
            <a:off x="9598250" y="6579504"/>
            <a:ext cx="2593750"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Opgroeien.be</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6836996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446140"/>
            <a:ext cx="10515600" cy="765530"/>
          </a:xfrm>
        </p:spPr>
        <p:txBody>
          <a:bodyPr>
            <a:normAutofit fontScale="90000"/>
          </a:bodyPr>
          <a:lstStyle/>
          <a:p>
            <a:r>
              <a:rPr lang="nl-BE"/>
              <a:t>Onderwijs</a:t>
            </a:r>
            <a:br>
              <a:rPr lang="nl-BE"/>
            </a:br>
            <a:r>
              <a:rPr lang="nl-BE" b="0"/>
              <a:t>Sociale ontwikkelingen in cijfers</a:t>
            </a:r>
          </a:p>
        </p:txBody>
      </p:sp>
      <p:graphicFrame>
        <p:nvGraphicFramePr>
          <p:cNvPr id="5"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3424552877"/>
              </p:ext>
            </p:extLst>
          </p:nvPr>
        </p:nvGraphicFramePr>
        <p:xfrm>
          <a:off x="1133475" y="1283168"/>
          <a:ext cx="7448551" cy="4516639"/>
        </p:xfrm>
        <a:graphic>
          <a:graphicData uri="http://schemas.openxmlformats.org/drawingml/2006/table">
            <a:tbl>
              <a:tblPr firstRow="1" bandRow="1">
                <a:tableStyleId>{5C22544A-7EE6-4342-B048-85BDC9FD1C3A}</a:tableStyleId>
              </a:tblPr>
              <a:tblGrid>
                <a:gridCol w="3385705">
                  <a:extLst>
                    <a:ext uri="{9D8B030D-6E8A-4147-A177-3AD203B41FA5}">
                      <a16:colId xmlns:a16="http://schemas.microsoft.com/office/drawing/2014/main" val="1318749380"/>
                    </a:ext>
                  </a:extLst>
                </a:gridCol>
                <a:gridCol w="1354282">
                  <a:extLst>
                    <a:ext uri="{9D8B030D-6E8A-4147-A177-3AD203B41FA5}">
                      <a16:colId xmlns:a16="http://schemas.microsoft.com/office/drawing/2014/main" val="2338258188"/>
                    </a:ext>
                  </a:extLst>
                </a:gridCol>
                <a:gridCol w="1354282">
                  <a:extLst>
                    <a:ext uri="{9D8B030D-6E8A-4147-A177-3AD203B41FA5}">
                      <a16:colId xmlns:a16="http://schemas.microsoft.com/office/drawing/2014/main" val="1404581243"/>
                    </a:ext>
                  </a:extLst>
                </a:gridCol>
                <a:gridCol w="1354282">
                  <a:extLst>
                    <a:ext uri="{9D8B030D-6E8A-4147-A177-3AD203B41FA5}">
                      <a16:colId xmlns:a16="http://schemas.microsoft.com/office/drawing/2014/main" val="2996155885"/>
                    </a:ext>
                  </a:extLst>
                </a:gridCol>
              </a:tblGrid>
              <a:tr h="394913">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NL" sz="1200" b="1" i="0" u="none" strike="noStrike">
                          <a:solidFill>
                            <a:srgbClr val="286669"/>
                          </a:solidFill>
                          <a:effectLst/>
                          <a:latin typeface="+mj-lt"/>
                        </a:rPr>
                        <a:t>Dentergem</a:t>
                      </a:r>
                      <a:endParaRPr lang="nl-BE" sz="1200" b="1" i="0" u="none" strike="noStrike">
                        <a:solidFill>
                          <a:srgbClr val="286669"/>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kern="1200">
                          <a:solidFill>
                            <a:schemeClr val="bg1"/>
                          </a:solidFill>
                          <a:effectLst/>
                          <a:latin typeface="+mn-lt"/>
                          <a:ea typeface="+mn-ea"/>
                          <a:cs typeface="+mn-cs"/>
                        </a:rPr>
                        <a:t>Referentieregio </a:t>
                      </a:r>
                      <a:r>
                        <a:rPr lang="nl-BE" sz="1200" b="1" i="0" u="none" strike="noStrike" kern="1200" err="1">
                          <a:solidFill>
                            <a:schemeClr val="bg1"/>
                          </a:solidFill>
                          <a:effectLst/>
                          <a:latin typeface="+mn-lt"/>
                          <a:ea typeface="+mn-ea"/>
                          <a:cs typeface="+mn-cs"/>
                        </a:rPr>
                        <a:t>Midwest</a:t>
                      </a:r>
                      <a:endParaRPr lang="nl-BE" sz="1200" b="1" i="0" u="none" strike="noStrike" kern="1200">
                        <a:solidFill>
                          <a:schemeClr val="bg1"/>
                        </a:solidFill>
                        <a:effectLst/>
                        <a:latin typeface="+mn-lt"/>
                        <a:ea typeface="+mn-ea"/>
                        <a:cs typeface="+mn-cs"/>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445842">
                <a:tc>
                  <a:txBody>
                    <a:bodyPr/>
                    <a:lstStyle/>
                    <a:p>
                      <a:pPr algn="l" fontAlgn="b"/>
                      <a:r>
                        <a:rPr lang="nl-NL" sz="1200" b="1" i="0" u="none" strike="noStrike" err="1">
                          <a:solidFill>
                            <a:srgbClr val="286669"/>
                          </a:solidFill>
                          <a:effectLst/>
                          <a:latin typeface="+mj-lt"/>
                        </a:rPr>
                        <a:t>leefloners</a:t>
                      </a:r>
                      <a:r>
                        <a:rPr lang="nl-NL" sz="1200" b="1" i="0" u="none" strike="noStrike">
                          <a:solidFill>
                            <a:srgbClr val="286669"/>
                          </a:solidFill>
                          <a:effectLst/>
                          <a:latin typeface="+mj-lt"/>
                        </a:rPr>
                        <a:t> per 1.000 inwoners</a:t>
                      </a:r>
                      <a:r>
                        <a:rPr lang="nl-NL" sz="1200" b="1" i="0" u="none" strike="noStrike" baseline="0">
                          <a:solidFill>
                            <a:srgbClr val="286669"/>
                          </a:solidFill>
                          <a:effectLst/>
                          <a:latin typeface="+mj-lt"/>
                        </a:rPr>
                        <a:t> </a:t>
                      </a:r>
                      <a:r>
                        <a:rPr lang="nl-NL" sz="1200" b="0" i="0" u="none" strike="noStrike">
                          <a:solidFill>
                            <a:srgbClr val="286669"/>
                          </a:solidFill>
                          <a:effectLst/>
                          <a:latin typeface="+mj-lt"/>
                        </a:rPr>
                        <a:t>(2023)</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0,8%</a:t>
                      </a:r>
                      <a:endParaRPr lang="nl-BE" sz="1200" b="0" i="0" u="none" strike="noStrike" kern="1200">
                        <a:solidFill>
                          <a:srgbClr val="000000"/>
                        </a:solidFill>
                        <a:effectLst/>
                        <a:latin typeface="+mj-lt"/>
                        <a:ea typeface="+mn-ea"/>
                        <a:cs typeface="+mn-cs"/>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5,0</a:t>
                      </a:r>
                      <a:endParaRPr lang="nl-BE" sz="1200" b="0" i="0" u="none" strike="noStrike" kern="1200">
                        <a:solidFill>
                          <a:srgbClr val="000000"/>
                        </a:solidFill>
                        <a:effectLst/>
                        <a:latin typeface="+mj-lt"/>
                        <a:ea typeface="+mn-ea"/>
                        <a:cs typeface="+mn-cs"/>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5,9</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3214178813"/>
                  </a:ext>
                </a:extLst>
              </a:tr>
              <a:tr h="445842">
                <a:tc>
                  <a:txBody>
                    <a:bodyPr/>
                    <a:lstStyle/>
                    <a:p>
                      <a:pPr algn="l" fontAlgn="b"/>
                      <a:r>
                        <a:rPr lang="nl-BE" sz="1200" b="1" i="0" u="none" strike="noStrike">
                          <a:solidFill>
                            <a:srgbClr val="286669"/>
                          </a:solidFill>
                          <a:effectLst/>
                          <a:latin typeface="+mj-lt"/>
                        </a:rPr>
                        <a:t>kansarmoede-index</a:t>
                      </a:r>
                      <a:r>
                        <a:rPr lang="nl-BE" sz="1200" b="1" i="0" u="none" strike="noStrike" baseline="30000">
                          <a:solidFill>
                            <a:srgbClr val="286669"/>
                          </a:solidFill>
                          <a:effectLst/>
                          <a:latin typeface="+mj-lt"/>
                        </a:rPr>
                        <a:t>(*)</a:t>
                      </a:r>
                      <a:r>
                        <a:rPr lang="nl-BE" sz="1200" b="1" i="0" u="none" strike="noStrike">
                          <a:solidFill>
                            <a:srgbClr val="286669"/>
                          </a:solidFill>
                          <a:effectLst/>
                          <a:latin typeface="+mj-lt"/>
                        </a:rPr>
                        <a:t> </a:t>
                      </a:r>
                      <a:r>
                        <a:rPr lang="nl-BE" sz="1200" b="0" i="0" u="none" strike="noStrike">
                          <a:solidFill>
                            <a:srgbClr val="286669"/>
                          </a:solidFill>
                          <a:effectLst/>
                          <a:latin typeface="+mj-lt"/>
                        </a:rPr>
                        <a:t>(%) (2023)</a:t>
                      </a:r>
                    </a:p>
                  </a:txBody>
                  <a:tcPr marL="6350" marR="6350" marT="6350" marB="0" anchor="ctr">
                    <a:solidFill>
                      <a:srgbClr val="F2F6F6"/>
                    </a:solidFill>
                  </a:tcPr>
                </a:tc>
                <a:tc>
                  <a:txBody>
                    <a:bodyPr/>
                    <a:lstStyle/>
                    <a:p>
                      <a:pPr marL="0" algn="ctr" defTabSz="914400" rtl="0" eaLnBrk="1" fontAlgn="b" latinLnBrk="0" hangingPunct="1"/>
                      <a:r>
                        <a:rPr lang="nl-NL" sz="1200" b="1" i="0" u="none" strike="noStrike" kern="1200">
                          <a:solidFill>
                            <a:schemeClr val="accent1"/>
                          </a:solidFill>
                          <a:effectLst/>
                          <a:latin typeface="+mj-lt"/>
                          <a:ea typeface="+mn-ea"/>
                          <a:cs typeface="+mn-cs"/>
                        </a:rPr>
                        <a:t>2,5%</a:t>
                      </a:r>
                      <a:endParaRPr lang="nl-BE" sz="1200" b="1" i="0" u="none" strike="noStrike" kern="1200">
                        <a:solidFill>
                          <a:schemeClr val="accent1"/>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6,3%</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BE" sz="1200" b="0" i="0" u="none" strike="noStrike" kern="1200">
                          <a:solidFill>
                            <a:srgbClr val="000000"/>
                          </a:solidFill>
                          <a:effectLst/>
                          <a:latin typeface="+mj-lt"/>
                          <a:ea typeface="+mn-ea"/>
                          <a:cs typeface="+mn-cs"/>
                        </a:rPr>
                        <a:t>12,1%</a:t>
                      </a:r>
                    </a:p>
                  </a:txBody>
                  <a:tcPr marL="6350" marR="6350" marT="6350" marB="0" anchor="ctr">
                    <a:solidFill>
                      <a:srgbClr val="F2F6F6"/>
                    </a:solidFill>
                  </a:tcPr>
                </a:tc>
                <a:extLst>
                  <a:ext uri="{0D108BD9-81ED-4DB2-BD59-A6C34878D82A}">
                    <a16:rowId xmlns:a16="http://schemas.microsoft.com/office/drawing/2014/main" val="2273205392"/>
                  </a:ext>
                </a:extLst>
              </a:tr>
              <a:tr h="445842">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nl-NL" sz="1200" b="1" i="0" u="none" strike="noStrike" kern="1200">
                          <a:solidFill>
                            <a:srgbClr val="286669"/>
                          </a:solidFill>
                          <a:effectLst/>
                          <a:latin typeface="+mn-lt"/>
                          <a:ea typeface="+mn-ea"/>
                          <a:cs typeface="+mn-cs"/>
                        </a:rPr>
                        <a:t>inwoners met betalingsmoeilijkheden schoolkosten </a:t>
                      </a:r>
                      <a:r>
                        <a:rPr lang="nl-NL" sz="1200" b="0" i="0" u="none" strike="noStrike" kern="1200">
                          <a:solidFill>
                            <a:srgbClr val="286669"/>
                          </a:solidFill>
                          <a:effectLst/>
                          <a:latin typeface="+mn-lt"/>
                          <a:ea typeface="+mn-ea"/>
                          <a:cs typeface="+mn-cs"/>
                        </a:rPr>
                        <a:t>(%) (2023)</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3%</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5%</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5%</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2945301358"/>
                  </a:ext>
                </a:extLst>
              </a:tr>
              <a:tr h="445842">
                <a:tc>
                  <a:txBody>
                    <a:bodyPr/>
                    <a:lstStyle/>
                    <a:p>
                      <a:pPr algn="l" fontAlgn="b"/>
                      <a:r>
                        <a:rPr lang="nl-NL" sz="1200" b="1" i="0" u="none" strike="noStrike">
                          <a:solidFill>
                            <a:srgbClr val="286669"/>
                          </a:solidFill>
                          <a:effectLst/>
                          <a:latin typeface="+mj-lt"/>
                        </a:rPr>
                        <a:t>aandeel 0-17 jarigen in gezin met zeer lage werkintensiteit </a:t>
                      </a:r>
                      <a:r>
                        <a:rPr lang="nl-NL" sz="1200" b="0" i="0" u="none" strike="noStrike">
                          <a:solidFill>
                            <a:srgbClr val="286669"/>
                          </a:solidFill>
                          <a:effectLst/>
                          <a:latin typeface="+mj-lt"/>
                        </a:rPr>
                        <a:t>(%) (2021)</a:t>
                      </a:r>
                      <a:endParaRPr lang="nl-BE" sz="1200" b="0" i="0" u="none" strike="noStrike">
                        <a:solidFill>
                          <a:srgbClr val="286669"/>
                        </a:solidFill>
                        <a:effectLst/>
                        <a:latin typeface="+mj-lt"/>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chemeClr val="tx1"/>
                          </a:solidFill>
                          <a:effectLst/>
                          <a:latin typeface="+mj-lt"/>
                          <a:ea typeface="+mn-ea"/>
                          <a:cs typeface="+mn-cs"/>
                        </a:rPr>
                        <a:t>4,0%</a:t>
                      </a:r>
                      <a:endParaRPr lang="nl-BE" sz="1200" b="0" i="0" u="none" strike="noStrike" kern="1200">
                        <a:solidFill>
                          <a:schemeClr val="tx1"/>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10,3%</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extLst>
                  <a:ext uri="{0D108BD9-81ED-4DB2-BD59-A6C34878D82A}">
                    <a16:rowId xmlns:a16="http://schemas.microsoft.com/office/drawing/2014/main" val="2249227508"/>
                  </a:ext>
                </a:extLst>
              </a:tr>
              <a:tr h="501683">
                <a:tc>
                  <a:txBody>
                    <a:bodyPr/>
                    <a:lstStyle/>
                    <a:p>
                      <a:pPr algn="l" fontAlgn="b"/>
                      <a:r>
                        <a:rPr lang="nl-NL" sz="1200" b="1" i="0" u="none" strike="noStrike">
                          <a:solidFill>
                            <a:srgbClr val="286669"/>
                          </a:solidFill>
                          <a:effectLst/>
                          <a:latin typeface="+mj-lt"/>
                        </a:rPr>
                        <a:t>aandeel kinderen in kansarmoede met onvoldoende op criteria arbeid + inkomen + opleiding </a:t>
                      </a:r>
                      <a:r>
                        <a:rPr lang="nl-NL" sz="1200" b="0" i="0" u="none" strike="noStrike">
                          <a:solidFill>
                            <a:srgbClr val="286669"/>
                          </a:solidFill>
                          <a:effectLst/>
                          <a:latin typeface="+mj-lt"/>
                        </a:rPr>
                        <a:t>(%) (2023)</a:t>
                      </a:r>
                      <a:endParaRPr lang="nl-BE" sz="1200" b="0" i="0" u="none" strike="noStrike">
                        <a:solidFill>
                          <a:srgbClr val="286669"/>
                        </a:solidFill>
                        <a:effectLst/>
                        <a:latin typeface="+mj-lt"/>
                      </a:endParaRPr>
                    </a:p>
                  </a:txBody>
                  <a:tcPr marL="6350" marR="6350" marT="6350" marB="0" anchor="ctr">
                    <a:solidFill>
                      <a:srgbClr val="F2F6F6"/>
                    </a:solidFill>
                  </a:tcPr>
                </a:tc>
                <a:tc>
                  <a:txBody>
                    <a:bodyPr/>
                    <a:lstStyle/>
                    <a:p>
                      <a:pPr marL="0" algn="ctr" defTabSz="914400" rtl="0" eaLnBrk="1" fontAlgn="b" latinLnBrk="0" hangingPunct="1"/>
                      <a:r>
                        <a:rPr lang="nl-NL" sz="1200" b="1" i="0" u="none" strike="noStrike" kern="1200">
                          <a:solidFill>
                            <a:schemeClr val="accent1"/>
                          </a:solidFill>
                          <a:effectLst/>
                          <a:latin typeface="+mj-lt"/>
                          <a:ea typeface="+mn-ea"/>
                          <a:cs typeface="+mn-cs"/>
                        </a:rPr>
                        <a:t>100%</a:t>
                      </a:r>
                      <a:endParaRPr lang="nl-BE" sz="1200" b="1" i="0" u="none" strike="noStrike" kern="1200">
                        <a:solidFill>
                          <a:schemeClr val="accent1"/>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57,8%</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extLst>
                  <a:ext uri="{0D108BD9-81ED-4DB2-BD59-A6C34878D82A}">
                    <a16:rowId xmlns:a16="http://schemas.microsoft.com/office/drawing/2014/main" val="122188757"/>
                  </a:ext>
                </a:extLst>
              </a:tr>
              <a:tr h="445842">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kern="1200">
                          <a:solidFill>
                            <a:srgbClr val="286669"/>
                          </a:solidFill>
                          <a:effectLst/>
                          <a:latin typeface="+mn-lt"/>
                          <a:ea typeface="+mn-ea"/>
                          <a:cs typeface="+mn-cs"/>
                        </a:rPr>
                        <a:t>aandeel kinderen met een sociale toeslag t.o.v. kinderen met groeipakket </a:t>
                      </a:r>
                      <a:r>
                        <a:rPr lang="nl-NL" sz="1200" b="0" i="0" u="none" strike="noStrike" kern="1200">
                          <a:solidFill>
                            <a:srgbClr val="286669"/>
                          </a:solidFill>
                          <a:effectLst/>
                          <a:latin typeface="+mn-lt"/>
                          <a:ea typeface="+mn-ea"/>
                          <a:cs typeface="+mn-cs"/>
                        </a:rPr>
                        <a:t>(%) (2024)</a:t>
                      </a: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chemeClr val="tx1"/>
                          </a:solidFill>
                          <a:effectLst/>
                          <a:latin typeface="+mj-lt"/>
                          <a:ea typeface="+mn-ea"/>
                          <a:cs typeface="+mn-cs"/>
                        </a:rPr>
                        <a:t>20,8%</a:t>
                      </a:r>
                      <a:endParaRPr lang="nl-BE" sz="1200" b="0" i="0" u="none" strike="noStrike" kern="1200">
                        <a:solidFill>
                          <a:schemeClr val="tx1"/>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25,9%</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30,9%</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extLst>
                  <a:ext uri="{0D108BD9-81ED-4DB2-BD59-A6C34878D82A}">
                    <a16:rowId xmlns:a16="http://schemas.microsoft.com/office/drawing/2014/main" val="4225675168"/>
                  </a:ext>
                </a:extLst>
              </a:tr>
              <a:tr h="445842">
                <a:tc>
                  <a:txBody>
                    <a:bodyPr/>
                    <a:lstStyle/>
                    <a:p>
                      <a:pPr algn="l" fontAlgn="b"/>
                      <a:r>
                        <a:rPr lang="nl-NL" sz="1200" b="1" i="0" u="none" strike="noStrike">
                          <a:solidFill>
                            <a:srgbClr val="286669"/>
                          </a:solidFill>
                          <a:effectLst/>
                          <a:latin typeface="+mj-lt"/>
                        </a:rPr>
                        <a:t>aandeel kinderen met een schooltoeslag 3-5 jaar </a:t>
                      </a:r>
                      <a:r>
                        <a:rPr lang="nl-NL" sz="1200" b="0" i="0" u="none" strike="noStrike">
                          <a:solidFill>
                            <a:srgbClr val="286669"/>
                          </a:solidFill>
                          <a:effectLst/>
                          <a:latin typeface="+mj-lt"/>
                        </a:rPr>
                        <a:t>(%) (2024)</a:t>
                      </a: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24,5%</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37,1%</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extLst>
                  <a:ext uri="{0D108BD9-81ED-4DB2-BD59-A6C34878D82A}">
                    <a16:rowId xmlns:a16="http://schemas.microsoft.com/office/drawing/2014/main" val="1773670079"/>
                  </a:ext>
                </a:extLst>
              </a:tr>
              <a:tr h="445842">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kern="1200">
                          <a:solidFill>
                            <a:srgbClr val="286669"/>
                          </a:solidFill>
                          <a:effectLst/>
                          <a:latin typeface="+mn-lt"/>
                          <a:ea typeface="+mn-ea"/>
                          <a:cs typeface="+mn-cs"/>
                        </a:rPr>
                        <a:t>aandeel kinderen met een schooltoeslag 6-11 jaar </a:t>
                      </a:r>
                      <a:r>
                        <a:rPr lang="nl-NL" sz="1200" b="0" i="0" u="none" strike="noStrike" kern="1200">
                          <a:solidFill>
                            <a:srgbClr val="286669"/>
                          </a:solidFill>
                          <a:effectLst/>
                          <a:latin typeface="+mn-lt"/>
                          <a:ea typeface="+mn-ea"/>
                          <a:cs typeface="+mn-cs"/>
                        </a:rPr>
                        <a:t>(%) (2024)</a:t>
                      </a: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29,9%</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39,4%</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extLst>
                  <a:ext uri="{0D108BD9-81ED-4DB2-BD59-A6C34878D82A}">
                    <a16:rowId xmlns:a16="http://schemas.microsoft.com/office/drawing/2014/main" val="1459005397"/>
                  </a:ext>
                </a:extLst>
              </a:tr>
              <a:tr h="445842">
                <a:tc>
                  <a:txBody>
                    <a:bodyPr/>
                    <a:lstStyle/>
                    <a:p>
                      <a:pPr algn="l" fontAlgn="b"/>
                      <a:r>
                        <a:rPr lang="nl-NL" sz="1200" b="1" i="0" u="none" strike="noStrike">
                          <a:solidFill>
                            <a:srgbClr val="286669"/>
                          </a:solidFill>
                          <a:effectLst/>
                          <a:latin typeface="+mj-lt"/>
                        </a:rPr>
                        <a:t>OKI-waarde</a:t>
                      </a:r>
                      <a:r>
                        <a:rPr lang="nl-NL" sz="1200" b="1" i="0" u="none" strike="noStrike" baseline="30000">
                          <a:solidFill>
                            <a:srgbClr val="286669"/>
                          </a:solidFill>
                          <a:effectLst/>
                          <a:latin typeface="+mj-lt"/>
                        </a:rPr>
                        <a:t>(**)</a:t>
                      </a:r>
                      <a:r>
                        <a:rPr lang="nl-NL" sz="1200" b="1" i="0" u="none" strike="noStrike">
                          <a:solidFill>
                            <a:srgbClr val="286669"/>
                          </a:solidFill>
                          <a:effectLst/>
                          <a:latin typeface="+mj-lt"/>
                        </a:rPr>
                        <a:t> basisonderwijs volgens</a:t>
                      </a:r>
                      <a:r>
                        <a:rPr lang="nl-NL" sz="1200" b="1" i="0" u="none" strike="noStrike" kern="1200">
                          <a:solidFill>
                            <a:srgbClr val="286669"/>
                          </a:solidFill>
                          <a:effectLst/>
                          <a:latin typeface="+mn-lt"/>
                          <a:ea typeface="+mn-ea"/>
                          <a:cs typeface="+mn-cs"/>
                        </a:rPr>
                        <a:t> vestigingsplaats van de school </a:t>
                      </a:r>
                      <a:r>
                        <a:rPr lang="nl-NL" sz="1200" b="0" i="0" u="none" strike="noStrike" kern="1200">
                          <a:solidFill>
                            <a:srgbClr val="286669"/>
                          </a:solidFill>
                          <a:effectLst/>
                          <a:latin typeface="+mn-lt"/>
                          <a:ea typeface="+mn-ea"/>
                          <a:cs typeface="+mn-cs"/>
                        </a:rPr>
                        <a:t>(2022)</a:t>
                      </a:r>
                      <a:endParaRPr lang="nl-BE" sz="1200" b="0" i="0" u="none" strike="noStrike">
                        <a:solidFill>
                          <a:srgbClr val="286669"/>
                        </a:solidFill>
                        <a:effectLst/>
                        <a:latin typeface="+mj-lt"/>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chemeClr val="tx1"/>
                          </a:solidFill>
                          <a:effectLst/>
                          <a:latin typeface="+mj-lt"/>
                          <a:ea typeface="+mn-ea"/>
                          <a:cs typeface="+mn-cs"/>
                        </a:rPr>
                        <a:t>0,41</a:t>
                      </a:r>
                      <a:endParaRPr lang="nl-BE" sz="1200" b="0" i="0" u="none" strike="noStrike" kern="1200">
                        <a:solidFill>
                          <a:schemeClr val="tx1"/>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1,00</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extLst>
                  <a:ext uri="{0D108BD9-81ED-4DB2-BD59-A6C34878D82A}">
                    <a16:rowId xmlns:a16="http://schemas.microsoft.com/office/drawing/2014/main" val="616456459"/>
                  </a:ext>
                </a:extLst>
              </a:tr>
            </a:tbl>
          </a:graphicData>
        </a:graphic>
      </p:graphicFrame>
      <p:sp>
        <p:nvSpPr>
          <p:cNvPr id="4" name="Tekstvak 3"/>
          <p:cNvSpPr txBox="1"/>
          <p:nvPr/>
        </p:nvSpPr>
        <p:spPr>
          <a:xfrm>
            <a:off x="7429501" y="74560"/>
            <a:ext cx="4762500"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Provincie in Cijfers, gemeentemonitor en Agentschap Opgroeien</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
        <p:nvSpPr>
          <p:cNvPr id="10" name="Tekstvak 9"/>
          <p:cNvSpPr txBox="1"/>
          <p:nvPr/>
        </p:nvSpPr>
        <p:spPr>
          <a:xfrm>
            <a:off x="1066799" y="5756071"/>
            <a:ext cx="8785112"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(*)de </a:t>
            </a:r>
            <a:r>
              <a:rPr kumimoji="0" lang="nl-BE" sz="1100" b="1" i="0" u="none" strike="noStrike" kern="1200" cap="none" spc="0" normalizeH="0" baseline="0" noProof="0">
                <a:ln>
                  <a:noFill/>
                </a:ln>
                <a:solidFill>
                  <a:prstClr val="white">
                    <a:lumMod val="65000"/>
                  </a:prstClr>
                </a:solidFill>
                <a:effectLst/>
                <a:uLnTx/>
                <a:uFillTx/>
                <a:latin typeface="Segoe UI"/>
                <a:ea typeface="+mn-ea"/>
                <a:cs typeface="+mn-cs"/>
              </a:rPr>
              <a:t>kansarmoede-index</a:t>
            </a: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 d</a:t>
            </a:r>
            <a:r>
              <a:rPr kumimoji="0" lang="nl-NL" sz="1100" b="0" i="0" u="none" strike="noStrike" kern="1200" cap="none" spc="0" normalizeH="0" baseline="0" noProof="0">
                <a:ln>
                  <a:noFill/>
                </a:ln>
                <a:solidFill>
                  <a:prstClr val="white">
                    <a:lumMod val="65000"/>
                  </a:prstClr>
                </a:solidFill>
                <a:effectLst/>
                <a:uLnTx/>
                <a:uFillTx/>
                <a:latin typeface="Segoe UI"/>
                <a:ea typeface="+mn-ea"/>
                <a:cs typeface="+mn-cs"/>
              </a:rPr>
              <a:t>rukt uit hoe groot het aandeel kinderen van 0 tot 3 jaar in kansarmoede is ten opzichte van het totaal aantal kinderen van 0 tot 3 jaar. </a:t>
            </a:r>
          </a:p>
          <a:p>
            <a:r>
              <a:rPr lang="nl-NL" sz="1100" b="1">
                <a:solidFill>
                  <a:prstClr val="white">
                    <a:lumMod val="65000"/>
                  </a:prstClr>
                </a:solidFill>
                <a:latin typeface="Segoe UI"/>
              </a:rPr>
              <a:t>(**)De onderwijskansarmoede-indicator (OKI) </a:t>
            </a:r>
            <a:r>
              <a:rPr lang="nl-NL" sz="1100">
                <a:solidFill>
                  <a:prstClr val="white">
                    <a:lumMod val="65000"/>
                  </a:prstClr>
                </a:solidFill>
                <a:latin typeface="Segoe UI"/>
              </a:rPr>
              <a:t>maakt een samenvatting van de risicokenmerken (laagopgeleide moeder, ontvangen schooltoeslag, geen Nederlands als thuistaal en wonend in buurt met hoge schoolse vertraging) . Deze indicator wordt berekend als som van de 4 risicokenmerken waarop de leerlingen aantikken gedeeld door het aantal leerlingen. De waarde van de OKI ligt tussen 0 en 4, waarbij hoe hoger, hoe groter het risico op kansarmoede.</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20632427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CCBE2-96BB-F0FB-D072-0D4E9F3FF64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F203EFA-81C0-A49F-744C-6AAF6FAE852B}"/>
              </a:ext>
            </a:extLst>
          </p:cNvPr>
          <p:cNvSpPr>
            <a:spLocks noGrp="1"/>
          </p:cNvSpPr>
          <p:nvPr>
            <p:ph type="title"/>
          </p:nvPr>
        </p:nvSpPr>
        <p:spPr>
          <a:xfrm>
            <a:off x="838200" y="446140"/>
            <a:ext cx="10515600" cy="765530"/>
          </a:xfrm>
        </p:spPr>
        <p:txBody>
          <a:bodyPr>
            <a:normAutofit fontScale="90000"/>
          </a:bodyPr>
          <a:lstStyle/>
          <a:p>
            <a:r>
              <a:rPr lang="nl-BE"/>
              <a:t>Onderwijs</a:t>
            </a:r>
            <a:br>
              <a:rPr lang="nl-BE"/>
            </a:br>
            <a:r>
              <a:rPr lang="nl-BE" b="0"/>
              <a:t>Sociale ontwikkelingen in cijfers</a:t>
            </a:r>
          </a:p>
        </p:txBody>
      </p:sp>
      <p:sp>
        <p:nvSpPr>
          <p:cNvPr id="4" name="Tekstvak 3">
            <a:extLst>
              <a:ext uri="{FF2B5EF4-FFF2-40B4-BE49-F238E27FC236}">
                <a16:creationId xmlns:a16="http://schemas.microsoft.com/office/drawing/2014/main" id="{08E8356D-3F66-2A1F-F689-9FF18CCCBF8D}"/>
              </a:ext>
            </a:extLst>
          </p:cNvPr>
          <p:cNvSpPr txBox="1"/>
          <p:nvPr/>
        </p:nvSpPr>
        <p:spPr>
          <a:xfrm>
            <a:off x="9830956" y="6546411"/>
            <a:ext cx="192097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Provincie in Cijfers</a:t>
            </a:r>
            <a:endParaRPr lang="nl-BE" sz="1100">
              <a:solidFill>
                <a:prstClr val="white">
                  <a:lumMod val="65000"/>
                </a:prstClr>
              </a:solidFill>
              <a:latin typeface="Segoe UI"/>
            </a:endParaRPr>
          </a:p>
        </p:txBody>
      </p:sp>
      <p:pic>
        <p:nvPicPr>
          <p:cNvPr id="8" name="Content Placeholder 7" descr="A graph of different colored columns&#10;&#10;Description automatically generated with medium confidence">
            <a:extLst>
              <a:ext uri="{FF2B5EF4-FFF2-40B4-BE49-F238E27FC236}">
                <a16:creationId xmlns:a16="http://schemas.microsoft.com/office/drawing/2014/main" id="{7D6BCCEE-2E6D-3CD4-F15F-B577C11DA001}"/>
              </a:ext>
            </a:extLst>
          </p:cNvPr>
          <p:cNvPicPr>
            <a:picLocks noGrp="1" noChangeAspect="1"/>
          </p:cNvPicPr>
          <p:nvPr>
            <p:ph idx="1"/>
          </p:nvPr>
        </p:nvPicPr>
        <p:blipFill>
          <a:blip r:embed="rId3"/>
          <a:stretch>
            <a:fillRect/>
          </a:stretch>
        </p:blipFill>
        <p:spPr>
          <a:xfrm>
            <a:off x="2463594" y="1409391"/>
            <a:ext cx="7264811" cy="5448609"/>
          </a:xfrm>
        </p:spPr>
      </p:pic>
    </p:spTree>
    <p:extLst>
      <p:ext uri="{BB962C8B-B14F-4D97-AF65-F5344CB8AC3E}">
        <p14:creationId xmlns:p14="http://schemas.microsoft.com/office/powerpoint/2010/main" val="27937693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A6E30-FAEF-0089-7A8F-1296D741067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D649EC1-AD7A-E759-19C2-29C9A510CE02}"/>
              </a:ext>
            </a:extLst>
          </p:cNvPr>
          <p:cNvSpPr>
            <a:spLocks noGrp="1"/>
          </p:cNvSpPr>
          <p:nvPr>
            <p:ph type="title"/>
          </p:nvPr>
        </p:nvSpPr>
        <p:spPr/>
        <p:txBody>
          <a:bodyPr>
            <a:normAutofit fontScale="90000"/>
          </a:bodyPr>
          <a:lstStyle/>
          <a:p>
            <a:r>
              <a:rPr lang="nl-BE"/>
              <a:t>Onderwijs</a:t>
            </a:r>
            <a:br>
              <a:rPr lang="nl-BE"/>
            </a:br>
            <a:r>
              <a:rPr lang="nl-BE" b="0"/>
              <a:t>Sociale ontwikkelingen in cijfers</a:t>
            </a:r>
            <a:endParaRPr lang="nl-BE"/>
          </a:p>
        </p:txBody>
      </p:sp>
      <p:pic>
        <p:nvPicPr>
          <p:cNvPr id="4" name="Picture 3">
            <a:extLst>
              <a:ext uri="{FF2B5EF4-FFF2-40B4-BE49-F238E27FC236}">
                <a16:creationId xmlns:a16="http://schemas.microsoft.com/office/drawing/2014/main" id="{F88046FE-4AE9-0F20-B1A0-518B52965AC3}"/>
              </a:ext>
            </a:extLst>
          </p:cNvPr>
          <p:cNvPicPr>
            <a:picLocks noChangeAspect="1"/>
          </p:cNvPicPr>
          <p:nvPr/>
        </p:nvPicPr>
        <p:blipFill>
          <a:blip r:embed="rId3"/>
          <a:stretch>
            <a:fillRect/>
          </a:stretch>
        </p:blipFill>
        <p:spPr>
          <a:xfrm>
            <a:off x="330261" y="1578913"/>
            <a:ext cx="4912299" cy="3700174"/>
          </a:xfrm>
          <a:prstGeom prst="rect">
            <a:avLst/>
          </a:prstGeom>
        </p:spPr>
      </p:pic>
      <p:pic>
        <p:nvPicPr>
          <p:cNvPr id="6" name="Picture 5">
            <a:extLst>
              <a:ext uri="{FF2B5EF4-FFF2-40B4-BE49-F238E27FC236}">
                <a16:creationId xmlns:a16="http://schemas.microsoft.com/office/drawing/2014/main" id="{FBA684CF-2156-B607-8609-574CA4DD1C4D}"/>
              </a:ext>
            </a:extLst>
          </p:cNvPr>
          <p:cNvPicPr>
            <a:picLocks noChangeAspect="1"/>
          </p:cNvPicPr>
          <p:nvPr/>
        </p:nvPicPr>
        <p:blipFill>
          <a:blip r:embed="rId4"/>
          <a:stretch>
            <a:fillRect/>
          </a:stretch>
        </p:blipFill>
        <p:spPr>
          <a:xfrm>
            <a:off x="5435010" y="1940153"/>
            <a:ext cx="6499816" cy="2977693"/>
          </a:xfrm>
          <a:prstGeom prst="rect">
            <a:avLst/>
          </a:prstGeom>
        </p:spPr>
      </p:pic>
      <p:sp>
        <p:nvSpPr>
          <p:cNvPr id="8" name="Tekstvak 9">
            <a:extLst>
              <a:ext uri="{FF2B5EF4-FFF2-40B4-BE49-F238E27FC236}">
                <a16:creationId xmlns:a16="http://schemas.microsoft.com/office/drawing/2014/main" id="{BA58B993-6BD5-D8C8-B421-41D7A2E218BC}"/>
              </a:ext>
            </a:extLst>
          </p:cNvPr>
          <p:cNvSpPr txBox="1"/>
          <p:nvPr/>
        </p:nvSpPr>
        <p:spPr>
          <a:xfrm>
            <a:off x="9554109" y="6541409"/>
            <a:ext cx="2593750"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Opgroeien.be</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38441799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E17B1-CA66-97BF-1C75-AB0C25B3DE0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9EC99CF-EBD6-28B4-B086-46D963BA324B}"/>
              </a:ext>
            </a:extLst>
          </p:cNvPr>
          <p:cNvSpPr>
            <a:spLocks noGrp="1"/>
          </p:cNvSpPr>
          <p:nvPr>
            <p:ph type="title"/>
          </p:nvPr>
        </p:nvSpPr>
        <p:spPr/>
        <p:txBody>
          <a:bodyPr>
            <a:normAutofit fontScale="90000"/>
          </a:bodyPr>
          <a:lstStyle/>
          <a:p>
            <a:r>
              <a:rPr lang="nl-BE"/>
              <a:t>Onderwijs</a:t>
            </a:r>
            <a:br>
              <a:rPr lang="nl-BE"/>
            </a:br>
            <a:r>
              <a:rPr lang="nl-BE" b="0"/>
              <a:t>Taalsituatie (2023)</a:t>
            </a:r>
            <a:endParaRPr lang="nl-BE"/>
          </a:p>
        </p:txBody>
      </p:sp>
      <p:sp>
        <p:nvSpPr>
          <p:cNvPr id="8" name="Tekstvak 9">
            <a:extLst>
              <a:ext uri="{FF2B5EF4-FFF2-40B4-BE49-F238E27FC236}">
                <a16:creationId xmlns:a16="http://schemas.microsoft.com/office/drawing/2014/main" id="{E33FF556-85DC-310A-51C1-F34D21F60412}"/>
              </a:ext>
            </a:extLst>
          </p:cNvPr>
          <p:cNvSpPr txBox="1"/>
          <p:nvPr/>
        </p:nvSpPr>
        <p:spPr>
          <a:xfrm>
            <a:off x="9554109" y="6541409"/>
            <a:ext cx="2593750"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Opgroeien.be</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pic>
        <p:nvPicPr>
          <p:cNvPr id="5" name="Picture 4">
            <a:extLst>
              <a:ext uri="{FF2B5EF4-FFF2-40B4-BE49-F238E27FC236}">
                <a16:creationId xmlns:a16="http://schemas.microsoft.com/office/drawing/2014/main" id="{7351484D-99C2-740F-1F78-2497E40D073F}"/>
              </a:ext>
            </a:extLst>
          </p:cNvPr>
          <p:cNvPicPr>
            <a:picLocks noChangeAspect="1"/>
          </p:cNvPicPr>
          <p:nvPr/>
        </p:nvPicPr>
        <p:blipFill>
          <a:blip r:embed="rId3"/>
          <a:stretch>
            <a:fillRect/>
          </a:stretch>
        </p:blipFill>
        <p:spPr>
          <a:xfrm>
            <a:off x="0" y="1828313"/>
            <a:ext cx="6258857" cy="3535338"/>
          </a:xfrm>
          <a:prstGeom prst="rect">
            <a:avLst/>
          </a:prstGeom>
        </p:spPr>
      </p:pic>
      <p:pic>
        <p:nvPicPr>
          <p:cNvPr id="9" name="Picture 8">
            <a:extLst>
              <a:ext uri="{FF2B5EF4-FFF2-40B4-BE49-F238E27FC236}">
                <a16:creationId xmlns:a16="http://schemas.microsoft.com/office/drawing/2014/main" id="{51975F99-2B1D-8CDE-6BA2-1EDB2AB29134}"/>
              </a:ext>
            </a:extLst>
          </p:cNvPr>
          <p:cNvPicPr>
            <a:picLocks noChangeAspect="1"/>
          </p:cNvPicPr>
          <p:nvPr/>
        </p:nvPicPr>
        <p:blipFill>
          <a:blip r:embed="rId4"/>
          <a:stretch>
            <a:fillRect/>
          </a:stretch>
        </p:blipFill>
        <p:spPr>
          <a:xfrm>
            <a:off x="6349470" y="2095488"/>
            <a:ext cx="6028416" cy="3000988"/>
          </a:xfrm>
          <a:prstGeom prst="rect">
            <a:avLst/>
          </a:prstGeom>
        </p:spPr>
      </p:pic>
    </p:spTree>
    <p:extLst>
      <p:ext uri="{BB962C8B-B14F-4D97-AF65-F5344CB8AC3E}">
        <p14:creationId xmlns:p14="http://schemas.microsoft.com/office/powerpoint/2010/main" val="8750711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A23F2-E4B3-A3F1-3555-4F85B5E2D3C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B4C85E8-B80D-B4EB-EA30-8BBCB110654C}"/>
              </a:ext>
            </a:extLst>
          </p:cNvPr>
          <p:cNvSpPr>
            <a:spLocks noGrp="1"/>
          </p:cNvSpPr>
          <p:nvPr>
            <p:ph type="title"/>
          </p:nvPr>
        </p:nvSpPr>
        <p:spPr/>
        <p:txBody>
          <a:bodyPr>
            <a:normAutofit fontScale="90000"/>
          </a:bodyPr>
          <a:lstStyle/>
          <a:p>
            <a:r>
              <a:rPr lang="nl-BE"/>
              <a:t>Onderwijs</a:t>
            </a:r>
            <a:br>
              <a:rPr lang="nl-BE"/>
            </a:br>
            <a:r>
              <a:rPr lang="nl-BE" b="0"/>
              <a:t>Taalsituatie (2023)</a:t>
            </a:r>
            <a:endParaRPr lang="nl-BE"/>
          </a:p>
        </p:txBody>
      </p:sp>
      <p:sp>
        <p:nvSpPr>
          <p:cNvPr id="8" name="Tekstvak 9">
            <a:extLst>
              <a:ext uri="{FF2B5EF4-FFF2-40B4-BE49-F238E27FC236}">
                <a16:creationId xmlns:a16="http://schemas.microsoft.com/office/drawing/2014/main" id="{97AB8CB5-93B7-9518-AA84-BBACCC3F1871}"/>
              </a:ext>
            </a:extLst>
          </p:cNvPr>
          <p:cNvSpPr txBox="1"/>
          <p:nvPr/>
        </p:nvSpPr>
        <p:spPr>
          <a:xfrm>
            <a:off x="9554109" y="6541409"/>
            <a:ext cx="2593750"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Opgroeien.be</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pic>
        <p:nvPicPr>
          <p:cNvPr id="4" name="Picture 3">
            <a:extLst>
              <a:ext uri="{FF2B5EF4-FFF2-40B4-BE49-F238E27FC236}">
                <a16:creationId xmlns:a16="http://schemas.microsoft.com/office/drawing/2014/main" id="{1DD21531-86AC-0B8D-B7BF-5F7FD64E1D52}"/>
              </a:ext>
            </a:extLst>
          </p:cNvPr>
          <p:cNvPicPr>
            <a:picLocks noChangeAspect="1"/>
          </p:cNvPicPr>
          <p:nvPr/>
        </p:nvPicPr>
        <p:blipFill>
          <a:blip r:embed="rId3"/>
          <a:stretch>
            <a:fillRect/>
          </a:stretch>
        </p:blipFill>
        <p:spPr>
          <a:xfrm>
            <a:off x="2821403" y="1720770"/>
            <a:ext cx="6549193" cy="4041619"/>
          </a:xfrm>
          <a:prstGeom prst="rect">
            <a:avLst/>
          </a:prstGeom>
        </p:spPr>
      </p:pic>
    </p:spTree>
    <p:extLst>
      <p:ext uri="{BB962C8B-B14F-4D97-AF65-F5344CB8AC3E}">
        <p14:creationId xmlns:p14="http://schemas.microsoft.com/office/powerpoint/2010/main" val="9693577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Samenvatting onderwijs</a:t>
            </a:r>
            <a:br>
              <a:rPr lang="nl-BE" dirty="0"/>
            </a:br>
            <a:r>
              <a:rPr lang="nl-BE" b="0" dirty="0"/>
              <a:t>Algemeen</a:t>
            </a:r>
            <a:endParaRPr lang="nl-BE" dirty="0"/>
          </a:p>
        </p:txBody>
      </p:sp>
      <p:sp>
        <p:nvSpPr>
          <p:cNvPr id="5" name="Tijdelijke aanduiding voor inhoud 4">
            <a:extLst>
              <a:ext uri="{FF2B5EF4-FFF2-40B4-BE49-F238E27FC236}">
                <a16:creationId xmlns:a16="http://schemas.microsoft.com/office/drawing/2014/main" id="{B6A3AD2E-9B60-9EB3-C99F-EE09DF3FB397}"/>
              </a:ext>
            </a:extLst>
          </p:cNvPr>
          <p:cNvSpPr>
            <a:spLocks noGrp="1"/>
          </p:cNvSpPr>
          <p:nvPr>
            <p:ph idx="1"/>
          </p:nvPr>
        </p:nvSpPr>
        <p:spPr/>
        <p:txBody>
          <a:bodyPr>
            <a:normAutofit/>
          </a:bodyPr>
          <a:lstStyle/>
          <a:p>
            <a:pPr algn="just"/>
            <a:r>
              <a:rPr lang="nl-NL" sz="1400" dirty="0"/>
              <a:t>De indicator </a:t>
            </a:r>
            <a:r>
              <a:rPr lang="nl-NL" sz="1400" b="1" dirty="0">
                <a:solidFill>
                  <a:srgbClr val="286669"/>
                </a:solidFill>
              </a:rPr>
              <a:t>participatie kleuteronderwijs</a:t>
            </a:r>
            <a:r>
              <a:rPr lang="nl-NL" sz="1400" dirty="0"/>
              <a:t> ligt net op 1, wat wil zeggen dat er evenveel kleuters onderwijs volgen en wonen in Dentergem. Dit aantal voor het </a:t>
            </a:r>
            <a:r>
              <a:rPr lang="nl-NL" sz="1400" b="1" dirty="0">
                <a:solidFill>
                  <a:srgbClr val="286669"/>
                </a:solidFill>
              </a:rPr>
              <a:t>lager onderwijs is lager </a:t>
            </a:r>
            <a:r>
              <a:rPr lang="nl-NL" sz="1400" dirty="0"/>
              <a:t>(0,91) wat erop wijst dat er minder leerlingen onderwijs volgen dan dat er wonen. Gezien Dentergem </a:t>
            </a:r>
            <a:r>
              <a:rPr lang="nl-NL" sz="1400" b="1" dirty="0">
                <a:solidFill>
                  <a:srgbClr val="286669"/>
                </a:solidFill>
              </a:rPr>
              <a:t>geen secundaire scholen </a:t>
            </a:r>
            <a:r>
              <a:rPr lang="nl-NL" sz="1400" dirty="0"/>
              <a:t>heeft, is dit aantal 0 voor de secundaire scholen. </a:t>
            </a:r>
          </a:p>
          <a:p>
            <a:pPr algn="just"/>
            <a:r>
              <a:rPr lang="nl-BE" sz="1400" dirty="0"/>
              <a:t>We merken leerlingen van het secundair onderwijs in Dentergem voornamelijk een </a:t>
            </a:r>
            <a:r>
              <a:rPr lang="nl-BE" sz="1400" b="1" dirty="0">
                <a:solidFill>
                  <a:srgbClr val="286669"/>
                </a:solidFill>
              </a:rPr>
              <a:t>TSO-opleiding </a:t>
            </a:r>
            <a:r>
              <a:rPr lang="nl-BE" sz="1400" dirty="0"/>
              <a:t>volgen (41,7%), gevolgd door ASO (30,9%) en BSO (25,6%). In vergelijking met de benchmarks heeft Dentergem meer leerlingen uit het TSO.</a:t>
            </a:r>
          </a:p>
        </p:txBody>
      </p:sp>
    </p:spTree>
    <p:extLst>
      <p:ext uri="{BB962C8B-B14F-4D97-AF65-F5344CB8AC3E}">
        <p14:creationId xmlns:p14="http://schemas.microsoft.com/office/powerpoint/2010/main" val="8596390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a:t>Samenvatting onderwijs</a:t>
            </a:r>
            <a:br>
              <a:rPr lang="nl-NL"/>
            </a:br>
            <a:r>
              <a:rPr lang="nl-NL" b="0"/>
              <a:t>Demografische ontwikkelingen</a:t>
            </a:r>
            <a:endParaRPr lang="nl-BE" b="0"/>
          </a:p>
        </p:txBody>
      </p:sp>
      <p:sp>
        <p:nvSpPr>
          <p:cNvPr id="3" name="Tijdelijke aanduiding voor inhoud 2"/>
          <p:cNvSpPr>
            <a:spLocks noGrp="1"/>
          </p:cNvSpPr>
          <p:nvPr>
            <p:ph idx="1"/>
          </p:nvPr>
        </p:nvSpPr>
        <p:spPr>
          <a:xfrm>
            <a:off x="838199" y="1479209"/>
            <a:ext cx="10965874" cy="4963155"/>
          </a:xfrm>
        </p:spPr>
        <p:txBody>
          <a:bodyPr>
            <a:normAutofit/>
          </a:bodyPr>
          <a:lstStyle/>
          <a:p>
            <a:pPr algn="just"/>
            <a:r>
              <a:rPr lang="nl-NL" sz="1500" b="1">
                <a:solidFill>
                  <a:srgbClr val="286669"/>
                </a:solidFill>
              </a:rPr>
              <a:t>Kinderen tussen 3 en 17 jaar </a:t>
            </a:r>
            <a:r>
              <a:rPr lang="nl-NL" sz="1500"/>
              <a:t>zijn goed voor </a:t>
            </a:r>
            <a:r>
              <a:rPr lang="nl-NL" sz="1500" b="1">
                <a:solidFill>
                  <a:srgbClr val="286669"/>
                </a:solidFill>
              </a:rPr>
              <a:t>19,7%</a:t>
            </a:r>
            <a:r>
              <a:rPr lang="nl-NL" sz="1500"/>
              <a:t> van alle inwoners in Dentergem. We merken dat vooral binnen </a:t>
            </a:r>
            <a:r>
              <a:rPr lang="nl-NL" sz="1500" b="1">
                <a:solidFill>
                  <a:srgbClr val="286669"/>
                </a:solidFill>
              </a:rPr>
              <a:t>Wakken </a:t>
            </a:r>
            <a:r>
              <a:rPr lang="nl-NL" sz="1500"/>
              <a:t>het grootste aandeel inwoners met een leeftijd tussen 3 en 11 jaar woont, maar ook in </a:t>
            </a:r>
            <a:r>
              <a:rPr lang="nl-NL" sz="1500" b="1">
                <a:solidFill>
                  <a:srgbClr val="286669"/>
                </a:solidFill>
              </a:rPr>
              <a:t>Dentergem</a:t>
            </a:r>
            <a:r>
              <a:rPr lang="nl-NL" sz="1500"/>
              <a:t> zelf is deze doelgroep sterker vertegenwoordigd in vergelijking met </a:t>
            </a:r>
            <a:r>
              <a:rPr lang="nl-NL" sz="1500" err="1"/>
              <a:t>Markegem</a:t>
            </a:r>
            <a:r>
              <a:rPr lang="nl-NL" sz="1500"/>
              <a:t> en </a:t>
            </a:r>
            <a:r>
              <a:rPr lang="nl-NL" sz="1500" err="1"/>
              <a:t>Oeselgem</a:t>
            </a:r>
            <a:r>
              <a:rPr lang="nl-NL" sz="1500"/>
              <a:t>. Als we kijken naar de </a:t>
            </a:r>
            <a:r>
              <a:rPr lang="nl-NL" sz="1500" b="1">
                <a:solidFill>
                  <a:srgbClr val="286669"/>
                </a:solidFill>
              </a:rPr>
              <a:t>evolutie </a:t>
            </a:r>
            <a:r>
              <a:rPr lang="nl-NL" sz="1500"/>
              <a:t>van het aantal kinderen, stellen we vast dat deze in </a:t>
            </a:r>
            <a:r>
              <a:rPr lang="nl-NL" sz="1500" b="1">
                <a:solidFill>
                  <a:srgbClr val="286669"/>
                </a:solidFill>
              </a:rPr>
              <a:t>dalende lijn </a:t>
            </a:r>
            <a:r>
              <a:rPr lang="nl-NL" sz="1500"/>
              <a:t>zijn sinds 2021.</a:t>
            </a:r>
          </a:p>
          <a:p>
            <a:pPr algn="just"/>
            <a:r>
              <a:rPr lang="nl-NL" sz="1500"/>
              <a:t>Dentergem heeft meer </a:t>
            </a:r>
            <a:r>
              <a:rPr lang="nl-NL" sz="1500" b="1">
                <a:solidFill>
                  <a:srgbClr val="286669"/>
                </a:solidFill>
              </a:rPr>
              <a:t>grotere gezinnen </a:t>
            </a:r>
            <a:r>
              <a:rPr lang="nl-NL" sz="1500"/>
              <a:t>dan Vlaanderen en regio </a:t>
            </a:r>
            <a:r>
              <a:rPr lang="nl-NL" sz="1500" err="1"/>
              <a:t>Midwest</a:t>
            </a:r>
            <a:r>
              <a:rPr lang="nl-NL" sz="1500"/>
              <a:t>. Dit merken we aan het groter aantal </a:t>
            </a:r>
            <a:r>
              <a:rPr lang="nl-NL" sz="1500" b="1">
                <a:solidFill>
                  <a:srgbClr val="286669"/>
                </a:solidFill>
              </a:rPr>
              <a:t>3- en 4 of meer persoonshuishoudens </a:t>
            </a:r>
            <a:r>
              <a:rPr lang="nl-NL" sz="1500"/>
              <a:t>in de gemeente. We merken ook dat er </a:t>
            </a:r>
            <a:r>
              <a:rPr lang="nl-NL" sz="1500" b="1">
                <a:solidFill>
                  <a:srgbClr val="286669"/>
                </a:solidFill>
              </a:rPr>
              <a:t>minder alleenwonenden </a:t>
            </a:r>
            <a:r>
              <a:rPr lang="nl-NL" sz="1500"/>
              <a:t>wonen in Dentergem in vergelijking met Vlaanderen en de regio. Tot slot heeft Dentergem minder alleenstaande ouders (6,8%) in vergelijking met de regio (7,2%) en Vlaanderen (8,3%). </a:t>
            </a:r>
          </a:p>
          <a:p>
            <a:pPr algn="just"/>
            <a:r>
              <a:rPr lang="nl-NL" sz="1500"/>
              <a:t>Dentergem is, in tegenstelling tot andere gemeenten in de referentieregio en Vlaanderen, niet zo’n diverse gemeente. Er is een relatief </a:t>
            </a:r>
            <a:r>
              <a:rPr lang="nl-NL" sz="1500" b="1">
                <a:solidFill>
                  <a:schemeClr val="accent1"/>
                </a:solidFill>
              </a:rPr>
              <a:t>laag aantal niet-Belgen </a:t>
            </a:r>
            <a:r>
              <a:rPr lang="nl-NL" sz="1500"/>
              <a:t>en een </a:t>
            </a:r>
            <a:r>
              <a:rPr lang="nl-NL" sz="1500" b="1">
                <a:solidFill>
                  <a:schemeClr val="accent1"/>
                </a:solidFill>
              </a:rPr>
              <a:t>laag aantal </a:t>
            </a:r>
            <a:r>
              <a:rPr lang="nl-NL" sz="1500"/>
              <a:t>inwoners met </a:t>
            </a:r>
            <a:r>
              <a:rPr lang="nl-NL" sz="1500" b="1">
                <a:solidFill>
                  <a:schemeClr val="accent1"/>
                </a:solidFill>
              </a:rPr>
              <a:t>niet-Belgische herkomst</a:t>
            </a:r>
            <a:r>
              <a:rPr lang="nl-NL" sz="1500"/>
              <a:t>. De thuistaal tussen moeder en kind is bijgevolg in sterke mate Nederlands (89,5%). Slechts een beperkt aandeel van 10,2% van de leerlingen in het basisonderwijs spreken thuis geen Nederlands. </a:t>
            </a:r>
          </a:p>
        </p:txBody>
      </p:sp>
      <p:sp>
        <p:nvSpPr>
          <p:cNvPr id="4" name="Tijdelijke aanduiding voor inhoud 2"/>
          <p:cNvSpPr txBox="1">
            <a:spLocks/>
          </p:cNvSpPr>
          <p:nvPr/>
        </p:nvSpPr>
        <p:spPr>
          <a:xfrm>
            <a:off x="790676" y="4170308"/>
            <a:ext cx="6986047" cy="4166961"/>
          </a:xfrm>
          <a:prstGeom prst="rect">
            <a:avLst/>
          </a:prstGeom>
        </p:spPr>
        <p:txBody>
          <a:bodyPr vert="horz" lIns="91440" tIns="45720" rIns="91440" bIns="45720" rtlCol="0">
            <a:noAutofit/>
          </a:bodyPr>
          <a:lstStyle>
            <a:lvl1pPr marL="228600" indent="-228600" algn="l" defTabSz="914400" rtl="0" eaLnBrk="1" latinLnBrk="0" hangingPunct="1">
              <a:lnSpc>
                <a:spcPct val="150000"/>
              </a:lnSpc>
              <a:spcBef>
                <a:spcPts val="1000"/>
              </a:spcBef>
              <a:buFontTx/>
              <a:buBlip>
                <a:blip r:embed="rId3"/>
              </a:buBlip>
              <a:defRPr lang="nl-NL" sz="2000" b="0" i="0"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50000"/>
              </a:lnSpc>
              <a:spcBef>
                <a:spcPts val="500"/>
              </a:spcBef>
              <a:buClr>
                <a:srgbClr val="44B9BF"/>
              </a:buClr>
              <a:buFont typeface="Courier New" panose="02070309020205020404" pitchFamily="49" charset="0"/>
              <a:buChar char="o"/>
              <a:defRPr lang="nl-NL" sz="2000" b="0" i="0" kern="120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50000"/>
              </a:lnSpc>
              <a:spcBef>
                <a:spcPts val="500"/>
              </a:spcBef>
              <a:buClr>
                <a:srgbClr val="286669"/>
              </a:buClr>
              <a:buFont typeface="Systeemlettertype regulier"/>
              <a:buChar char="—"/>
              <a:defRPr lang="nl-NL" sz="2000" b="0" i="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50000"/>
              </a:lnSpc>
              <a:spcBef>
                <a:spcPts val="500"/>
              </a:spcBef>
              <a:buFontTx/>
              <a:buBlip>
                <a:blip r:embed="rId3"/>
              </a:buBlip>
              <a:defRPr lang="nl-NL" sz="1800" b="0" i="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50000"/>
              </a:lnSpc>
              <a:spcBef>
                <a:spcPts val="500"/>
              </a:spcBef>
              <a:buFontTx/>
              <a:buBlip>
                <a:blip r:embed="rId3"/>
              </a:buBlip>
              <a:defRPr lang="nl-BE" sz="1800" b="0" i="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5800" marR="0" lvl="1" indent="-228600" algn="l" defTabSz="914400" rtl="0" eaLnBrk="1" fontAlgn="auto" latinLnBrk="0" hangingPunct="1">
              <a:lnSpc>
                <a:spcPct val="150000"/>
              </a:lnSpc>
              <a:spcBef>
                <a:spcPts val="500"/>
              </a:spcBef>
              <a:spcAft>
                <a:spcPts val="0"/>
              </a:spcAft>
              <a:buClr>
                <a:srgbClr val="44B9BF"/>
              </a:buClr>
              <a:buSzTx/>
              <a:buFont typeface="Courier New" panose="02070309020205020404" pitchFamily="49" charset="0"/>
              <a:buChar char="o"/>
              <a:tabLst/>
              <a:defRPr/>
            </a:pPr>
            <a:endParaRPr kumimoji="0" lang="nl-NL" sz="1600" b="0" i="0" u="none" strike="noStrike" kern="1200" cap="none" spc="0" normalizeH="0" baseline="0" noProof="0">
              <a:ln>
                <a:noFill/>
              </a:ln>
              <a:solidFill>
                <a:srgbClr val="1E1E1E"/>
              </a:solidFill>
              <a:effectLst/>
              <a:uLnTx/>
              <a:uFillTx/>
              <a:latin typeface="Segoe UI" panose="020B0502040204020203" pitchFamily="34" charset="0"/>
              <a:ea typeface="+mn-ea"/>
              <a:cs typeface="Segoe UI" panose="020B0502040204020203" pitchFamily="34" charset="0"/>
            </a:endParaRPr>
          </a:p>
        </p:txBody>
      </p:sp>
      <p:sp>
        <p:nvSpPr>
          <p:cNvPr id="12" name="Tijdelijke aanduiding voor inhoud 2"/>
          <p:cNvSpPr txBox="1">
            <a:spLocks/>
          </p:cNvSpPr>
          <p:nvPr/>
        </p:nvSpPr>
        <p:spPr>
          <a:xfrm>
            <a:off x="754792" y="3959996"/>
            <a:ext cx="6719270" cy="4511167"/>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Tx/>
              <a:buBlip>
                <a:blip r:embed="rId3"/>
              </a:buBlip>
              <a:defRPr lang="nl-NL" sz="2000" b="0" i="0"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50000"/>
              </a:lnSpc>
              <a:spcBef>
                <a:spcPts val="500"/>
              </a:spcBef>
              <a:buClr>
                <a:srgbClr val="44B9BF"/>
              </a:buClr>
              <a:buFont typeface="Courier New" panose="02070309020205020404" pitchFamily="49" charset="0"/>
              <a:buChar char="o"/>
              <a:defRPr lang="nl-NL" sz="2000" b="0" i="0" kern="120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50000"/>
              </a:lnSpc>
              <a:spcBef>
                <a:spcPts val="500"/>
              </a:spcBef>
              <a:buClr>
                <a:srgbClr val="286669"/>
              </a:buClr>
              <a:buFont typeface="Systeemlettertype regulier"/>
              <a:buChar char="—"/>
              <a:defRPr lang="nl-NL" sz="2000" b="0" i="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50000"/>
              </a:lnSpc>
              <a:spcBef>
                <a:spcPts val="500"/>
              </a:spcBef>
              <a:buFontTx/>
              <a:buBlip>
                <a:blip r:embed="rId3"/>
              </a:buBlip>
              <a:defRPr lang="nl-NL" sz="1800" b="0" i="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50000"/>
              </a:lnSpc>
              <a:spcBef>
                <a:spcPts val="500"/>
              </a:spcBef>
              <a:buFontTx/>
              <a:buBlip>
                <a:blip r:embed="rId3"/>
              </a:buBlip>
              <a:defRPr lang="nl-BE" sz="1800" b="0" i="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Tx/>
              <a:buSzTx/>
              <a:buFontTx/>
              <a:buBlip>
                <a:blip r:embed="rId3"/>
              </a:buBlip>
              <a:tabLst/>
              <a:defRPr/>
            </a:pPr>
            <a:endParaRPr kumimoji="0" lang="nl-NL" sz="1200" b="0" i="0" u="none" strike="noStrike" kern="1200" cap="none" spc="0" normalizeH="0" baseline="0" noProof="0">
              <a:ln>
                <a:noFill/>
              </a:ln>
              <a:solidFill>
                <a:srgbClr val="1E1E1E"/>
              </a:solidFill>
              <a:effectLst/>
              <a:uLnTx/>
              <a:uFillTx/>
              <a:latin typeface="Segoe UI" panose="020B0502040204020203" pitchFamily="34" charset="0"/>
              <a:ea typeface="+mn-ea"/>
              <a:cs typeface="Segoe UI" panose="020B0502040204020203" pitchFamily="34" charset="0"/>
            </a:endParaRPr>
          </a:p>
        </p:txBody>
      </p:sp>
    </p:spTree>
    <p:extLst>
      <p:ext uri="{BB962C8B-B14F-4D97-AF65-F5344CB8AC3E}">
        <p14:creationId xmlns:p14="http://schemas.microsoft.com/office/powerpoint/2010/main" val="20225160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180F7-E007-9F44-FE57-43A187BA5EF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CAE8DA9-FE13-C989-2995-10E55E395C85}"/>
              </a:ext>
            </a:extLst>
          </p:cNvPr>
          <p:cNvSpPr>
            <a:spLocks noGrp="1"/>
          </p:cNvSpPr>
          <p:nvPr>
            <p:ph type="title"/>
          </p:nvPr>
        </p:nvSpPr>
        <p:spPr/>
        <p:txBody>
          <a:bodyPr>
            <a:normAutofit fontScale="90000"/>
          </a:bodyPr>
          <a:lstStyle/>
          <a:p>
            <a:r>
              <a:rPr lang="nl-NL"/>
              <a:t>Samenvatting onderwijs</a:t>
            </a:r>
            <a:br>
              <a:rPr lang="nl-NL"/>
            </a:br>
            <a:r>
              <a:rPr lang="nl-NL" b="0"/>
              <a:t>Mobiliteit</a:t>
            </a:r>
            <a:endParaRPr lang="nl-BE" b="0"/>
          </a:p>
        </p:txBody>
      </p:sp>
      <p:sp>
        <p:nvSpPr>
          <p:cNvPr id="3" name="Tijdelijke aanduiding voor inhoud 2">
            <a:extLst>
              <a:ext uri="{FF2B5EF4-FFF2-40B4-BE49-F238E27FC236}">
                <a16:creationId xmlns:a16="http://schemas.microsoft.com/office/drawing/2014/main" id="{5EEF32E6-249A-5B9E-8268-107B650BD30D}"/>
              </a:ext>
            </a:extLst>
          </p:cNvPr>
          <p:cNvSpPr>
            <a:spLocks noGrp="1"/>
          </p:cNvSpPr>
          <p:nvPr>
            <p:ph idx="1"/>
          </p:nvPr>
        </p:nvSpPr>
        <p:spPr>
          <a:xfrm>
            <a:off x="838200" y="1599382"/>
            <a:ext cx="10841610" cy="4556321"/>
          </a:xfrm>
        </p:spPr>
        <p:txBody>
          <a:bodyPr>
            <a:normAutofit fontScale="92500" lnSpcReduction="10000"/>
          </a:bodyPr>
          <a:lstStyle/>
          <a:p>
            <a:pPr algn="just"/>
            <a:r>
              <a:rPr lang="nl-NL" dirty="0"/>
              <a:t>Het merendeel van alle leerlingen in de </a:t>
            </a:r>
            <a:r>
              <a:rPr lang="nl-NL" b="1" dirty="0">
                <a:solidFill>
                  <a:srgbClr val="286669"/>
                </a:solidFill>
              </a:rPr>
              <a:t>basisscholen </a:t>
            </a:r>
            <a:r>
              <a:rPr lang="nl-NL" dirty="0"/>
              <a:t>in de gemeente (79,8%), wonen ook in Dentergem. De anderen wonen vnl. in de buurgemeenten Tielt (7,9%), Wielsbeke (3,4%) en Deinze (2,7%). Wat betreft het </a:t>
            </a:r>
            <a:r>
              <a:rPr lang="nl-NL" b="1" dirty="0">
                <a:solidFill>
                  <a:srgbClr val="286669"/>
                </a:solidFill>
              </a:rPr>
              <a:t>secundair onderwijs </a:t>
            </a:r>
            <a:r>
              <a:rPr lang="nl-NL" dirty="0"/>
              <a:t>geldt dat alle leerlingen secundair onderwijs die wonen in Dentergem vooral naar school gaan in Waregem (38,4%), Tielt (30,6%) en Deinze (17,1%).</a:t>
            </a:r>
          </a:p>
          <a:p>
            <a:pPr algn="just"/>
            <a:r>
              <a:rPr lang="nl-NL" dirty="0"/>
              <a:t>We merken dat alle inwoners in Dentergem op een </a:t>
            </a:r>
            <a:r>
              <a:rPr lang="nl-NL" b="1" dirty="0">
                <a:solidFill>
                  <a:srgbClr val="286669"/>
                </a:solidFill>
              </a:rPr>
              <a:t>relatief korte afstand </a:t>
            </a:r>
            <a:r>
              <a:rPr lang="nl-NL" dirty="0"/>
              <a:t>(5 km) wonen van een </a:t>
            </a:r>
            <a:r>
              <a:rPr lang="nl-NL" b="1" dirty="0">
                <a:solidFill>
                  <a:srgbClr val="286669"/>
                </a:solidFill>
              </a:rPr>
              <a:t>basisschool</a:t>
            </a:r>
            <a:r>
              <a:rPr lang="nl-NL" dirty="0"/>
              <a:t>. Dit aantal </a:t>
            </a:r>
            <a:r>
              <a:rPr lang="nl-NL" b="1" dirty="0">
                <a:solidFill>
                  <a:srgbClr val="286669"/>
                </a:solidFill>
              </a:rPr>
              <a:t>daalt drastisch voor secundaire scholen </a:t>
            </a:r>
            <a:r>
              <a:rPr lang="nl-NL" dirty="0"/>
              <a:t>(49,2%). Verder woont slechts de helft van de inwoners (50,8%) in een buffer van 200 meter rond een treinstation of halte van het openbaar vervoer. Als we kijken naar de buffer van 1 kilometer stijgt dat aantal tot aan 99,7%. </a:t>
            </a:r>
          </a:p>
          <a:p>
            <a:pPr algn="just"/>
            <a:r>
              <a:rPr lang="nl-NL" b="1" dirty="0">
                <a:solidFill>
                  <a:srgbClr val="286669"/>
                </a:solidFill>
              </a:rPr>
              <a:t>De auto </a:t>
            </a:r>
            <a:r>
              <a:rPr lang="nl-NL" dirty="0"/>
              <a:t>is het meest dominante vervoermiddel voor woon-werk en woon-school verplaatsingen. </a:t>
            </a:r>
          </a:p>
        </p:txBody>
      </p:sp>
    </p:spTree>
    <p:extLst>
      <p:ext uri="{BB962C8B-B14F-4D97-AF65-F5344CB8AC3E}">
        <p14:creationId xmlns:p14="http://schemas.microsoft.com/office/powerpoint/2010/main" val="10693786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442E314-3892-1F88-73AC-556FF611FDD1}"/>
              </a:ext>
            </a:extLst>
          </p:cNvPr>
          <p:cNvSpPr>
            <a:spLocks noGrp="1"/>
          </p:cNvSpPr>
          <p:nvPr>
            <p:ph type="title"/>
          </p:nvPr>
        </p:nvSpPr>
        <p:spPr/>
        <p:txBody>
          <a:bodyPr>
            <a:normAutofit fontScale="90000"/>
          </a:bodyPr>
          <a:lstStyle/>
          <a:p>
            <a:r>
              <a:rPr lang="nl-NL"/>
              <a:t>Samenvatting onderwijs</a:t>
            </a:r>
            <a:br>
              <a:rPr lang="nl-NL"/>
            </a:br>
            <a:r>
              <a:rPr lang="nl-NL" b="0"/>
              <a:t>Sociale ontwikkelingen</a:t>
            </a:r>
            <a:endParaRPr lang="nl-BE" b="0"/>
          </a:p>
        </p:txBody>
      </p:sp>
      <p:sp>
        <p:nvSpPr>
          <p:cNvPr id="3" name="Tijdelijke aanduiding voor inhoud 2">
            <a:extLst>
              <a:ext uri="{FF2B5EF4-FFF2-40B4-BE49-F238E27FC236}">
                <a16:creationId xmlns:a16="http://schemas.microsoft.com/office/drawing/2014/main" id="{5BDA912A-F774-353B-5033-53A61C04FEBA}"/>
              </a:ext>
            </a:extLst>
          </p:cNvPr>
          <p:cNvSpPr>
            <a:spLocks noGrp="1"/>
          </p:cNvSpPr>
          <p:nvPr>
            <p:ph idx="1"/>
          </p:nvPr>
        </p:nvSpPr>
        <p:spPr>
          <a:xfrm>
            <a:off x="838200" y="1599382"/>
            <a:ext cx="10841610" cy="4975154"/>
          </a:xfrm>
        </p:spPr>
        <p:txBody>
          <a:bodyPr>
            <a:normAutofit fontScale="55000" lnSpcReduction="20000"/>
          </a:bodyPr>
          <a:lstStyle/>
          <a:p>
            <a:r>
              <a:rPr lang="nl-NL" dirty="0"/>
              <a:t>Slechts 3% van de inwoners in Dentergem heeft </a:t>
            </a:r>
            <a:r>
              <a:rPr lang="nl-NL" b="1" dirty="0">
                <a:solidFill>
                  <a:srgbClr val="286669"/>
                </a:solidFill>
              </a:rPr>
              <a:t>betalingsmoeilijkheden</a:t>
            </a:r>
            <a:r>
              <a:rPr lang="nl-NL" dirty="0"/>
              <a:t> voor de schoolkosten, in de referentieregio </a:t>
            </a:r>
            <a:r>
              <a:rPr lang="nl-NL" dirty="0" err="1"/>
              <a:t>Midwest</a:t>
            </a:r>
            <a:r>
              <a:rPr lang="nl-NL" dirty="0"/>
              <a:t> en het Vlaams gewest bedraagt dit cijfer 5%. We stellen sinds 2020 een </a:t>
            </a:r>
            <a:r>
              <a:rPr lang="nl-NL" b="1" dirty="0">
                <a:solidFill>
                  <a:srgbClr val="286669"/>
                </a:solidFill>
              </a:rPr>
              <a:t>daling vast van de kansarmoede-index </a:t>
            </a:r>
            <a:r>
              <a:rPr lang="nl-NL" dirty="0"/>
              <a:t>in Dentergem (4,3% in 2020 naar 2,5% in 2023). </a:t>
            </a:r>
          </a:p>
          <a:p>
            <a:pPr lvl="1"/>
            <a:r>
              <a:rPr lang="nl-NL" dirty="0"/>
              <a:t>Wanneer we kijken naar andere </a:t>
            </a:r>
            <a:r>
              <a:rPr lang="nl-NL" b="1" dirty="0">
                <a:solidFill>
                  <a:srgbClr val="286669"/>
                </a:solidFill>
              </a:rPr>
              <a:t>kansarmoede indicatoren</a:t>
            </a:r>
            <a:r>
              <a:rPr lang="nl-NL" dirty="0"/>
              <a:t>, zoals </a:t>
            </a:r>
          </a:p>
          <a:p>
            <a:pPr lvl="2"/>
            <a:r>
              <a:rPr lang="nl-NL" dirty="0"/>
              <a:t>het aantal mensen met leefloon per 1.000 inwoners, </a:t>
            </a:r>
          </a:p>
          <a:p>
            <a:pPr lvl="2"/>
            <a:r>
              <a:rPr lang="nl-NL" dirty="0"/>
              <a:t>het aandeel kinderen in een gezin met zeer lage werkintensiteit, </a:t>
            </a:r>
          </a:p>
          <a:p>
            <a:pPr lvl="2"/>
            <a:r>
              <a:rPr lang="nl-NL" dirty="0"/>
              <a:t>aandeel kinderen met een sociale toeslag, </a:t>
            </a:r>
          </a:p>
          <a:p>
            <a:pPr lvl="2"/>
            <a:r>
              <a:rPr lang="nl-NL" dirty="0"/>
              <a:t>aandeel kinderen met een schooltoeslag</a:t>
            </a:r>
          </a:p>
          <a:p>
            <a:pPr lvl="2"/>
            <a:r>
              <a:rPr lang="nl-NL" dirty="0"/>
              <a:t>en de OKI-waarde, </a:t>
            </a:r>
          </a:p>
          <a:p>
            <a:pPr marL="914400" lvl="2" indent="0">
              <a:buNone/>
            </a:pPr>
            <a:r>
              <a:rPr lang="nl-NL" dirty="0"/>
              <a:t>stellen we vast dat Dentergem voor al deze parameters het </a:t>
            </a:r>
            <a:r>
              <a:rPr lang="nl-NL" b="1" dirty="0">
                <a:solidFill>
                  <a:srgbClr val="286669"/>
                </a:solidFill>
              </a:rPr>
              <a:t>beter doet </a:t>
            </a:r>
            <a:r>
              <a:rPr lang="nl-NL" dirty="0"/>
              <a:t>dan de benchmark gebieden. </a:t>
            </a:r>
          </a:p>
          <a:p>
            <a:pPr marL="914400" lvl="2" indent="0">
              <a:buNone/>
            </a:pPr>
            <a:r>
              <a:rPr lang="nl-NL" dirty="0"/>
              <a:t>Er is dus minder kinder- en kansarmoede gemeten in Dentergem dan gemiddeld. </a:t>
            </a:r>
          </a:p>
          <a:p>
            <a:pPr marL="914400" lvl="2" indent="0">
              <a:buNone/>
            </a:pPr>
            <a:r>
              <a:rPr lang="nl-BE" dirty="0"/>
              <a:t>Verder merken we ook nog op dat in Dentergem veel minder leerlingen basisonderwijs met een laag opgeleide moeder hebben (10,5%) ten opzichte van de regio (16,7%) en Vlaanderen (19,4%). </a:t>
            </a:r>
          </a:p>
          <a:p>
            <a:r>
              <a:rPr lang="nl-BE" sz="2000" dirty="0"/>
              <a:t>Een kanttekening is dat </a:t>
            </a:r>
            <a:r>
              <a:rPr lang="nl-BE" dirty="0"/>
              <a:t>h</a:t>
            </a:r>
            <a:r>
              <a:rPr lang="nl-BE" sz="2000" dirty="0"/>
              <a:t>et </a:t>
            </a:r>
            <a:r>
              <a:rPr lang="nl-NL" sz="2000" b="1" i="0" u="none" strike="noStrike" dirty="0">
                <a:solidFill>
                  <a:srgbClr val="286669"/>
                </a:solidFill>
                <a:effectLst/>
                <a:latin typeface="+mj-lt"/>
              </a:rPr>
              <a:t>aandeel kinderen in kansarmoede met onvoldoende op criteria arbeid + inkomen + opleiding </a:t>
            </a:r>
            <a:r>
              <a:rPr lang="nl-NL" sz="2000" i="0" u="none" strike="noStrike" dirty="0">
                <a:effectLst/>
                <a:latin typeface="+mj-lt"/>
              </a:rPr>
              <a:t>100% bedraagt, wat een pak hoger is dan het Vlaams gemiddelde (57,8%). Dit wil dus zeggen dat er kinderen in kansarmoede in Dentergem slecht scoren op alle drie de criteria en dat armoede dus op verschillende vlakken prominent aanwezig </a:t>
            </a:r>
            <a:r>
              <a:rPr lang="nl-NL" dirty="0">
                <a:latin typeface="+mj-lt"/>
              </a:rPr>
              <a:t>is. </a:t>
            </a:r>
          </a:p>
          <a:p>
            <a:r>
              <a:rPr lang="nl-NL" sz="2000" i="0" u="none" strike="noStrike" dirty="0">
                <a:effectLst/>
                <a:latin typeface="+mj-lt"/>
              </a:rPr>
              <a:t>We stellen nog vast dat </a:t>
            </a:r>
            <a:r>
              <a:rPr lang="nl-NL" sz="2000" b="1" i="0" u="none" strike="noStrike" dirty="0">
                <a:solidFill>
                  <a:srgbClr val="286669"/>
                </a:solidFill>
                <a:effectLst/>
                <a:latin typeface="+mj-lt"/>
              </a:rPr>
              <a:t>96,</a:t>
            </a:r>
            <a:r>
              <a:rPr lang="nl-NL" b="1" dirty="0">
                <a:solidFill>
                  <a:srgbClr val="286669"/>
                </a:solidFill>
                <a:latin typeface="+mj-lt"/>
              </a:rPr>
              <a:t>1% </a:t>
            </a:r>
            <a:r>
              <a:rPr lang="nl-NL" dirty="0">
                <a:latin typeface="+mj-lt"/>
              </a:rPr>
              <a:t>van de kinderen tussen 3-11 jaar in Dentergem </a:t>
            </a:r>
            <a:r>
              <a:rPr lang="nl-NL" b="1" dirty="0">
                <a:solidFill>
                  <a:srgbClr val="286669"/>
                </a:solidFill>
                <a:latin typeface="+mj-lt"/>
              </a:rPr>
              <a:t>minstens 1 werkende ouder </a:t>
            </a:r>
            <a:r>
              <a:rPr lang="nl-NL" dirty="0">
                <a:latin typeface="+mj-lt"/>
              </a:rPr>
              <a:t>heeft. Het aandeel kinderen tussen 3-11 jaar zonder werkende ouders betreft slechts 1,6%.</a:t>
            </a:r>
            <a:endParaRPr lang="nl-NL" sz="2000" i="0" u="none" strike="noStrike" dirty="0">
              <a:effectLst/>
              <a:latin typeface="+mj-lt"/>
            </a:endParaRPr>
          </a:p>
        </p:txBody>
      </p:sp>
    </p:spTree>
    <p:extLst>
      <p:ext uri="{BB962C8B-B14F-4D97-AF65-F5344CB8AC3E}">
        <p14:creationId xmlns:p14="http://schemas.microsoft.com/office/powerpoint/2010/main" val="32844963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Opvang in cijfers</a:t>
            </a:r>
          </a:p>
        </p:txBody>
      </p:sp>
      <p:sp>
        <p:nvSpPr>
          <p:cNvPr id="6" name="Tekstvak 5"/>
          <p:cNvSpPr txBox="1"/>
          <p:nvPr/>
        </p:nvSpPr>
        <p:spPr>
          <a:xfrm>
            <a:off x="7589520" y="6581758"/>
            <a:ext cx="4315560"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Provincie in Cijfers</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graphicFrame>
        <p:nvGraphicFramePr>
          <p:cNvPr id="8" name="Tabel 6">
            <a:extLst>
              <a:ext uri="{FF2B5EF4-FFF2-40B4-BE49-F238E27FC236}">
                <a16:creationId xmlns:a16="http://schemas.microsoft.com/office/drawing/2014/main" id="{9E805009-3AEC-D013-2ABC-72F5C782BCE5}"/>
              </a:ext>
            </a:extLst>
          </p:cNvPr>
          <p:cNvGraphicFramePr>
            <a:graphicFrameLocks/>
          </p:cNvGraphicFramePr>
          <p:nvPr>
            <p:extLst>
              <p:ext uri="{D42A27DB-BD31-4B8C-83A1-F6EECF244321}">
                <p14:modId xmlns:p14="http://schemas.microsoft.com/office/powerpoint/2010/main" val="3464817905"/>
              </p:ext>
            </p:extLst>
          </p:nvPr>
        </p:nvGraphicFramePr>
        <p:xfrm>
          <a:off x="838200" y="1491600"/>
          <a:ext cx="9000001" cy="3751750"/>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1404581243"/>
                    </a:ext>
                  </a:extLst>
                </a:gridCol>
                <a:gridCol w="1636364">
                  <a:extLst>
                    <a:ext uri="{9D8B030D-6E8A-4147-A177-3AD203B41FA5}">
                      <a16:colId xmlns:a16="http://schemas.microsoft.com/office/drawing/2014/main" val="2996155885"/>
                    </a:ext>
                  </a:extLst>
                </a:gridCol>
              </a:tblGrid>
              <a:tr h="468000">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NL" sz="1200" b="1" i="0" u="none" strike="noStrike">
                          <a:solidFill>
                            <a:srgbClr val="286669"/>
                          </a:solidFill>
                          <a:effectLst/>
                          <a:latin typeface="+mj-lt"/>
                        </a:rPr>
                        <a:t>Dentergem</a:t>
                      </a:r>
                      <a:endParaRPr lang="nl-BE" sz="1200" b="1" i="0" u="none" strike="noStrike">
                        <a:solidFill>
                          <a:srgbClr val="286669"/>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NL" sz="1200" b="1" i="0" u="none" strike="noStrike">
                          <a:solidFill>
                            <a:schemeClr val="bg1"/>
                          </a:solidFill>
                          <a:effectLst/>
                          <a:latin typeface="+mj-lt"/>
                        </a:rPr>
                        <a:t>Referentieregio </a:t>
                      </a:r>
                      <a:r>
                        <a:rPr lang="nl-NL" sz="1200" b="1" i="0" u="none" strike="noStrike" err="1">
                          <a:solidFill>
                            <a:schemeClr val="bg1"/>
                          </a:solidFill>
                          <a:effectLst/>
                          <a:latin typeface="+mj-lt"/>
                        </a:rPr>
                        <a:t>Midwest</a:t>
                      </a:r>
                      <a:endParaRPr lang="nl-BE" sz="1200" b="1" i="0" u="none" strike="noStrike">
                        <a:solidFill>
                          <a:schemeClr val="bg1"/>
                        </a:solidFill>
                        <a:effectLst/>
                        <a:latin typeface="+mj-lt"/>
                      </a:endParaRPr>
                    </a:p>
                    <a:p>
                      <a:pPr algn="ctr" fontAlgn="b"/>
                      <a:r>
                        <a:rPr lang="nl-BE" sz="1200" b="1" i="0" u="none" strike="noStrike">
                          <a:solidFill>
                            <a:schemeClr val="bg1"/>
                          </a:solidFill>
                          <a:effectLst/>
                          <a:latin typeface="+mj-lt"/>
                        </a:rPr>
                        <a:t>Gemiddeld</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p>
                      <a:pPr algn="ctr" fontAlgn="b"/>
                      <a:r>
                        <a:rPr lang="nl-BE" sz="1200" b="1" i="0" u="none" strike="noStrike">
                          <a:solidFill>
                            <a:schemeClr val="bg1"/>
                          </a:solidFill>
                          <a:effectLst/>
                          <a:latin typeface="+mj-lt"/>
                        </a:rPr>
                        <a:t>Gemiddeld</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28354">
                <a:tc>
                  <a:txBody>
                    <a:bodyPr/>
                    <a:lstStyle/>
                    <a:p>
                      <a:pPr algn="l" fontAlgn="b"/>
                      <a:r>
                        <a:rPr lang="nl-NL" sz="1200" b="1" i="0" u="none" strike="noStrike">
                          <a:solidFill>
                            <a:srgbClr val="286669"/>
                          </a:solidFill>
                          <a:effectLst/>
                          <a:latin typeface="+mn-lt"/>
                        </a:rPr>
                        <a:t>buitenschoolse opvang georganiseerd door de gemeente? </a:t>
                      </a:r>
                      <a:endParaRPr lang="nl-NL" sz="1200" b="0" i="0" u="none" strike="noStrike">
                        <a:solidFill>
                          <a:srgbClr val="286669"/>
                        </a:solidFill>
                        <a:effectLst/>
                        <a:latin typeface="+mn-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kern="1200">
                          <a:solidFill>
                            <a:srgbClr val="000000"/>
                          </a:solidFill>
                          <a:effectLst/>
                          <a:latin typeface="+mn-lt"/>
                          <a:ea typeface="+mn-ea"/>
                          <a:cs typeface="+mn-cs"/>
                        </a:rPr>
                        <a:t>Ja (IBO </a:t>
                      </a:r>
                      <a:r>
                        <a:rPr lang="nl-BE" sz="1200" b="0" i="0" u="none" strike="noStrike" kern="1200" err="1">
                          <a:solidFill>
                            <a:srgbClr val="000000"/>
                          </a:solidFill>
                          <a:effectLst/>
                          <a:latin typeface="+mn-lt"/>
                          <a:ea typeface="+mn-ea"/>
                          <a:cs typeface="+mn-cs"/>
                        </a:rPr>
                        <a:t>Scoebidoe</a:t>
                      </a:r>
                      <a:r>
                        <a:rPr lang="nl-BE" sz="1200" b="0" i="0" u="none" strike="noStrike" kern="1200">
                          <a:solidFill>
                            <a:srgbClr val="000000"/>
                          </a:solidFill>
                          <a:effectLst/>
                          <a:latin typeface="+mn-lt"/>
                          <a:ea typeface="+mn-ea"/>
                          <a:cs typeface="+mn-cs"/>
                        </a:rPr>
                        <a:t>)</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n-lt"/>
                        </a:rPr>
                        <a:t>-</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n-lt"/>
                        </a:rPr>
                        <a:t>-</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905811574"/>
                  </a:ext>
                </a:extLst>
              </a:tr>
              <a:tr h="528354">
                <a:tc>
                  <a:txBody>
                    <a:bodyPr/>
                    <a:lstStyle/>
                    <a:p>
                      <a:pPr algn="l" fontAlgn="b"/>
                      <a:r>
                        <a:rPr lang="nl-NL" sz="1200" b="1" i="0" u="none" strike="noStrike">
                          <a:solidFill>
                            <a:srgbClr val="286669"/>
                          </a:solidFill>
                          <a:effectLst/>
                          <a:latin typeface="+mn-lt"/>
                        </a:rPr>
                        <a:t>aantal opvangplaatsen voor kinderen van 0 tot 2 jaar per 100 kinderen </a:t>
                      </a:r>
                      <a:r>
                        <a:rPr lang="nl-NL" sz="1200" b="0" i="0" u="none" strike="noStrike">
                          <a:solidFill>
                            <a:srgbClr val="286669"/>
                          </a:solidFill>
                          <a:effectLst/>
                          <a:latin typeface="+mn-lt"/>
                        </a:rPr>
                        <a:t>(2023)</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38,7</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53,9</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44,2</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390178028"/>
                  </a:ext>
                </a:extLst>
              </a:tr>
              <a:tr h="528354">
                <a:tc>
                  <a:txBody>
                    <a:bodyPr/>
                    <a:lstStyle/>
                    <a:p>
                      <a:pPr algn="l" fontAlgn="b"/>
                      <a:r>
                        <a:rPr lang="nl-NL" sz="1200" b="1" i="0" u="none" strike="noStrike" dirty="0">
                          <a:solidFill>
                            <a:srgbClr val="286669"/>
                          </a:solidFill>
                          <a:effectLst/>
                          <a:latin typeface="+mn-lt"/>
                        </a:rPr>
                        <a:t>aantal opvangplaatsen buitenschoolse opvang voor kinderen uit het kleuter en lager onderwijs voor- en na de school </a:t>
                      </a:r>
                      <a:r>
                        <a:rPr lang="nl-NL" sz="1200" b="0" i="0" u="none" strike="noStrike" dirty="0">
                          <a:solidFill>
                            <a:srgbClr val="286669"/>
                          </a:solidFill>
                          <a:effectLst/>
                          <a:latin typeface="+mn-lt"/>
                        </a:rPr>
                        <a:t>(2023)</a:t>
                      </a:r>
                    </a:p>
                  </a:txBody>
                  <a:tcPr marL="6350" marR="6350" marT="6350" marB="0" anchor="ctr">
                    <a:solidFill>
                      <a:srgbClr val="F2F6F6"/>
                    </a:solidFill>
                  </a:tcPr>
                </a:tc>
                <a:tc>
                  <a:txBody>
                    <a:bodyPr/>
                    <a:lstStyle/>
                    <a:p>
                      <a:pPr algn="ctr" fontAlgn="b"/>
                      <a:r>
                        <a:rPr lang="nl-NL" sz="1200" b="0" i="0" u="none" strike="noStrike" kern="1200">
                          <a:solidFill>
                            <a:schemeClr val="tx1"/>
                          </a:solidFill>
                          <a:effectLst/>
                          <a:latin typeface="+mn-lt"/>
                          <a:ea typeface="+mn-ea"/>
                          <a:cs typeface="+mn-cs"/>
                        </a:rPr>
                        <a:t>170</a:t>
                      </a:r>
                      <a:endParaRPr lang="nl-BE" sz="1200" b="0" i="0" u="none" strike="noStrike" kern="1200">
                        <a:solidFill>
                          <a:schemeClr val="tx1"/>
                        </a:solidFill>
                        <a:effectLst/>
                        <a:latin typeface="+mn-lt"/>
                        <a:ea typeface="+mn-ea"/>
                        <a:cs typeface="+mn-cs"/>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175</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190</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682273843"/>
                  </a:ext>
                </a:extLst>
              </a:tr>
              <a:tr h="528354">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a:solidFill>
                            <a:srgbClr val="286669"/>
                          </a:solidFill>
                          <a:effectLst/>
                          <a:latin typeface="+mn-lt"/>
                        </a:rPr>
                        <a:t>aantal opvangplaatsen buitenschoolse opvang voor kinderen van 3 tot 11 jaar per 100 kinderen </a:t>
                      </a:r>
                      <a:r>
                        <a:rPr lang="nl-NL" sz="1200" b="0" i="0" u="none" strike="noStrike">
                          <a:solidFill>
                            <a:srgbClr val="286669"/>
                          </a:solidFill>
                          <a:effectLst/>
                          <a:latin typeface="+mn-lt"/>
                        </a:rPr>
                        <a:t>(2024)</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19,1</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10,8</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8,3</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22188757"/>
                  </a:ext>
                </a:extLst>
              </a:tr>
              <a:tr h="528354">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dirty="0">
                          <a:solidFill>
                            <a:srgbClr val="286669"/>
                          </a:solidFill>
                          <a:effectLst/>
                          <a:latin typeface="+mn-lt"/>
                        </a:rPr>
                        <a:t>aantal opvangplaatsen buitenschoolse opvang kinderen 3-11 jaar zonder inkomenstarief </a:t>
                      </a:r>
                      <a:r>
                        <a:rPr lang="nl-NL" sz="1200" b="0" i="0" u="none" strike="noStrike" dirty="0">
                          <a:solidFill>
                            <a:srgbClr val="286669"/>
                          </a:solidFill>
                          <a:effectLst/>
                          <a:latin typeface="+mn-lt"/>
                        </a:rPr>
                        <a:t>(2022)</a:t>
                      </a: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chemeClr val="tx1"/>
                          </a:solidFill>
                          <a:effectLst/>
                          <a:latin typeface="+mj-lt"/>
                          <a:ea typeface="+mn-ea"/>
                          <a:cs typeface="+mn-cs"/>
                        </a:rPr>
                        <a:t>170</a:t>
                      </a:r>
                      <a:endParaRPr lang="nl-BE" sz="1200" b="0" i="0" u="none" strike="noStrike" kern="1200">
                        <a:solidFill>
                          <a:schemeClr val="tx1"/>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a:solidFill>
                            <a:srgbClr val="000000"/>
                          </a:solidFill>
                          <a:effectLst/>
                          <a:latin typeface="+mj-lt"/>
                          <a:ea typeface="+mn-ea"/>
                          <a:cs typeface="+mn-cs"/>
                        </a:rPr>
                        <a:t>147</a:t>
                      </a:r>
                      <a:endParaRPr lang="nl-BE" sz="1200" b="0" i="0" u="none" strike="noStrike" kern="1200">
                        <a:solidFill>
                          <a:srgbClr val="000000"/>
                        </a:solidFill>
                        <a:effectLst/>
                        <a:latin typeface="+mj-lt"/>
                        <a:ea typeface="+mn-ea"/>
                        <a:cs typeface="+mn-cs"/>
                      </a:endParaRPr>
                    </a:p>
                  </a:txBody>
                  <a:tcPr marL="6350" marR="6350" marT="6350" marB="0" anchor="ctr">
                    <a:solidFill>
                      <a:srgbClr val="F2F6F6"/>
                    </a:solidFill>
                  </a:tcPr>
                </a:tc>
                <a:tc>
                  <a:txBody>
                    <a:bodyPr/>
                    <a:lstStyle/>
                    <a:p>
                      <a:pPr marL="0" algn="ctr" defTabSz="914400" rtl="0" eaLnBrk="1" fontAlgn="b" latinLnBrk="0" hangingPunct="1"/>
                      <a:r>
                        <a:rPr lang="nl-NL" sz="1200" b="0" i="0" u="none" strike="noStrike" kern="1200" dirty="0">
                          <a:solidFill>
                            <a:srgbClr val="000000"/>
                          </a:solidFill>
                          <a:effectLst/>
                          <a:latin typeface="+mj-lt"/>
                          <a:ea typeface="+mn-ea"/>
                          <a:cs typeface="+mn-cs"/>
                        </a:rPr>
                        <a:t>160</a:t>
                      </a:r>
                      <a:endParaRPr lang="nl-BE" sz="1200" b="0" i="0" u="none" strike="noStrike" kern="1200" dirty="0">
                        <a:solidFill>
                          <a:srgbClr val="000000"/>
                        </a:solidFill>
                        <a:effectLst/>
                        <a:latin typeface="+mj-lt"/>
                        <a:ea typeface="+mn-ea"/>
                        <a:cs typeface="+mn-cs"/>
                      </a:endParaRPr>
                    </a:p>
                  </a:txBody>
                  <a:tcPr marL="6350" marR="6350" marT="6350" marB="0" anchor="ctr">
                    <a:solidFill>
                      <a:srgbClr val="F2F6F6"/>
                    </a:solidFill>
                  </a:tcPr>
                </a:tc>
                <a:extLst>
                  <a:ext uri="{0D108BD9-81ED-4DB2-BD59-A6C34878D82A}">
                    <a16:rowId xmlns:a16="http://schemas.microsoft.com/office/drawing/2014/main" val="4225675168"/>
                  </a:ext>
                </a:extLst>
              </a:tr>
              <a:tr h="528354">
                <a:tc>
                  <a:txBody>
                    <a:bodyPr/>
                    <a:lstStyle/>
                    <a:p>
                      <a:pPr algn="l" fontAlgn="b"/>
                      <a:r>
                        <a:rPr lang="nl-NL" sz="1200" b="1" i="0" u="none" strike="noStrike" dirty="0">
                          <a:solidFill>
                            <a:srgbClr val="286669"/>
                          </a:solidFill>
                          <a:effectLst/>
                          <a:latin typeface="+mn-lt"/>
                        </a:rPr>
                        <a:t>inwoners met betalingsmoeilijkheden kinderopvang </a:t>
                      </a:r>
                      <a:r>
                        <a:rPr lang="nl-NL" sz="1200" b="0" i="0" u="none" strike="noStrike" dirty="0">
                          <a:solidFill>
                            <a:srgbClr val="286669"/>
                          </a:solidFill>
                          <a:effectLst/>
                          <a:latin typeface="+mn-lt"/>
                        </a:rPr>
                        <a:t>(%) (2023)</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1%</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3%</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dirty="0">
                          <a:solidFill>
                            <a:srgbClr val="000000"/>
                          </a:solidFill>
                          <a:effectLst/>
                          <a:latin typeface="+mn-lt"/>
                        </a:rPr>
                        <a:t>3%</a:t>
                      </a:r>
                      <a:endParaRPr lang="nl-BE" sz="1200" b="0" i="0" u="none" strike="noStrike" dirty="0">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480118755"/>
                  </a:ext>
                </a:extLst>
              </a:tr>
            </a:tbl>
          </a:graphicData>
        </a:graphic>
      </p:graphicFrame>
      <p:sp>
        <p:nvSpPr>
          <p:cNvPr id="10" name="Tekstvak 9">
            <a:extLst>
              <a:ext uri="{FF2B5EF4-FFF2-40B4-BE49-F238E27FC236}">
                <a16:creationId xmlns:a16="http://schemas.microsoft.com/office/drawing/2014/main" id="{A2AB976F-B84D-6234-33DE-BC77B6593862}"/>
              </a:ext>
            </a:extLst>
          </p:cNvPr>
          <p:cNvSpPr txBox="1"/>
          <p:nvPr/>
        </p:nvSpPr>
        <p:spPr>
          <a:xfrm>
            <a:off x="765048" y="6632320"/>
            <a:ext cx="6824472"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800" b="1" i="1" u="none" strike="noStrike" kern="1200" cap="none" spc="0" normalizeH="0" baseline="0" noProof="0">
                <a:ln>
                  <a:noFill/>
                </a:ln>
                <a:solidFill>
                  <a:prstClr val="white">
                    <a:lumMod val="65000"/>
                  </a:prstClr>
                </a:solidFill>
                <a:effectLst/>
                <a:uLnTx/>
                <a:uFillTx/>
                <a:latin typeface="Segoe UI"/>
                <a:ea typeface="+mn-ea"/>
                <a:cs typeface="+mn-cs"/>
              </a:rPr>
              <a:t>*Inkomenstarief</a:t>
            </a:r>
            <a:r>
              <a:rPr kumimoji="0" lang="nl-NL" sz="800" b="0" i="1" u="none" strike="noStrike" kern="1200" cap="none" spc="0" normalizeH="0" baseline="0" noProof="0">
                <a:ln>
                  <a:noFill/>
                </a:ln>
                <a:solidFill>
                  <a:prstClr val="white">
                    <a:lumMod val="65000"/>
                  </a:prstClr>
                </a:solidFill>
                <a:effectLst/>
                <a:uLnTx/>
                <a:uFillTx/>
                <a:latin typeface="Segoe UI"/>
                <a:ea typeface="+mn-ea"/>
                <a:cs typeface="+mn-cs"/>
              </a:rPr>
              <a:t>: opvangplaatsen buitenschoolse kinderopvang waarbij de kostprijs rekening houdt met het inkomen van de ouders</a:t>
            </a:r>
            <a:endParaRPr kumimoji="0" lang="nl-BE" sz="1050" b="0" i="1"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290537724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109728" y="4429931"/>
            <a:ext cx="4554728" cy="2603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45" name="Rectangle 44"/>
          <p:cNvSpPr/>
          <p:nvPr/>
        </p:nvSpPr>
        <p:spPr>
          <a:xfrm>
            <a:off x="7910197" y="2186287"/>
            <a:ext cx="4479923" cy="26035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13" name="TextBox 12"/>
          <p:cNvSpPr txBox="1"/>
          <p:nvPr/>
        </p:nvSpPr>
        <p:spPr>
          <a:xfrm>
            <a:off x="7972361" y="3617821"/>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rPr>
              <a:t>Cultuur en vrije tijd</a:t>
            </a:r>
            <a:endParaRPr kumimoji="0" lang="nl-BE" sz="1100" b="0" i="0" u="none" strike="noStrike" kern="1200" cap="none" spc="0" normalizeH="0" baseline="0" noProof="0">
              <a:ln>
                <a:noFill/>
              </a:ln>
              <a:solidFill>
                <a:srgbClr val="286669">
                  <a:lumMod val="75000"/>
                </a:srgbClr>
              </a:solidFill>
              <a:effectLst/>
              <a:uLnTx/>
              <a:uFillTx/>
              <a:latin typeface="Segoe UI"/>
            </a:endParaRPr>
          </a:p>
        </p:txBody>
      </p:sp>
      <p:sp>
        <p:nvSpPr>
          <p:cNvPr id="65" name="Rounded Rectangle 64"/>
          <p:cNvSpPr/>
          <p:nvPr/>
        </p:nvSpPr>
        <p:spPr>
          <a:xfrm>
            <a:off x="4439922" y="3743779"/>
            <a:ext cx="717526" cy="1632303"/>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01</a:t>
            </a:r>
          </a:p>
        </p:txBody>
      </p:sp>
      <p:sp>
        <p:nvSpPr>
          <p:cNvPr id="66" name="Rounded Rectangle 65"/>
          <p:cNvSpPr/>
          <p:nvPr/>
        </p:nvSpPr>
        <p:spPr>
          <a:xfrm>
            <a:off x="5823599" y="2807330"/>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03</a:t>
            </a:r>
          </a:p>
        </p:txBody>
      </p:sp>
      <p:sp>
        <p:nvSpPr>
          <p:cNvPr id="67" name="Rounded Rectangle 66"/>
          <p:cNvSpPr/>
          <p:nvPr/>
        </p:nvSpPr>
        <p:spPr>
          <a:xfrm>
            <a:off x="7207275" y="1870882"/>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05</a:t>
            </a:r>
          </a:p>
        </p:txBody>
      </p:sp>
      <p:sp>
        <p:nvSpPr>
          <p:cNvPr id="68" name="Rounded Rectangle 67"/>
          <p:cNvSpPr/>
          <p:nvPr/>
        </p:nvSpPr>
        <p:spPr>
          <a:xfrm>
            <a:off x="6515436" y="2339105"/>
            <a:ext cx="717526" cy="1632303"/>
          </a:xfrm>
          <a:prstGeom prst="roundRect">
            <a:avLst>
              <a:gd name="adj" fmla="val 50000"/>
            </a:avLst>
          </a:prstGeom>
          <a:solidFill>
            <a:srgbClr val="3BB9BE"/>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04</a:t>
            </a:r>
          </a:p>
        </p:txBody>
      </p:sp>
      <p:sp>
        <p:nvSpPr>
          <p:cNvPr id="69" name="Rounded Rectangle 68"/>
          <p:cNvSpPr/>
          <p:nvPr/>
        </p:nvSpPr>
        <p:spPr>
          <a:xfrm>
            <a:off x="5131761" y="3275555"/>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02</a:t>
            </a:r>
          </a:p>
        </p:txBody>
      </p:sp>
      <p:sp>
        <p:nvSpPr>
          <p:cNvPr id="70" name="TextBox 69"/>
          <p:cNvSpPr txBox="1"/>
          <p:nvPr/>
        </p:nvSpPr>
        <p:spPr>
          <a:xfrm>
            <a:off x="7183117" y="4137267"/>
            <a:ext cx="2997205"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sz="1600" b="1">
                <a:solidFill>
                  <a:srgbClr val="3BB9BE"/>
                </a:solidFill>
                <a:latin typeface="Segoe UI"/>
              </a:rPr>
              <a:t>Demografie</a:t>
            </a:r>
            <a:endParaRPr kumimoji="0" lang="nl-BE" sz="1200" b="1" i="0" u="none" strike="noStrike" kern="1200" cap="none" spc="0" normalizeH="0" baseline="0" noProof="0">
              <a:ln>
                <a:noFill/>
              </a:ln>
              <a:solidFill>
                <a:srgbClr val="3BB9BE"/>
              </a:solidFill>
              <a:effectLst/>
              <a:uLnTx/>
              <a:uFillTx/>
              <a:latin typeface="Segoe UI"/>
            </a:endParaRPr>
          </a:p>
        </p:txBody>
      </p:sp>
      <p:sp>
        <p:nvSpPr>
          <p:cNvPr id="71" name="TextBox 70"/>
          <p:cNvSpPr txBox="1"/>
          <p:nvPr/>
        </p:nvSpPr>
        <p:spPr>
          <a:xfrm>
            <a:off x="6451600" y="4661971"/>
            <a:ext cx="3032033"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Economie, werk en onderwijs</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2" name="TextBox 71"/>
          <p:cNvSpPr txBox="1"/>
          <p:nvPr/>
        </p:nvSpPr>
        <p:spPr>
          <a:xfrm>
            <a:off x="5796279" y="5186675"/>
            <a:ext cx="2176081"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600">
                <a:solidFill>
                  <a:srgbClr val="286669"/>
                </a:solidFill>
                <a:latin typeface="Segoe UI"/>
              </a:rPr>
              <a:t>L</a:t>
            </a:r>
            <a:r>
              <a:rPr lang="nl-BE" sz="1600">
                <a:solidFill>
                  <a:srgbClr val="286669"/>
                </a:solidFill>
                <a:latin typeface="Segoe UI"/>
              </a:rPr>
              <a:t>even en samenleven</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3" name="TextBox 72"/>
          <p:cNvSpPr txBox="1"/>
          <p:nvPr/>
        </p:nvSpPr>
        <p:spPr>
          <a:xfrm>
            <a:off x="5100320" y="5711380"/>
            <a:ext cx="3082146"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Ruimte, wonen en mobiliteit</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75" name="Elbow Connector 74"/>
          <p:cNvCxnSpPr>
            <a:stCxn id="66" idx="2"/>
            <a:endCxn id="71" idx="1"/>
          </p:cNvCxnSpPr>
          <p:nvPr/>
        </p:nvCxnSpPr>
        <p:spPr>
          <a:xfrm rot="16200000" flipH="1">
            <a:off x="6121174" y="4500821"/>
            <a:ext cx="391615" cy="269238"/>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6" name="Elbow Connector 75"/>
          <p:cNvCxnSpPr>
            <a:cxnSpLocks/>
            <a:stCxn id="69" idx="2"/>
            <a:endCxn id="72" idx="1"/>
          </p:cNvCxnSpPr>
          <p:nvPr/>
        </p:nvCxnSpPr>
        <p:spPr>
          <a:xfrm rot="16200000" flipH="1">
            <a:off x="5419354" y="4979027"/>
            <a:ext cx="448094" cy="30575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7" name="Elbow Connector 76"/>
          <p:cNvCxnSpPr>
            <a:stCxn id="65" idx="2"/>
            <a:endCxn id="73" idx="1"/>
          </p:cNvCxnSpPr>
          <p:nvPr/>
        </p:nvCxnSpPr>
        <p:spPr>
          <a:xfrm rot="16200000" flipH="1">
            <a:off x="4651049" y="5523718"/>
            <a:ext cx="596909" cy="30163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49" name="Rounded Rectangle 66"/>
          <p:cNvSpPr/>
          <p:nvPr/>
        </p:nvSpPr>
        <p:spPr>
          <a:xfrm>
            <a:off x="7874013" y="1414224"/>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06</a:t>
            </a:r>
          </a:p>
        </p:txBody>
      </p:sp>
      <p:cxnSp>
        <p:nvCxnSpPr>
          <p:cNvPr id="51" name="Elbow Connector 73"/>
          <p:cNvCxnSpPr/>
          <p:nvPr/>
        </p:nvCxnSpPr>
        <p:spPr>
          <a:xfrm rot="16200000" flipH="1">
            <a:off x="7665471" y="3462236"/>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2" name="TextBox 12"/>
          <p:cNvSpPr txBox="1"/>
          <p:nvPr/>
        </p:nvSpPr>
        <p:spPr>
          <a:xfrm>
            <a:off x="8616640" y="3098375"/>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Zorg, welzijn en armoede</a:t>
            </a:r>
            <a:endParaRPr kumimoji="0" lang="nl-BE" sz="11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53" name="Elbow Connector 73"/>
          <p:cNvCxnSpPr/>
          <p:nvPr/>
        </p:nvCxnSpPr>
        <p:spPr>
          <a:xfrm rot="16200000" flipH="1">
            <a:off x="8287984" y="3031635"/>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7" name="Freeform 26"/>
          <p:cNvSpPr>
            <a:spLocks noEditPoints="1"/>
          </p:cNvSpPr>
          <p:nvPr/>
        </p:nvSpPr>
        <p:spPr bwMode="auto">
          <a:xfrm>
            <a:off x="5909102" y="3717368"/>
            <a:ext cx="560439" cy="558800"/>
          </a:xfrm>
          <a:custGeom>
            <a:avLst/>
            <a:gdLst>
              <a:gd name="T0" fmla="*/ 716 w 724"/>
              <a:gd name="T1" fmla="*/ 722 h 722"/>
              <a:gd name="T2" fmla="*/ 701 w 724"/>
              <a:gd name="T3" fmla="*/ 472 h 722"/>
              <a:gd name="T4" fmla="*/ 402 w 724"/>
              <a:gd name="T5" fmla="*/ 714 h 722"/>
              <a:gd name="T6" fmla="*/ 401 w 724"/>
              <a:gd name="T7" fmla="*/ 715 h 722"/>
              <a:gd name="T8" fmla="*/ 400 w 724"/>
              <a:gd name="T9" fmla="*/ 716 h 722"/>
              <a:gd name="T10" fmla="*/ 399 w 724"/>
              <a:gd name="T11" fmla="*/ 717 h 722"/>
              <a:gd name="T12" fmla="*/ 399 w 724"/>
              <a:gd name="T13" fmla="*/ 717 h 722"/>
              <a:gd name="T14" fmla="*/ 397 w 724"/>
              <a:gd name="T15" fmla="*/ 718 h 722"/>
              <a:gd name="T16" fmla="*/ 396 w 724"/>
              <a:gd name="T17" fmla="*/ 718 h 722"/>
              <a:gd name="T18" fmla="*/ 395 w 724"/>
              <a:gd name="T19" fmla="*/ 718 h 722"/>
              <a:gd name="T20" fmla="*/ 393 w 724"/>
              <a:gd name="T21" fmla="*/ 718 h 722"/>
              <a:gd name="T22" fmla="*/ 392 w 724"/>
              <a:gd name="T23" fmla="*/ 717 h 722"/>
              <a:gd name="T24" fmla="*/ 391 w 724"/>
              <a:gd name="T25" fmla="*/ 717 h 722"/>
              <a:gd name="T26" fmla="*/ 390 w 724"/>
              <a:gd name="T27" fmla="*/ 716 h 722"/>
              <a:gd name="T28" fmla="*/ 390 w 724"/>
              <a:gd name="T29" fmla="*/ 715 h 722"/>
              <a:gd name="T30" fmla="*/ 57 w 724"/>
              <a:gd name="T31" fmla="*/ 399 h 722"/>
              <a:gd name="T32" fmla="*/ 7 w 724"/>
              <a:gd name="T33" fmla="*/ 719 h 722"/>
              <a:gd name="T34" fmla="*/ 2 w 724"/>
              <a:gd name="T35" fmla="*/ 708 h 722"/>
              <a:gd name="T36" fmla="*/ 43 w 724"/>
              <a:gd name="T37" fmla="*/ 388 h 722"/>
              <a:gd name="T38" fmla="*/ 356 w 724"/>
              <a:gd name="T39" fmla="*/ 385 h 722"/>
              <a:gd name="T40" fmla="*/ 363 w 724"/>
              <a:gd name="T41" fmla="*/ 394 h 722"/>
              <a:gd name="T42" fmla="*/ 403 w 724"/>
              <a:gd name="T43" fmla="*/ 467 h 722"/>
              <a:gd name="T44" fmla="*/ 410 w 724"/>
              <a:gd name="T45" fmla="*/ 458 h 722"/>
              <a:gd name="T46" fmla="*/ 715 w 724"/>
              <a:gd name="T47" fmla="*/ 461 h 722"/>
              <a:gd name="T48" fmla="*/ 723 w 724"/>
              <a:gd name="T49" fmla="*/ 713 h 722"/>
              <a:gd name="T50" fmla="*/ 97 w 724"/>
              <a:gd name="T51" fmla="*/ 354 h 722"/>
              <a:gd name="T52" fmla="*/ 197 w 724"/>
              <a:gd name="T53" fmla="*/ 239 h 722"/>
              <a:gd name="T54" fmla="*/ 204 w 724"/>
              <a:gd name="T55" fmla="*/ 230 h 722"/>
              <a:gd name="T56" fmla="*/ 294 w 724"/>
              <a:gd name="T57" fmla="*/ 113 h 722"/>
              <a:gd name="T58" fmla="*/ 467 w 724"/>
              <a:gd name="T59" fmla="*/ 36 h 722"/>
              <a:gd name="T60" fmla="*/ 558 w 724"/>
              <a:gd name="T61" fmla="*/ 213 h 722"/>
              <a:gd name="T62" fmla="*/ 374 w 724"/>
              <a:gd name="T63" fmla="*/ 302 h 722"/>
              <a:gd name="T64" fmla="*/ 338 w 724"/>
              <a:gd name="T65" fmla="*/ 340 h 722"/>
              <a:gd name="T66" fmla="*/ 338 w 724"/>
              <a:gd name="T67" fmla="*/ 354 h 722"/>
              <a:gd name="T68" fmla="*/ 572 w 724"/>
              <a:gd name="T69" fmla="*/ 217 h 722"/>
              <a:gd name="T70" fmla="*/ 472 w 724"/>
              <a:gd name="T71" fmla="*/ 22 h 722"/>
              <a:gd name="T72" fmla="*/ 186 w 724"/>
              <a:gd name="T73" fmla="*/ 207 h 722"/>
              <a:gd name="T74" fmla="*/ 90 w 724"/>
              <a:gd name="T75" fmla="*/ 347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4" h="722">
                <a:moveTo>
                  <a:pt x="718" y="722"/>
                </a:moveTo>
                <a:cubicBezTo>
                  <a:pt x="717" y="722"/>
                  <a:pt x="717" y="722"/>
                  <a:pt x="716" y="722"/>
                </a:cubicBezTo>
                <a:cubicBezTo>
                  <a:pt x="713" y="722"/>
                  <a:pt x="710" y="721"/>
                  <a:pt x="709" y="718"/>
                </a:cubicBezTo>
                <a:cubicBezTo>
                  <a:pt x="686" y="648"/>
                  <a:pt x="683" y="559"/>
                  <a:pt x="701" y="472"/>
                </a:cubicBezTo>
                <a:cubicBezTo>
                  <a:pt x="419" y="472"/>
                  <a:pt x="419" y="472"/>
                  <a:pt x="419" y="472"/>
                </a:cubicBezTo>
                <a:cubicBezTo>
                  <a:pt x="440" y="555"/>
                  <a:pt x="434" y="642"/>
                  <a:pt x="402" y="714"/>
                </a:cubicBezTo>
                <a:cubicBezTo>
                  <a:pt x="402" y="714"/>
                  <a:pt x="402" y="714"/>
                  <a:pt x="401" y="714"/>
                </a:cubicBezTo>
                <a:cubicBezTo>
                  <a:pt x="401" y="714"/>
                  <a:pt x="401" y="715"/>
                  <a:pt x="401" y="715"/>
                </a:cubicBezTo>
                <a:cubicBezTo>
                  <a:pt x="401" y="715"/>
                  <a:pt x="401" y="715"/>
                  <a:pt x="401" y="715"/>
                </a:cubicBezTo>
                <a:cubicBezTo>
                  <a:pt x="401" y="715"/>
                  <a:pt x="400" y="716"/>
                  <a:pt x="400" y="716"/>
                </a:cubicBezTo>
                <a:cubicBezTo>
                  <a:pt x="400" y="716"/>
                  <a:pt x="400" y="716"/>
                  <a:pt x="400" y="716"/>
                </a:cubicBezTo>
                <a:cubicBezTo>
                  <a:pt x="400" y="716"/>
                  <a:pt x="399" y="717"/>
                  <a:pt x="399" y="717"/>
                </a:cubicBezTo>
                <a:cubicBezTo>
                  <a:pt x="399" y="717"/>
                  <a:pt x="399" y="717"/>
                  <a:pt x="399" y="717"/>
                </a:cubicBezTo>
                <a:cubicBezTo>
                  <a:pt x="399" y="717"/>
                  <a:pt x="399" y="717"/>
                  <a:pt x="399" y="717"/>
                </a:cubicBezTo>
                <a:cubicBezTo>
                  <a:pt x="398" y="717"/>
                  <a:pt x="398" y="717"/>
                  <a:pt x="398" y="717"/>
                </a:cubicBezTo>
                <a:cubicBezTo>
                  <a:pt x="398" y="717"/>
                  <a:pt x="398" y="717"/>
                  <a:pt x="397" y="718"/>
                </a:cubicBezTo>
                <a:cubicBezTo>
                  <a:pt x="397" y="718"/>
                  <a:pt x="397" y="718"/>
                  <a:pt x="397" y="718"/>
                </a:cubicBezTo>
                <a:cubicBezTo>
                  <a:pt x="396" y="718"/>
                  <a:pt x="396" y="718"/>
                  <a:pt x="396" y="718"/>
                </a:cubicBezTo>
                <a:cubicBezTo>
                  <a:pt x="396" y="718"/>
                  <a:pt x="396" y="718"/>
                  <a:pt x="395" y="718"/>
                </a:cubicBezTo>
                <a:cubicBezTo>
                  <a:pt x="395" y="718"/>
                  <a:pt x="395" y="718"/>
                  <a:pt x="395" y="718"/>
                </a:cubicBezTo>
                <a:cubicBezTo>
                  <a:pt x="394" y="718"/>
                  <a:pt x="394" y="718"/>
                  <a:pt x="394" y="718"/>
                </a:cubicBezTo>
                <a:cubicBezTo>
                  <a:pt x="394" y="718"/>
                  <a:pt x="394" y="718"/>
                  <a:pt x="393" y="718"/>
                </a:cubicBezTo>
                <a:cubicBezTo>
                  <a:pt x="393" y="718"/>
                  <a:pt x="393" y="717"/>
                  <a:pt x="393" y="717"/>
                </a:cubicBezTo>
                <a:cubicBezTo>
                  <a:pt x="393" y="717"/>
                  <a:pt x="393" y="717"/>
                  <a:pt x="392" y="717"/>
                </a:cubicBezTo>
                <a:cubicBezTo>
                  <a:pt x="392" y="717"/>
                  <a:pt x="392" y="717"/>
                  <a:pt x="392" y="717"/>
                </a:cubicBezTo>
                <a:cubicBezTo>
                  <a:pt x="392" y="717"/>
                  <a:pt x="392" y="717"/>
                  <a:pt x="391" y="717"/>
                </a:cubicBezTo>
                <a:cubicBezTo>
                  <a:pt x="391" y="717"/>
                  <a:pt x="391" y="716"/>
                  <a:pt x="391" y="716"/>
                </a:cubicBezTo>
                <a:cubicBezTo>
                  <a:pt x="391" y="716"/>
                  <a:pt x="391" y="716"/>
                  <a:pt x="390" y="716"/>
                </a:cubicBezTo>
                <a:cubicBezTo>
                  <a:pt x="390" y="716"/>
                  <a:pt x="390" y="715"/>
                  <a:pt x="390" y="715"/>
                </a:cubicBezTo>
                <a:cubicBezTo>
                  <a:pt x="390" y="715"/>
                  <a:pt x="390" y="715"/>
                  <a:pt x="390" y="715"/>
                </a:cubicBezTo>
                <a:cubicBezTo>
                  <a:pt x="337" y="641"/>
                  <a:pt x="321" y="523"/>
                  <a:pt x="347" y="399"/>
                </a:cubicBezTo>
                <a:cubicBezTo>
                  <a:pt x="57" y="399"/>
                  <a:pt x="57" y="399"/>
                  <a:pt x="57" y="399"/>
                </a:cubicBezTo>
                <a:cubicBezTo>
                  <a:pt x="82" y="522"/>
                  <a:pt x="66" y="643"/>
                  <a:pt x="13" y="716"/>
                </a:cubicBezTo>
                <a:cubicBezTo>
                  <a:pt x="12" y="718"/>
                  <a:pt x="10" y="719"/>
                  <a:pt x="7" y="719"/>
                </a:cubicBezTo>
                <a:cubicBezTo>
                  <a:pt x="6" y="719"/>
                  <a:pt x="5" y="719"/>
                  <a:pt x="3" y="718"/>
                </a:cubicBezTo>
                <a:cubicBezTo>
                  <a:pt x="0" y="716"/>
                  <a:pt x="0" y="711"/>
                  <a:pt x="2" y="708"/>
                </a:cubicBezTo>
                <a:cubicBezTo>
                  <a:pt x="53" y="636"/>
                  <a:pt x="68" y="515"/>
                  <a:pt x="41" y="394"/>
                </a:cubicBezTo>
                <a:cubicBezTo>
                  <a:pt x="41" y="392"/>
                  <a:pt x="41" y="390"/>
                  <a:pt x="43" y="388"/>
                </a:cubicBezTo>
                <a:cubicBezTo>
                  <a:pt x="44" y="386"/>
                  <a:pt x="46" y="385"/>
                  <a:pt x="48" y="385"/>
                </a:cubicBezTo>
                <a:cubicBezTo>
                  <a:pt x="356" y="385"/>
                  <a:pt x="356" y="385"/>
                  <a:pt x="356" y="385"/>
                </a:cubicBezTo>
                <a:cubicBezTo>
                  <a:pt x="358" y="385"/>
                  <a:pt x="360" y="386"/>
                  <a:pt x="361" y="388"/>
                </a:cubicBezTo>
                <a:cubicBezTo>
                  <a:pt x="363" y="390"/>
                  <a:pt x="363" y="392"/>
                  <a:pt x="363" y="394"/>
                </a:cubicBezTo>
                <a:cubicBezTo>
                  <a:pt x="336" y="511"/>
                  <a:pt x="348" y="623"/>
                  <a:pt x="394" y="696"/>
                </a:cubicBezTo>
                <a:cubicBezTo>
                  <a:pt x="421" y="627"/>
                  <a:pt x="424" y="544"/>
                  <a:pt x="403" y="467"/>
                </a:cubicBezTo>
                <a:cubicBezTo>
                  <a:pt x="402" y="465"/>
                  <a:pt x="403" y="463"/>
                  <a:pt x="404" y="461"/>
                </a:cubicBezTo>
                <a:cubicBezTo>
                  <a:pt x="405" y="459"/>
                  <a:pt x="407" y="458"/>
                  <a:pt x="410" y="458"/>
                </a:cubicBezTo>
                <a:cubicBezTo>
                  <a:pt x="710" y="458"/>
                  <a:pt x="710" y="458"/>
                  <a:pt x="710" y="458"/>
                </a:cubicBezTo>
                <a:cubicBezTo>
                  <a:pt x="712" y="458"/>
                  <a:pt x="714" y="459"/>
                  <a:pt x="715" y="461"/>
                </a:cubicBezTo>
                <a:cubicBezTo>
                  <a:pt x="717" y="462"/>
                  <a:pt x="717" y="464"/>
                  <a:pt x="717" y="467"/>
                </a:cubicBezTo>
                <a:cubicBezTo>
                  <a:pt x="697" y="554"/>
                  <a:pt x="699" y="644"/>
                  <a:pt x="723" y="713"/>
                </a:cubicBezTo>
                <a:cubicBezTo>
                  <a:pt x="724" y="717"/>
                  <a:pt x="722" y="721"/>
                  <a:pt x="718" y="722"/>
                </a:cubicBezTo>
                <a:close/>
                <a:moveTo>
                  <a:pt x="97" y="354"/>
                </a:moveTo>
                <a:cubicBezTo>
                  <a:pt x="100" y="354"/>
                  <a:pt x="104" y="351"/>
                  <a:pt x="104" y="347"/>
                </a:cubicBezTo>
                <a:cubicBezTo>
                  <a:pt x="104" y="280"/>
                  <a:pt x="140" y="239"/>
                  <a:pt x="197" y="239"/>
                </a:cubicBezTo>
                <a:cubicBezTo>
                  <a:pt x="200" y="239"/>
                  <a:pt x="202" y="238"/>
                  <a:pt x="203" y="236"/>
                </a:cubicBezTo>
                <a:cubicBezTo>
                  <a:pt x="204" y="234"/>
                  <a:pt x="205" y="232"/>
                  <a:pt x="204" y="230"/>
                </a:cubicBezTo>
                <a:cubicBezTo>
                  <a:pt x="202" y="222"/>
                  <a:pt x="200" y="214"/>
                  <a:pt x="200" y="207"/>
                </a:cubicBezTo>
                <a:cubicBezTo>
                  <a:pt x="200" y="155"/>
                  <a:pt x="242" y="113"/>
                  <a:pt x="294" y="113"/>
                </a:cubicBezTo>
                <a:cubicBezTo>
                  <a:pt x="297" y="113"/>
                  <a:pt x="300" y="111"/>
                  <a:pt x="301" y="108"/>
                </a:cubicBezTo>
                <a:cubicBezTo>
                  <a:pt x="327" y="34"/>
                  <a:pt x="404" y="15"/>
                  <a:pt x="467" y="36"/>
                </a:cubicBezTo>
                <a:cubicBezTo>
                  <a:pt x="485" y="41"/>
                  <a:pt x="501" y="50"/>
                  <a:pt x="515" y="62"/>
                </a:cubicBezTo>
                <a:cubicBezTo>
                  <a:pt x="559" y="99"/>
                  <a:pt x="576" y="158"/>
                  <a:pt x="558" y="213"/>
                </a:cubicBezTo>
                <a:cubicBezTo>
                  <a:pt x="535" y="286"/>
                  <a:pt x="455" y="325"/>
                  <a:pt x="380" y="301"/>
                </a:cubicBezTo>
                <a:cubicBezTo>
                  <a:pt x="378" y="300"/>
                  <a:pt x="375" y="301"/>
                  <a:pt x="374" y="302"/>
                </a:cubicBezTo>
                <a:cubicBezTo>
                  <a:pt x="372" y="303"/>
                  <a:pt x="371" y="306"/>
                  <a:pt x="371" y="308"/>
                </a:cubicBezTo>
                <a:cubicBezTo>
                  <a:pt x="371" y="326"/>
                  <a:pt x="357" y="340"/>
                  <a:pt x="338" y="340"/>
                </a:cubicBezTo>
                <a:cubicBezTo>
                  <a:pt x="335" y="340"/>
                  <a:pt x="331" y="343"/>
                  <a:pt x="331" y="347"/>
                </a:cubicBezTo>
                <a:cubicBezTo>
                  <a:pt x="331" y="351"/>
                  <a:pt x="335" y="354"/>
                  <a:pt x="338" y="354"/>
                </a:cubicBezTo>
                <a:cubicBezTo>
                  <a:pt x="361" y="354"/>
                  <a:pt x="380" y="338"/>
                  <a:pt x="384" y="317"/>
                </a:cubicBezTo>
                <a:cubicBezTo>
                  <a:pt x="464" y="338"/>
                  <a:pt x="547" y="295"/>
                  <a:pt x="572" y="217"/>
                </a:cubicBezTo>
                <a:cubicBezTo>
                  <a:pt x="591" y="157"/>
                  <a:pt x="572" y="92"/>
                  <a:pt x="524" y="51"/>
                </a:cubicBezTo>
                <a:cubicBezTo>
                  <a:pt x="508" y="38"/>
                  <a:pt x="491" y="29"/>
                  <a:pt x="472" y="22"/>
                </a:cubicBezTo>
                <a:cubicBezTo>
                  <a:pt x="404" y="0"/>
                  <a:pt x="320" y="20"/>
                  <a:pt x="289" y="99"/>
                </a:cubicBezTo>
                <a:cubicBezTo>
                  <a:pt x="232" y="102"/>
                  <a:pt x="186" y="149"/>
                  <a:pt x="186" y="207"/>
                </a:cubicBezTo>
                <a:cubicBezTo>
                  <a:pt x="186" y="213"/>
                  <a:pt x="187" y="219"/>
                  <a:pt x="188" y="225"/>
                </a:cubicBezTo>
                <a:cubicBezTo>
                  <a:pt x="128" y="229"/>
                  <a:pt x="90" y="276"/>
                  <a:pt x="90" y="347"/>
                </a:cubicBezTo>
                <a:cubicBezTo>
                  <a:pt x="90" y="351"/>
                  <a:pt x="93" y="354"/>
                  <a:pt x="97" y="35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58" name="Freeform 35"/>
          <p:cNvSpPr>
            <a:spLocks noEditPoints="1"/>
          </p:cNvSpPr>
          <p:nvPr/>
        </p:nvSpPr>
        <p:spPr bwMode="auto">
          <a:xfrm>
            <a:off x="7996218" y="2400895"/>
            <a:ext cx="528975" cy="462013"/>
          </a:xfrm>
          <a:custGeom>
            <a:avLst/>
            <a:gdLst>
              <a:gd name="T0" fmla="*/ 631 w 683"/>
              <a:gd name="T1" fmla="*/ 193 h 596"/>
              <a:gd name="T2" fmla="*/ 345 w 683"/>
              <a:gd name="T3" fmla="*/ 1 h 596"/>
              <a:gd name="T4" fmla="*/ 214 w 683"/>
              <a:gd name="T5" fmla="*/ 84 h 596"/>
              <a:gd name="T6" fmla="*/ 207 w 683"/>
              <a:gd name="T7" fmla="*/ 25 h 596"/>
              <a:gd name="T8" fmla="*/ 124 w 683"/>
              <a:gd name="T9" fmla="*/ 25 h 596"/>
              <a:gd name="T10" fmla="*/ 117 w 683"/>
              <a:gd name="T11" fmla="*/ 32 h 596"/>
              <a:gd name="T12" fmla="*/ 4 w 683"/>
              <a:gd name="T13" fmla="*/ 224 h 596"/>
              <a:gd name="T14" fmla="*/ 12 w 683"/>
              <a:gd name="T15" fmla="*/ 236 h 596"/>
              <a:gd name="T16" fmla="*/ 57 w 683"/>
              <a:gd name="T17" fmla="*/ 589 h 596"/>
              <a:gd name="T18" fmla="*/ 628 w 683"/>
              <a:gd name="T19" fmla="*/ 596 h 596"/>
              <a:gd name="T20" fmla="*/ 635 w 683"/>
              <a:gd name="T21" fmla="*/ 212 h 596"/>
              <a:gd name="T22" fmla="*/ 675 w 683"/>
              <a:gd name="T23" fmla="*/ 237 h 596"/>
              <a:gd name="T24" fmla="*/ 679 w 683"/>
              <a:gd name="T25" fmla="*/ 224 h 596"/>
              <a:gd name="T26" fmla="*/ 200 w 683"/>
              <a:gd name="T27" fmla="*/ 39 h 596"/>
              <a:gd name="T28" fmla="*/ 131 w 683"/>
              <a:gd name="T29" fmla="*/ 139 h 596"/>
              <a:gd name="T30" fmla="*/ 621 w 683"/>
              <a:gd name="T31" fmla="*/ 582 h 596"/>
              <a:gd name="T32" fmla="*/ 71 w 683"/>
              <a:gd name="T33" fmla="*/ 196 h 596"/>
              <a:gd name="T34" fmla="*/ 128 w 683"/>
              <a:gd name="T35" fmla="*/ 158 h 596"/>
              <a:gd name="T36" fmla="*/ 211 w 683"/>
              <a:gd name="T37" fmla="*/ 103 h 596"/>
              <a:gd name="T38" fmla="*/ 621 w 683"/>
              <a:gd name="T39" fmla="*/ 202 h 596"/>
              <a:gd name="T40" fmla="*/ 303 w 683"/>
              <a:gd name="T41" fmla="*/ 193 h 596"/>
              <a:gd name="T42" fmla="*/ 238 w 683"/>
              <a:gd name="T43" fmla="*/ 258 h 596"/>
              <a:gd name="T44" fmla="*/ 231 w 683"/>
              <a:gd name="T45" fmla="*/ 265 h 596"/>
              <a:gd name="T46" fmla="*/ 238 w 683"/>
              <a:gd name="T47" fmla="*/ 334 h 596"/>
              <a:gd name="T48" fmla="*/ 303 w 683"/>
              <a:gd name="T49" fmla="*/ 400 h 596"/>
              <a:gd name="T50" fmla="*/ 372 w 683"/>
              <a:gd name="T51" fmla="*/ 407 h 596"/>
              <a:gd name="T52" fmla="*/ 379 w 683"/>
              <a:gd name="T53" fmla="*/ 334 h 596"/>
              <a:gd name="T54" fmla="*/ 450 w 683"/>
              <a:gd name="T55" fmla="*/ 332 h 596"/>
              <a:gd name="T56" fmla="*/ 452 w 683"/>
              <a:gd name="T57" fmla="*/ 265 h 596"/>
              <a:gd name="T58" fmla="*/ 379 w 683"/>
              <a:gd name="T59" fmla="*/ 258 h 596"/>
              <a:gd name="T60" fmla="*/ 372 w 683"/>
              <a:gd name="T61" fmla="*/ 186 h 596"/>
              <a:gd name="T62" fmla="*/ 303 w 683"/>
              <a:gd name="T63" fmla="*/ 193 h 596"/>
              <a:gd name="T64" fmla="*/ 317 w 683"/>
              <a:gd name="T65" fmla="*/ 200 h 596"/>
              <a:gd name="T66" fmla="*/ 365 w 683"/>
              <a:gd name="T67" fmla="*/ 265 h 596"/>
              <a:gd name="T68" fmla="*/ 438 w 683"/>
              <a:gd name="T69" fmla="*/ 272 h 596"/>
              <a:gd name="T70" fmla="*/ 372 w 683"/>
              <a:gd name="T71" fmla="*/ 320 h 596"/>
              <a:gd name="T72" fmla="*/ 365 w 683"/>
              <a:gd name="T73" fmla="*/ 393 h 596"/>
              <a:gd name="T74" fmla="*/ 317 w 683"/>
              <a:gd name="T75" fmla="*/ 327 h 596"/>
              <a:gd name="T76" fmla="*/ 245 w 683"/>
              <a:gd name="T77" fmla="*/ 320 h 596"/>
              <a:gd name="T78" fmla="*/ 310 w 683"/>
              <a:gd name="T79" fmla="*/ 272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3" h="596">
                <a:moveTo>
                  <a:pt x="679" y="224"/>
                </a:moveTo>
                <a:cubicBezTo>
                  <a:pt x="631" y="193"/>
                  <a:pt x="631" y="193"/>
                  <a:pt x="631" y="193"/>
                </a:cubicBezTo>
                <a:cubicBezTo>
                  <a:pt x="631" y="193"/>
                  <a:pt x="631" y="193"/>
                  <a:pt x="631" y="193"/>
                </a:cubicBezTo>
                <a:cubicBezTo>
                  <a:pt x="345" y="1"/>
                  <a:pt x="345" y="1"/>
                  <a:pt x="345" y="1"/>
                </a:cubicBezTo>
                <a:cubicBezTo>
                  <a:pt x="343" y="0"/>
                  <a:pt x="340" y="0"/>
                  <a:pt x="337" y="1"/>
                </a:cubicBezTo>
                <a:cubicBezTo>
                  <a:pt x="214" y="84"/>
                  <a:pt x="214" y="84"/>
                  <a:pt x="214" y="84"/>
                </a:cubicBezTo>
                <a:cubicBezTo>
                  <a:pt x="214" y="32"/>
                  <a:pt x="214" y="32"/>
                  <a:pt x="214" y="32"/>
                </a:cubicBezTo>
                <a:cubicBezTo>
                  <a:pt x="214" y="28"/>
                  <a:pt x="211" y="25"/>
                  <a:pt x="207" y="25"/>
                </a:cubicBezTo>
                <a:cubicBezTo>
                  <a:pt x="124" y="25"/>
                  <a:pt x="124" y="25"/>
                  <a:pt x="124" y="25"/>
                </a:cubicBezTo>
                <a:cubicBezTo>
                  <a:pt x="124" y="25"/>
                  <a:pt x="124" y="25"/>
                  <a:pt x="124" y="25"/>
                </a:cubicBezTo>
                <a:cubicBezTo>
                  <a:pt x="122" y="25"/>
                  <a:pt x="120" y="25"/>
                  <a:pt x="119" y="27"/>
                </a:cubicBezTo>
                <a:cubicBezTo>
                  <a:pt x="118" y="28"/>
                  <a:pt x="117" y="30"/>
                  <a:pt x="117" y="32"/>
                </a:cubicBezTo>
                <a:cubicBezTo>
                  <a:pt x="117" y="149"/>
                  <a:pt x="117" y="149"/>
                  <a:pt x="117" y="149"/>
                </a:cubicBezTo>
                <a:cubicBezTo>
                  <a:pt x="4" y="224"/>
                  <a:pt x="4" y="224"/>
                  <a:pt x="4" y="224"/>
                </a:cubicBezTo>
                <a:cubicBezTo>
                  <a:pt x="1" y="226"/>
                  <a:pt x="0" y="231"/>
                  <a:pt x="2" y="234"/>
                </a:cubicBezTo>
                <a:cubicBezTo>
                  <a:pt x="4" y="237"/>
                  <a:pt x="8" y="238"/>
                  <a:pt x="12" y="236"/>
                </a:cubicBezTo>
                <a:cubicBezTo>
                  <a:pt x="57" y="205"/>
                  <a:pt x="57" y="205"/>
                  <a:pt x="57" y="205"/>
                </a:cubicBezTo>
                <a:cubicBezTo>
                  <a:pt x="57" y="589"/>
                  <a:pt x="57" y="589"/>
                  <a:pt x="57" y="589"/>
                </a:cubicBezTo>
                <a:cubicBezTo>
                  <a:pt x="57" y="593"/>
                  <a:pt x="61" y="596"/>
                  <a:pt x="64" y="596"/>
                </a:cubicBezTo>
                <a:cubicBezTo>
                  <a:pt x="628" y="596"/>
                  <a:pt x="628" y="596"/>
                  <a:pt x="628" y="596"/>
                </a:cubicBezTo>
                <a:cubicBezTo>
                  <a:pt x="631" y="596"/>
                  <a:pt x="635" y="593"/>
                  <a:pt x="635" y="589"/>
                </a:cubicBezTo>
                <a:cubicBezTo>
                  <a:pt x="635" y="212"/>
                  <a:pt x="635" y="212"/>
                  <a:pt x="635" y="212"/>
                </a:cubicBezTo>
                <a:cubicBezTo>
                  <a:pt x="671" y="236"/>
                  <a:pt x="671" y="236"/>
                  <a:pt x="671" y="236"/>
                </a:cubicBezTo>
                <a:cubicBezTo>
                  <a:pt x="672" y="237"/>
                  <a:pt x="673" y="237"/>
                  <a:pt x="675" y="237"/>
                </a:cubicBezTo>
                <a:cubicBezTo>
                  <a:pt x="677" y="237"/>
                  <a:pt x="679" y="236"/>
                  <a:pt x="680" y="234"/>
                </a:cubicBezTo>
                <a:cubicBezTo>
                  <a:pt x="683" y="231"/>
                  <a:pt x="682" y="226"/>
                  <a:pt x="679" y="224"/>
                </a:cubicBezTo>
                <a:close/>
                <a:moveTo>
                  <a:pt x="131" y="39"/>
                </a:moveTo>
                <a:cubicBezTo>
                  <a:pt x="200" y="39"/>
                  <a:pt x="200" y="39"/>
                  <a:pt x="200" y="39"/>
                </a:cubicBezTo>
                <a:cubicBezTo>
                  <a:pt x="200" y="93"/>
                  <a:pt x="200" y="93"/>
                  <a:pt x="200" y="93"/>
                </a:cubicBezTo>
                <a:cubicBezTo>
                  <a:pt x="131" y="139"/>
                  <a:pt x="131" y="139"/>
                  <a:pt x="131" y="139"/>
                </a:cubicBezTo>
                <a:lnTo>
                  <a:pt x="131" y="39"/>
                </a:lnTo>
                <a:close/>
                <a:moveTo>
                  <a:pt x="621" y="582"/>
                </a:moveTo>
                <a:cubicBezTo>
                  <a:pt x="71" y="582"/>
                  <a:pt x="71" y="582"/>
                  <a:pt x="71" y="582"/>
                </a:cubicBezTo>
                <a:cubicBezTo>
                  <a:pt x="71" y="196"/>
                  <a:pt x="71" y="196"/>
                  <a:pt x="71" y="196"/>
                </a:cubicBezTo>
                <a:cubicBezTo>
                  <a:pt x="128" y="158"/>
                  <a:pt x="128" y="158"/>
                  <a:pt x="128" y="158"/>
                </a:cubicBezTo>
                <a:cubicBezTo>
                  <a:pt x="128" y="158"/>
                  <a:pt x="128" y="158"/>
                  <a:pt x="128" y="158"/>
                </a:cubicBezTo>
                <a:cubicBezTo>
                  <a:pt x="211" y="103"/>
                  <a:pt x="211" y="103"/>
                  <a:pt x="211" y="103"/>
                </a:cubicBezTo>
                <a:cubicBezTo>
                  <a:pt x="211" y="103"/>
                  <a:pt x="211" y="103"/>
                  <a:pt x="211" y="103"/>
                </a:cubicBezTo>
                <a:cubicBezTo>
                  <a:pt x="341" y="16"/>
                  <a:pt x="341" y="16"/>
                  <a:pt x="341" y="16"/>
                </a:cubicBezTo>
                <a:cubicBezTo>
                  <a:pt x="621" y="202"/>
                  <a:pt x="621" y="202"/>
                  <a:pt x="621" y="202"/>
                </a:cubicBezTo>
                <a:lnTo>
                  <a:pt x="621" y="582"/>
                </a:lnTo>
                <a:close/>
                <a:moveTo>
                  <a:pt x="303" y="193"/>
                </a:moveTo>
                <a:cubicBezTo>
                  <a:pt x="303" y="258"/>
                  <a:pt x="303" y="258"/>
                  <a:pt x="303" y="258"/>
                </a:cubicBezTo>
                <a:cubicBezTo>
                  <a:pt x="238" y="258"/>
                  <a:pt x="238" y="258"/>
                  <a:pt x="238" y="258"/>
                </a:cubicBezTo>
                <a:cubicBezTo>
                  <a:pt x="236" y="258"/>
                  <a:pt x="234" y="259"/>
                  <a:pt x="233" y="260"/>
                </a:cubicBezTo>
                <a:cubicBezTo>
                  <a:pt x="231" y="262"/>
                  <a:pt x="231" y="263"/>
                  <a:pt x="231" y="265"/>
                </a:cubicBezTo>
                <a:cubicBezTo>
                  <a:pt x="231" y="327"/>
                  <a:pt x="231" y="327"/>
                  <a:pt x="231" y="327"/>
                </a:cubicBezTo>
                <a:cubicBezTo>
                  <a:pt x="231" y="331"/>
                  <a:pt x="234" y="334"/>
                  <a:pt x="238" y="334"/>
                </a:cubicBezTo>
                <a:cubicBezTo>
                  <a:pt x="303" y="334"/>
                  <a:pt x="303" y="334"/>
                  <a:pt x="303" y="334"/>
                </a:cubicBezTo>
                <a:cubicBezTo>
                  <a:pt x="303" y="400"/>
                  <a:pt x="303" y="400"/>
                  <a:pt x="303" y="400"/>
                </a:cubicBezTo>
                <a:cubicBezTo>
                  <a:pt x="303" y="404"/>
                  <a:pt x="306" y="407"/>
                  <a:pt x="310" y="407"/>
                </a:cubicBezTo>
                <a:cubicBezTo>
                  <a:pt x="372" y="407"/>
                  <a:pt x="372" y="407"/>
                  <a:pt x="372" y="407"/>
                </a:cubicBezTo>
                <a:cubicBezTo>
                  <a:pt x="376" y="407"/>
                  <a:pt x="379" y="404"/>
                  <a:pt x="379" y="400"/>
                </a:cubicBezTo>
                <a:cubicBezTo>
                  <a:pt x="379" y="334"/>
                  <a:pt x="379" y="334"/>
                  <a:pt x="379" y="334"/>
                </a:cubicBezTo>
                <a:cubicBezTo>
                  <a:pt x="445" y="334"/>
                  <a:pt x="445" y="334"/>
                  <a:pt x="445" y="334"/>
                </a:cubicBezTo>
                <a:cubicBezTo>
                  <a:pt x="447" y="334"/>
                  <a:pt x="448" y="333"/>
                  <a:pt x="450" y="332"/>
                </a:cubicBezTo>
                <a:cubicBezTo>
                  <a:pt x="451" y="331"/>
                  <a:pt x="452" y="329"/>
                  <a:pt x="452" y="327"/>
                </a:cubicBezTo>
                <a:cubicBezTo>
                  <a:pt x="452" y="265"/>
                  <a:pt x="452" y="265"/>
                  <a:pt x="452" y="265"/>
                </a:cubicBezTo>
                <a:cubicBezTo>
                  <a:pt x="452" y="261"/>
                  <a:pt x="449" y="258"/>
                  <a:pt x="445" y="258"/>
                </a:cubicBezTo>
                <a:cubicBezTo>
                  <a:pt x="379" y="258"/>
                  <a:pt x="379" y="258"/>
                  <a:pt x="379" y="258"/>
                </a:cubicBezTo>
                <a:cubicBezTo>
                  <a:pt x="379" y="193"/>
                  <a:pt x="379" y="193"/>
                  <a:pt x="379" y="193"/>
                </a:cubicBezTo>
                <a:cubicBezTo>
                  <a:pt x="379" y="189"/>
                  <a:pt x="376" y="186"/>
                  <a:pt x="372" y="186"/>
                </a:cubicBezTo>
                <a:cubicBezTo>
                  <a:pt x="310" y="186"/>
                  <a:pt x="310" y="186"/>
                  <a:pt x="310" y="186"/>
                </a:cubicBezTo>
                <a:cubicBezTo>
                  <a:pt x="306" y="186"/>
                  <a:pt x="303" y="189"/>
                  <a:pt x="303" y="193"/>
                </a:cubicBezTo>
                <a:close/>
                <a:moveTo>
                  <a:pt x="317" y="265"/>
                </a:moveTo>
                <a:cubicBezTo>
                  <a:pt x="317" y="200"/>
                  <a:pt x="317" y="200"/>
                  <a:pt x="317" y="200"/>
                </a:cubicBezTo>
                <a:cubicBezTo>
                  <a:pt x="365" y="200"/>
                  <a:pt x="365" y="200"/>
                  <a:pt x="365" y="200"/>
                </a:cubicBezTo>
                <a:cubicBezTo>
                  <a:pt x="365" y="265"/>
                  <a:pt x="365" y="265"/>
                  <a:pt x="365" y="265"/>
                </a:cubicBezTo>
                <a:cubicBezTo>
                  <a:pt x="365" y="269"/>
                  <a:pt x="368" y="272"/>
                  <a:pt x="372" y="272"/>
                </a:cubicBezTo>
                <a:cubicBezTo>
                  <a:pt x="438" y="272"/>
                  <a:pt x="438" y="272"/>
                  <a:pt x="438" y="272"/>
                </a:cubicBezTo>
                <a:cubicBezTo>
                  <a:pt x="438" y="320"/>
                  <a:pt x="438" y="320"/>
                  <a:pt x="438" y="320"/>
                </a:cubicBezTo>
                <a:cubicBezTo>
                  <a:pt x="372" y="320"/>
                  <a:pt x="372" y="320"/>
                  <a:pt x="372" y="320"/>
                </a:cubicBezTo>
                <a:cubicBezTo>
                  <a:pt x="368" y="320"/>
                  <a:pt x="365" y="323"/>
                  <a:pt x="365" y="327"/>
                </a:cubicBezTo>
                <a:cubicBezTo>
                  <a:pt x="365" y="393"/>
                  <a:pt x="365" y="393"/>
                  <a:pt x="365" y="393"/>
                </a:cubicBezTo>
                <a:cubicBezTo>
                  <a:pt x="317" y="393"/>
                  <a:pt x="317" y="393"/>
                  <a:pt x="317" y="393"/>
                </a:cubicBezTo>
                <a:cubicBezTo>
                  <a:pt x="317" y="327"/>
                  <a:pt x="317" y="327"/>
                  <a:pt x="317" y="327"/>
                </a:cubicBezTo>
                <a:cubicBezTo>
                  <a:pt x="317" y="323"/>
                  <a:pt x="314" y="320"/>
                  <a:pt x="310" y="320"/>
                </a:cubicBezTo>
                <a:cubicBezTo>
                  <a:pt x="245" y="320"/>
                  <a:pt x="245" y="320"/>
                  <a:pt x="245" y="320"/>
                </a:cubicBezTo>
                <a:cubicBezTo>
                  <a:pt x="245" y="272"/>
                  <a:pt x="245" y="272"/>
                  <a:pt x="245" y="272"/>
                </a:cubicBezTo>
                <a:cubicBezTo>
                  <a:pt x="310" y="272"/>
                  <a:pt x="310" y="272"/>
                  <a:pt x="310" y="272"/>
                </a:cubicBezTo>
                <a:cubicBezTo>
                  <a:pt x="314" y="272"/>
                  <a:pt x="317" y="269"/>
                  <a:pt x="317" y="265"/>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1" name="Freeform 141"/>
          <p:cNvSpPr>
            <a:spLocks noEditPoints="1"/>
          </p:cNvSpPr>
          <p:nvPr/>
        </p:nvSpPr>
        <p:spPr bwMode="auto">
          <a:xfrm>
            <a:off x="7368792" y="2803360"/>
            <a:ext cx="441335" cy="486334"/>
          </a:xfrm>
          <a:custGeom>
            <a:avLst/>
            <a:gdLst>
              <a:gd name="T0" fmla="*/ 190 w 570"/>
              <a:gd name="T1" fmla="*/ 205 h 628"/>
              <a:gd name="T2" fmla="*/ 125 w 570"/>
              <a:gd name="T3" fmla="*/ 239 h 628"/>
              <a:gd name="T4" fmla="*/ 190 w 570"/>
              <a:gd name="T5" fmla="*/ 325 h 628"/>
              <a:gd name="T6" fmla="*/ 256 w 570"/>
              <a:gd name="T7" fmla="*/ 239 h 628"/>
              <a:gd name="T8" fmla="*/ 190 w 570"/>
              <a:gd name="T9" fmla="*/ 311 h 628"/>
              <a:gd name="T10" fmla="*/ 163 w 570"/>
              <a:gd name="T11" fmla="*/ 207 h 628"/>
              <a:gd name="T12" fmla="*/ 196 w 570"/>
              <a:gd name="T13" fmla="*/ 219 h 628"/>
              <a:gd name="T14" fmla="*/ 242 w 570"/>
              <a:gd name="T15" fmla="*/ 239 h 628"/>
              <a:gd name="T16" fmla="*/ 290 w 570"/>
              <a:gd name="T17" fmla="*/ 70 h 628"/>
              <a:gd name="T18" fmla="*/ 284 w 570"/>
              <a:gd name="T19" fmla="*/ 65 h 628"/>
              <a:gd name="T20" fmla="*/ 250 w 570"/>
              <a:gd name="T21" fmla="*/ 134 h 628"/>
              <a:gd name="T22" fmla="*/ 242 w 570"/>
              <a:gd name="T23" fmla="*/ 153 h 628"/>
              <a:gd name="T24" fmla="*/ 249 w 570"/>
              <a:gd name="T25" fmla="*/ 162 h 628"/>
              <a:gd name="T26" fmla="*/ 261 w 570"/>
              <a:gd name="T27" fmla="*/ 144 h 628"/>
              <a:gd name="T28" fmla="*/ 312 w 570"/>
              <a:gd name="T29" fmla="*/ 158 h 628"/>
              <a:gd name="T30" fmla="*/ 325 w 570"/>
              <a:gd name="T31" fmla="*/ 153 h 628"/>
              <a:gd name="T32" fmla="*/ 267 w 570"/>
              <a:gd name="T33" fmla="*/ 130 h 628"/>
              <a:gd name="T34" fmla="*/ 301 w 570"/>
              <a:gd name="T35" fmla="*/ 130 h 628"/>
              <a:gd name="T36" fmla="*/ 135 w 570"/>
              <a:gd name="T37" fmla="*/ 357 h 628"/>
              <a:gd name="T38" fmla="*/ 120 w 570"/>
              <a:gd name="T39" fmla="*/ 375 h 628"/>
              <a:gd name="T40" fmla="*/ 69 w 570"/>
              <a:gd name="T41" fmla="*/ 361 h 628"/>
              <a:gd name="T42" fmla="*/ 56 w 570"/>
              <a:gd name="T43" fmla="*/ 366 h 628"/>
              <a:gd name="T44" fmla="*/ 97 w 570"/>
              <a:gd name="T45" fmla="*/ 453 h 628"/>
              <a:gd name="T46" fmla="*/ 104 w 570"/>
              <a:gd name="T47" fmla="*/ 449 h 628"/>
              <a:gd name="T48" fmla="*/ 131 w 570"/>
              <a:gd name="T49" fmla="*/ 384 h 628"/>
              <a:gd name="T50" fmla="*/ 135 w 570"/>
              <a:gd name="T51" fmla="*/ 357 h 628"/>
              <a:gd name="T52" fmla="*/ 80 w 570"/>
              <a:gd name="T53" fmla="*/ 389 h 628"/>
              <a:gd name="T54" fmla="*/ 97 w 570"/>
              <a:gd name="T55" fmla="*/ 428 h 628"/>
              <a:gd name="T56" fmla="*/ 540 w 570"/>
              <a:gd name="T57" fmla="*/ 138 h 628"/>
              <a:gd name="T58" fmla="*/ 381 w 570"/>
              <a:gd name="T59" fmla="*/ 43 h 628"/>
              <a:gd name="T60" fmla="*/ 44 w 570"/>
              <a:gd name="T61" fmla="*/ 0 h 628"/>
              <a:gd name="T62" fmla="*/ 0 w 570"/>
              <a:gd name="T63" fmla="*/ 476 h 628"/>
              <a:gd name="T64" fmla="*/ 79 w 570"/>
              <a:gd name="T65" fmla="*/ 519 h 628"/>
              <a:gd name="T66" fmla="*/ 358 w 570"/>
              <a:gd name="T67" fmla="*/ 625 h 628"/>
              <a:gd name="T68" fmla="*/ 391 w 570"/>
              <a:gd name="T69" fmla="*/ 624 h 628"/>
              <a:gd name="T70" fmla="*/ 566 w 570"/>
              <a:gd name="T71" fmla="*/ 195 h 628"/>
              <a:gd name="T72" fmla="*/ 14 w 570"/>
              <a:gd name="T73" fmla="*/ 476 h 628"/>
              <a:gd name="T74" fmla="*/ 44 w 570"/>
              <a:gd name="T75" fmla="*/ 14 h 628"/>
              <a:gd name="T76" fmla="*/ 367 w 570"/>
              <a:gd name="T77" fmla="*/ 43 h 628"/>
              <a:gd name="T78" fmla="*/ 337 w 570"/>
              <a:gd name="T79" fmla="*/ 505 h 628"/>
              <a:gd name="T80" fmla="*/ 14 w 570"/>
              <a:gd name="T81" fmla="*/ 476 h 628"/>
              <a:gd name="T82" fmla="*/ 401 w 570"/>
              <a:gd name="T83" fmla="*/ 595 h 628"/>
              <a:gd name="T84" fmla="*/ 363 w 570"/>
              <a:gd name="T85" fmla="*/ 612 h 628"/>
              <a:gd name="T86" fmla="*/ 337 w 570"/>
              <a:gd name="T87" fmla="*/ 519 h 628"/>
              <a:gd name="T88" fmla="*/ 381 w 570"/>
              <a:gd name="T89" fmla="*/ 94 h 628"/>
              <a:gd name="T90" fmla="*/ 552 w 570"/>
              <a:gd name="T91" fmla="*/ 167 h 628"/>
              <a:gd name="T92" fmla="*/ 467 w 570"/>
              <a:gd name="T93" fmla="*/ 181 h 628"/>
              <a:gd name="T94" fmla="*/ 398 w 570"/>
              <a:gd name="T95" fmla="*/ 249 h 628"/>
              <a:gd name="T96" fmla="*/ 408 w 570"/>
              <a:gd name="T97" fmla="*/ 258 h 628"/>
              <a:gd name="T98" fmla="*/ 461 w 570"/>
              <a:gd name="T99" fmla="*/ 263 h 628"/>
              <a:gd name="T100" fmla="*/ 468 w 570"/>
              <a:gd name="T101" fmla="*/ 285 h 628"/>
              <a:gd name="T102" fmla="*/ 475 w 570"/>
              <a:gd name="T103" fmla="*/ 278 h 628"/>
              <a:gd name="T104" fmla="*/ 467 w 570"/>
              <a:gd name="T105" fmla="*/ 181 h 628"/>
              <a:gd name="T106" fmla="*/ 458 w 570"/>
              <a:gd name="T107" fmla="*/ 205 h 628"/>
              <a:gd name="T108" fmla="*/ 429 w 570"/>
              <a:gd name="T109" fmla="*/ 236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0" h="628">
                <a:moveTo>
                  <a:pt x="218" y="193"/>
                </a:moveTo>
                <a:cubicBezTo>
                  <a:pt x="211" y="193"/>
                  <a:pt x="201" y="195"/>
                  <a:pt x="190" y="205"/>
                </a:cubicBezTo>
                <a:cubicBezTo>
                  <a:pt x="182" y="197"/>
                  <a:pt x="172" y="193"/>
                  <a:pt x="163" y="193"/>
                </a:cubicBezTo>
                <a:cubicBezTo>
                  <a:pt x="141" y="193"/>
                  <a:pt x="125" y="213"/>
                  <a:pt x="125" y="239"/>
                </a:cubicBezTo>
                <a:cubicBezTo>
                  <a:pt x="125" y="275"/>
                  <a:pt x="146" y="304"/>
                  <a:pt x="187" y="325"/>
                </a:cubicBezTo>
                <a:cubicBezTo>
                  <a:pt x="188" y="325"/>
                  <a:pt x="189" y="325"/>
                  <a:pt x="190" y="325"/>
                </a:cubicBezTo>
                <a:cubicBezTo>
                  <a:pt x="192" y="325"/>
                  <a:pt x="193" y="325"/>
                  <a:pt x="194" y="325"/>
                </a:cubicBezTo>
                <a:cubicBezTo>
                  <a:pt x="235" y="304"/>
                  <a:pt x="256" y="275"/>
                  <a:pt x="256" y="239"/>
                </a:cubicBezTo>
                <a:cubicBezTo>
                  <a:pt x="256" y="213"/>
                  <a:pt x="239" y="193"/>
                  <a:pt x="218" y="193"/>
                </a:cubicBezTo>
                <a:close/>
                <a:moveTo>
                  <a:pt x="190" y="311"/>
                </a:moveTo>
                <a:cubicBezTo>
                  <a:pt x="156" y="292"/>
                  <a:pt x="139" y="269"/>
                  <a:pt x="139" y="239"/>
                </a:cubicBezTo>
                <a:cubicBezTo>
                  <a:pt x="139" y="221"/>
                  <a:pt x="149" y="207"/>
                  <a:pt x="163" y="207"/>
                </a:cubicBezTo>
                <a:cubicBezTo>
                  <a:pt x="171" y="207"/>
                  <a:pt x="178" y="211"/>
                  <a:pt x="185" y="219"/>
                </a:cubicBezTo>
                <a:cubicBezTo>
                  <a:pt x="188" y="222"/>
                  <a:pt x="193" y="222"/>
                  <a:pt x="196" y="219"/>
                </a:cubicBezTo>
                <a:cubicBezTo>
                  <a:pt x="203" y="211"/>
                  <a:pt x="210" y="207"/>
                  <a:pt x="218" y="207"/>
                </a:cubicBezTo>
                <a:cubicBezTo>
                  <a:pt x="232" y="207"/>
                  <a:pt x="242" y="221"/>
                  <a:pt x="242" y="239"/>
                </a:cubicBezTo>
                <a:cubicBezTo>
                  <a:pt x="242" y="269"/>
                  <a:pt x="224" y="292"/>
                  <a:pt x="190" y="311"/>
                </a:cubicBezTo>
                <a:close/>
                <a:moveTo>
                  <a:pt x="290" y="70"/>
                </a:moveTo>
                <a:cubicBezTo>
                  <a:pt x="289" y="67"/>
                  <a:pt x="287" y="65"/>
                  <a:pt x="284" y="65"/>
                </a:cubicBezTo>
                <a:cubicBezTo>
                  <a:pt x="284" y="65"/>
                  <a:pt x="284" y="65"/>
                  <a:pt x="284" y="65"/>
                </a:cubicBezTo>
                <a:cubicBezTo>
                  <a:pt x="281" y="65"/>
                  <a:pt x="278" y="67"/>
                  <a:pt x="277" y="70"/>
                </a:cubicBezTo>
                <a:cubicBezTo>
                  <a:pt x="250" y="134"/>
                  <a:pt x="250" y="134"/>
                  <a:pt x="250" y="134"/>
                </a:cubicBezTo>
                <a:cubicBezTo>
                  <a:pt x="250" y="134"/>
                  <a:pt x="250" y="134"/>
                  <a:pt x="250" y="134"/>
                </a:cubicBezTo>
                <a:cubicBezTo>
                  <a:pt x="242" y="153"/>
                  <a:pt x="242" y="153"/>
                  <a:pt x="242" y="153"/>
                </a:cubicBezTo>
                <a:cubicBezTo>
                  <a:pt x="241" y="156"/>
                  <a:pt x="243" y="160"/>
                  <a:pt x="246" y="162"/>
                </a:cubicBezTo>
                <a:cubicBezTo>
                  <a:pt x="247" y="162"/>
                  <a:pt x="248" y="162"/>
                  <a:pt x="249" y="162"/>
                </a:cubicBezTo>
                <a:cubicBezTo>
                  <a:pt x="252" y="162"/>
                  <a:pt x="254" y="161"/>
                  <a:pt x="255" y="158"/>
                </a:cubicBezTo>
                <a:cubicBezTo>
                  <a:pt x="261" y="144"/>
                  <a:pt x="261" y="144"/>
                  <a:pt x="261" y="144"/>
                </a:cubicBezTo>
                <a:cubicBezTo>
                  <a:pt x="306" y="144"/>
                  <a:pt x="306" y="144"/>
                  <a:pt x="306" y="144"/>
                </a:cubicBezTo>
                <a:cubicBezTo>
                  <a:pt x="312" y="158"/>
                  <a:pt x="312" y="158"/>
                  <a:pt x="312" y="158"/>
                </a:cubicBezTo>
                <a:cubicBezTo>
                  <a:pt x="314" y="162"/>
                  <a:pt x="318" y="163"/>
                  <a:pt x="322" y="162"/>
                </a:cubicBezTo>
                <a:cubicBezTo>
                  <a:pt x="325" y="160"/>
                  <a:pt x="327" y="156"/>
                  <a:pt x="325" y="153"/>
                </a:cubicBezTo>
                <a:lnTo>
                  <a:pt x="290" y="70"/>
                </a:lnTo>
                <a:close/>
                <a:moveTo>
                  <a:pt x="267" y="130"/>
                </a:moveTo>
                <a:cubicBezTo>
                  <a:pt x="284" y="90"/>
                  <a:pt x="284" y="90"/>
                  <a:pt x="284" y="90"/>
                </a:cubicBezTo>
                <a:cubicBezTo>
                  <a:pt x="301" y="130"/>
                  <a:pt x="301" y="130"/>
                  <a:pt x="301" y="130"/>
                </a:cubicBezTo>
                <a:lnTo>
                  <a:pt x="267" y="130"/>
                </a:lnTo>
                <a:close/>
                <a:moveTo>
                  <a:pt x="135" y="357"/>
                </a:moveTo>
                <a:cubicBezTo>
                  <a:pt x="131" y="355"/>
                  <a:pt x="127" y="357"/>
                  <a:pt x="126" y="361"/>
                </a:cubicBezTo>
                <a:cubicBezTo>
                  <a:pt x="120" y="375"/>
                  <a:pt x="120" y="375"/>
                  <a:pt x="120" y="375"/>
                </a:cubicBezTo>
                <a:cubicBezTo>
                  <a:pt x="74" y="375"/>
                  <a:pt x="74" y="375"/>
                  <a:pt x="74" y="375"/>
                </a:cubicBezTo>
                <a:cubicBezTo>
                  <a:pt x="69" y="361"/>
                  <a:pt x="69" y="361"/>
                  <a:pt x="69" y="361"/>
                </a:cubicBezTo>
                <a:cubicBezTo>
                  <a:pt x="67" y="357"/>
                  <a:pt x="63" y="355"/>
                  <a:pt x="59" y="357"/>
                </a:cubicBezTo>
                <a:cubicBezTo>
                  <a:pt x="56" y="358"/>
                  <a:pt x="54" y="363"/>
                  <a:pt x="56" y="366"/>
                </a:cubicBezTo>
                <a:cubicBezTo>
                  <a:pt x="91" y="449"/>
                  <a:pt x="91" y="449"/>
                  <a:pt x="91" y="449"/>
                </a:cubicBezTo>
                <a:cubicBezTo>
                  <a:pt x="92" y="452"/>
                  <a:pt x="94" y="453"/>
                  <a:pt x="97" y="453"/>
                </a:cubicBezTo>
                <a:cubicBezTo>
                  <a:pt x="97" y="453"/>
                  <a:pt x="97" y="453"/>
                  <a:pt x="97" y="453"/>
                </a:cubicBezTo>
                <a:cubicBezTo>
                  <a:pt x="100" y="453"/>
                  <a:pt x="102" y="452"/>
                  <a:pt x="104" y="449"/>
                </a:cubicBezTo>
                <a:cubicBezTo>
                  <a:pt x="131" y="384"/>
                  <a:pt x="131" y="384"/>
                  <a:pt x="131" y="384"/>
                </a:cubicBezTo>
                <a:cubicBezTo>
                  <a:pt x="131" y="384"/>
                  <a:pt x="131" y="384"/>
                  <a:pt x="131" y="384"/>
                </a:cubicBezTo>
                <a:cubicBezTo>
                  <a:pt x="138" y="366"/>
                  <a:pt x="138" y="366"/>
                  <a:pt x="138" y="366"/>
                </a:cubicBezTo>
                <a:cubicBezTo>
                  <a:pt x="140" y="363"/>
                  <a:pt x="138" y="358"/>
                  <a:pt x="135" y="357"/>
                </a:cubicBezTo>
                <a:close/>
                <a:moveTo>
                  <a:pt x="97" y="428"/>
                </a:moveTo>
                <a:cubicBezTo>
                  <a:pt x="80" y="389"/>
                  <a:pt x="80" y="389"/>
                  <a:pt x="80" y="389"/>
                </a:cubicBezTo>
                <a:cubicBezTo>
                  <a:pt x="114" y="389"/>
                  <a:pt x="114" y="389"/>
                  <a:pt x="114" y="389"/>
                </a:cubicBezTo>
                <a:lnTo>
                  <a:pt x="97" y="428"/>
                </a:lnTo>
                <a:close/>
                <a:moveTo>
                  <a:pt x="564" y="161"/>
                </a:moveTo>
                <a:cubicBezTo>
                  <a:pt x="560" y="151"/>
                  <a:pt x="551" y="143"/>
                  <a:pt x="540" y="138"/>
                </a:cubicBezTo>
                <a:cubicBezTo>
                  <a:pt x="381" y="79"/>
                  <a:pt x="381" y="79"/>
                  <a:pt x="381" y="79"/>
                </a:cubicBezTo>
                <a:cubicBezTo>
                  <a:pt x="381" y="43"/>
                  <a:pt x="381" y="43"/>
                  <a:pt x="381" y="43"/>
                </a:cubicBezTo>
                <a:cubicBezTo>
                  <a:pt x="381" y="19"/>
                  <a:pt x="361" y="0"/>
                  <a:pt x="337" y="0"/>
                </a:cubicBezTo>
                <a:cubicBezTo>
                  <a:pt x="44" y="0"/>
                  <a:pt x="44" y="0"/>
                  <a:pt x="44" y="0"/>
                </a:cubicBezTo>
                <a:cubicBezTo>
                  <a:pt x="20" y="0"/>
                  <a:pt x="0" y="19"/>
                  <a:pt x="0" y="43"/>
                </a:cubicBezTo>
                <a:cubicBezTo>
                  <a:pt x="0" y="476"/>
                  <a:pt x="0" y="476"/>
                  <a:pt x="0" y="476"/>
                </a:cubicBezTo>
                <a:cubicBezTo>
                  <a:pt x="0" y="500"/>
                  <a:pt x="20" y="519"/>
                  <a:pt x="44" y="519"/>
                </a:cubicBezTo>
                <a:cubicBezTo>
                  <a:pt x="79" y="519"/>
                  <a:pt x="79" y="519"/>
                  <a:pt x="79" y="519"/>
                </a:cubicBezTo>
                <a:cubicBezTo>
                  <a:pt x="80" y="521"/>
                  <a:pt x="81" y="522"/>
                  <a:pt x="83" y="522"/>
                </a:cubicBezTo>
                <a:cubicBezTo>
                  <a:pt x="358" y="625"/>
                  <a:pt x="358" y="625"/>
                  <a:pt x="358" y="625"/>
                </a:cubicBezTo>
                <a:cubicBezTo>
                  <a:pt x="363" y="627"/>
                  <a:pt x="368" y="628"/>
                  <a:pt x="373" y="628"/>
                </a:cubicBezTo>
                <a:cubicBezTo>
                  <a:pt x="380" y="628"/>
                  <a:pt x="386" y="627"/>
                  <a:pt x="391" y="624"/>
                </a:cubicBezTo>
                <a:cubicBezTo>
                  <a:pt x="402" y="619"/>
                  <a:pt x="410" y="611"/>
                  <a:pt x="414" y="600"/>
                </a:cubicBezTo>
                <a:cubicBezTo>
                  <a:pt x="566" y="195"/>
                  <a:pt x="566" y="195"/>
                  <a:pt x="566" y="195"/>
                </a:cubicBezTo>
                <a:cubicBezTo>
                  <a:pt x="570" y="184"/>
                  <a:pt x="569" y="172"/>
                  <a:pt x="564" y="161"/>
                </a:cubicBezTo>
                <a:close/>
                <a:moveTo>
                  <a:pt x="14" y="476"/>
                </a:moveTo>
                <a:cubicBezTo>
                  <a:pt x="14" y="43"/>
                  <a:pt x="14" y="43"/>
                  <a:pt x="14" y="43"/>
                </a:cubicBezTo>
                <a:cubicBezTo>
                  <a:pt x="14" y="27"/>
                  <a:pt x="27" y="14"/>
                  <a:pt x="44" y="14"/>
                </a:cubicBezTo>
                <a:cubicBezTo>
                  <a:pt x="337" y="14"/>
                  <a:pt x="337" y="14"/>
                  <a:pt x="337" y="14"/>
                </a:cubicBezTo>
                <a:cubicBezTo>
                  <a:pt x="354" y="14"/>
                  <a:pt x="367" y="27"/>
                  <a:pt x="367" y="43"/>
                </a:cubicBezTo>
                <a:cubicBezTo>
                  <a:pt x="367" y="476"/>
                  <a:pt x="367" y="476"/>
                  <a:pt x="367" y="476"/>
                </a:cubicBezTo>
                <a:cubicBezTo>
                  <a:pt x="367" y="492"/>
                  <a:pt x="354" y="505"/>
                  <a:pt x="337" y="505"/>
                </a:cubicBezTo>
                <a:cubicBezTo>
                  <a:pt x="44" y="505"/>
                  <a:pt x="44" y="505"/>
                  <a:pt x="44" y="505"/>
                </a:cubicBezTo>
                <a:cubicBezTo>
                  <a:pt x="27" y="505"/>
                  <a:pt x="14" y="492"/>
                  <a:pt x="14" y="476"/>
                </a:cubicBezTo>
                <a:close/>
                <a:moveTo>
                  <a:pt x="552" y="190"/>
                </a:moveTo>
                <a:cubicBezTo>
                  <a:pt x="401" y="595"/>
                  <a:pt x="401" y="595"/>
                  <a:pt x="401" y="595"/>
                </a:cubicBezTo>
                <a:cubicBezTo>
                  <a:pt x="398" y="602"/>
                  <a:pt x="393" y="608"/>
                  <a:pt x="386" y="611"/>
                </a:cubicBezTo>
                <a:cubicBezTo>
                  <a:pt x="378" y="615"/>
                  <a:pt x="370" y="615"/>
                  <a:pt x="363" y="612"/>
                </a:cubicBezTo>
                <a:cubicBezTo>
                  <a:pt x="114" y="519"/>
                  <a:pt x="114" y="519"/>
                  <a:pt x="114" y="519"/>
                </a:cubicBezTo>
                <a:cubicBezTo>
                  <a:pt x="337" y="519"/>
                  <a:pt x="337" y="519"/>
                  <a:pt x="337" y="519"/>
                </a:cubicBezTo>
                <a:cubicBezTo>
                  <a:pt x="361" y="519"/>
                  <a:pt x="381" y="500"/>
                  <a:pt x="381" y="476"/>
                </a:cubicBezTo>
                <a:cubicBezTo>
                  <a:pt x="381" y="94"/>
                  <a:pt x="381" y="94"/>
                  <a:pt x="381" y="94"/>
                </a:cubicBezTo>
                <a:cubicBezTo>
                  <a:pt x="535" y="152"/>
                  <a:pt x="535" y="152"/>
                  <a:pt x="535" y="152"/>
                </a:cubicBezTo>
                <a:cubicBezTo>
                  <a:pt x="542" y="154"/>
                  <a:pt x="548" y="160"/>
                  <a:pt x="552" y="167"/>
                </a:cubicBezTo>
                <a:cubicBezTo>
                  <a:pt x="555" y="174"/>
                  <a:pt x="555" y="182"/>
                  <a:pt x="552" y="190"/>
                </a:cubicBezTo>
                <a:close/>
                <a:moveTo>
                  <a:pt x="467" y="181"/>
                </a:moveTo>
                <a:cubicBezTo>
                  <a:pt x="464" y="180"/>
                  <a:pt x="461" y="181"/>
                  <a:pt x="459" y="183"/>
                </a:cubicBezTo>
                <a:cubicBezTo>
                  <a:pt x="398" y="249"/>
                  <a:pt x="398" y="249"/>
                  <a:pt x="398" y="249"/>
                </a:cubicBezTo>
                <a:cubicBezTo>
                  <a:pt x="395" y="251"/>
                  <a:pt x="395" y="256"/>
                  <a:pt x="398" y="259"/>
                </a:cubicBezTo>
                <a:cubicBezTo>
                  <a:pt x="401" y="261"/>
                  <a:pt x="405" y="261"/>
                  <a:pt x="408" y="258"/>
                </a:cubicBezTo>
                <a:cubicBezTo>
                  <a:pt x="418" y="247"/>
                  <a:pt x="418" y="247"/>
                  <a:pt x="418" y="247"/>
                </a:cubicBezTo>
                <a:cubicBezTo>
                  <a:pt x="461" y="263"/>
                  <a:pt x="461" y="263"/>
                  <a:pt x="461" y="263"/>
                </a:cubicBezTo>
                <a:cubicBezTo>
                  <a:pt x="461" y="278"/>
                  <a:pt x="461" y="278"/>
                  <a:pt x="461" y="278"/>
                </a:cubicBezTo>
                <a:cubicBezTo>
                  <a:pt x="461" y="282"/>
                  <a:pt x="464" y="285"/>
                  <a:pt x="468" y="285"/>
                </a:cubicBezTo>
                <a:cubicBezTo>
                  <a:pt x="468" y="285"/>
                  <a:pt x="468" y="285"/>
                  <a:pt x="468" y="285"/>
                </a:cubicBezTo>
                <a:cubicBezTo>
                  <a:pt x="472" y="285"/>
                  <a:pt x="475" y="281"/>
                  <a:pt x="475" y="278"/>
                </a:cubicBezTo>
                <a:cubicBezTo>
                  <a:pt x="471" y="188"/>
                  <a:pt x="471" y="188"/>
                  <a:pt x="471" y="188"/>
                </a:cubicBezTo>
                <a:cubicBezTo>
                  <a:pt x="471" y="185"/>
                  <a:pt x="469" y="182"/>
                  <a:pt x="467" y="181"/>
                </a:cubicBezTo>
                <a:close/>
                <a:moveTo>
                  <a:pt x="429" y="236"/>
                </a:moveTo>
                <a:cubicBezTo>
                  <a:pt x="458" y="205"/>
                  <a:pt x="458" y="205"/>
                  <a:pt x="458" y="205"/>
                </a:cubicBezTo>
                <a:cubicBezTo>
                  <a:pt x="460" y="248"/>
                  <a:pt x="460" y="248"/>
                  <a:pt x="460" y="248"/>
                </a:cubicBezTo>
                <a:lnTo>
                  <a:pt x="429" y="236"/>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2" name="Freeform 102"/>
          <p:cNvSpPr>
            <a:spLocks noEditPoints="1"/>
          </p:cNvSpPr>
          <p:nvPr/>
        </p:nvSpPr>
        <p:spPr bwMode="auto">
          <a:xfrm>
            <a:off x="4581073" y="4667382"/>
            <a:ext cx="446058" cy="474586"/>
          </a:xfrm>
          <a:custGeom>
            <a:avLst/>
            <a:gdLst>
              <a:gd name="T0" fmla="*/ 160 w 576"/>
              <a:gd name="T1" fmla="*/ 333 h 613"/>
              <a:gd name="T2" fmla="*/ 251 w 576"/>
              <a:gd name="T3" fmla="*/ 413 h 613"/>
              <a:gd name="T4" fmla="*/ 174 w 576"/>
              <a:gd name="T5" fmla="*/ 340 h 613"/>
              <a:gd name="T6" fmla="*/ 50 w 576"/>
              <a:gd name="T7" fmla="*/ 326 h 613"/>
              <a:gd name="T8" fmla="*/ 126 w 576"/>
              <a:gd name="T9" fmla="*/ 420 h 613"/>
              <a:gd name="T10" fmla="*/ 119 w 576"/>
              <a:gd name="T11" fmla="*/ 406 h 613"/>
              <a:gd name="T12" fmla="*/ 119 w 576"/>
              <a:gd name="T13" fmla="*/ 406 h 613"/>
              <a:gd name="T14" fmla="*/ 251 w 576"/>
              <a:gd name="T15" fmla="*/ 199 h 613"/>
              <a:gd name="T16" fmla="*/ 160 w 576"/>
              <a:gd name="T17" fmla="*/ 279 h 613"/>
              <a:gd name="T18" fmla="*/ 237 w 576"/>
              <a:gd name="T19" fmla="*/ 272 h 613"/>
              <a:gd name="T20" fmla="*/ 50 w 576"/>
              <a:gd name="T21" fmla="*/ 192 h 613"/>
              <a:gd name="T22" fmla="*/ 126 w 576"/>
              <a:gd name="T23" fmla="*/ 286 h 613"/>
              <a:gd name="T24" fmla="*/ 119 w 576"/>
              <a:gd name="T25" fmla="*/ 272 h 613"/>
              <a:gd name="T26" fmla="*/ 119 w 576"/>
              <a:gd name="T27" fmla="*/ 272 h 613"/>
              <a:gd name="T28" fmla="*/ 43 w 576"/>
              <a:gd name="T29" fmla="*/ 549 h 613"/>
              <a:gd name="T30" fmla="*/ 133 w 576"/>
              <a:gd name="T31" fmla="*/ 468 h 613"/>
              <a:gd name="T32" fmla="*/ 57 w 576"/>
              <a:gd name="T33" fmla="*/ 475 h 613"/>
              <a:gd name="T34" fmla="*/ 288 w 576"/>
              <a:gd name="T35" fmla="*/ 0 h 613"/>
              <a:gd name="T36" fmla="*/ 0 w 576"/>
              <a:gd name="T37" fmla="*/ 153 h 613"/>
              <a:gd name="T38" fmla="*/ 174 w 576"/>
              <a:gd name="T39" fmla="*/ 606 h 613"/>
              <a:gd name="T40" fmla="*/ 244 w 576"/>
              <a:gd name="T41" fmla="*/ 613 h 613"/>
              <a:gd name="T42" fmla="*/ 456 w 576"/>
              <a:gd name="T43" fmla="*/ 475 h 613"/>
              <a:gd name="T44" fmla="*/ 569 w 576"/>
              <a:gd name="T45" fmla="*/ 613 h 613"/>
              <a:gd name="T46" fmla="*/ 244 w 576"/>
              <a:gd name="T47" fmla="*/ 461 h 613"/>
              <a:gd name="T48" fmla="*/ 14 w 576"/>
              <a:gd name="T49" fmla="*/ 599 h 613"/>
              <a:gd name="T50" fmla="*/ 251 w 576"/>
              <a:gd name="T51" fmla="*/ 599 h 613"/>
              <a:gd name="T52" fmla="*/ 532 w 576"/>
              <a:gd name="T53" fmla="*/ 599 h 613"/>
              <a:gd name="T54" fmla="*/ 442 w 576"/>
              <a:gd name="T55" fmla="*/ 468 h 613"/>
              <a:gd name="T56" fmla="*/ 295 w 576"/>
              <a:gd name="T57" fmla="*/ 14 h 613"/>
              <a:gd name="T58" fmla="*/ 525 w 576"/>
              <a:gd name="T59" fmla="*/ 420 h 613"/>
              <a:gd name="T60" fmla="*/ 449 w 576"/>
              <a:gd name="T61" fmla="*/ 326 h 613"/>
              <a:gd name="T62" fmla="*/ 456 w 576"/>
              <a:gd name="T63" fmla="*/ 340 h 613"/>
              <a:gd name="T64" fmla="*/ 456 w 576"/>
              <a:gd name="T65" fmla="*/ 340 h 613"/>
              <a:gd name="T66" fmla="*/ 414 w 576"/>
              <a:gd name="T67" fmla="*/ 333 h 613"/>
              <a:gd name="T68" fmla="*/ 324 w 576"/>
              <a:gd name="T69" fmla="*/ 413 h 613"/>
              <a:gd name="T70" fmla="*/ 400 w 576"/>
              <a:gd name="T71" fmla="*/ 406 h 613"/>
              <a:gd name="T72" fmla="*/ 525 w 576"/>
              <a:gd name="T73" fmla="*/ 286 h 613"/>
              <a:gd name="T74" fmla="*/ 449 w 576"/>
              <a:gd name="T75" fmla="*/ 192 h 613"/>
              <a:gd name="T76" fmla="*/ 456 w 576"/>
              <a:gd name="T77" fmla="*/ 206 h 613"/>
              <a:gd name="T78" fmla="*/ 456 w 576"/>
              <a:gd name="T79" fmla="*/ 206 h 613"/>
              <a:gd name="T80" fmla="*/ 414 w 576"/>
              <a:gd name="T81" fmla="*/ 199 h 613"/>
              <a:gd name="T82" fmla="*/ 324 w 576"/>
              <a:gd name="T83" fmla="*/ 279 h 613"/>
              <a:gd name="T84" fmla="*/ 400 w 576"/>
              <a:gd name="T85" fmla="*/ 272 h 613"/>
              <a:gd name="T86" fmla="*/ 525 w 576"/>
              <a:gd name="T87" fmla="*/ 153 h 613"/>
              <a:gd name="T88" fmla="*/ 449 w 576"/>
              <a:gd name="T89" fmla="*/ 59 h 613"/>
              <a:gd name="T90" fmla="*/ 456 w 576"/>
              <a:gd name="T91" fmla="*/ 73 h 613"/>
              <a:gd name="T92" fmla="*/ 456 w 576"/>
              <a:gd name="T93" fmla="*/ 73 h 613"/>
              <a:gd name="T94" fmla="*/ 414 w 576"/>
              <a:gd name="T95" fmla="*/ 66 h 613"/>
              <a:gd name="T96" fmla="*/ 324 w 576"/>
              <a:gd name="T97" fmla="*/ 146 h 613"/>
              <a:gd name="T98" fmla="*/ 400 w 576"/>
              <a:gd name="T99" fmla="*/ 139 h 613"/>
              <a:gd name="T100" fmla="*/ 407 w 576"/>
              <a:gd name="T101" fmla="*/ 556 h 613"/>
              <a:gd name="T102" fmla="*/ 331 w 576"/>
              <a:gd name="T103" fmla="*/ 461 h 613"/>
              <a:gd name="T104" fmla="*/ 338 w 576"/>
              <a:gd name="T105" fmla="*/ 475 h 613"/>
              <a:gd name="T106" fmla="*/ 338 w 576"/>
              <a:gd name="T107" fmla="*/ 47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6" h="613">
                <a:moveTo>
                  <a:pt x="251" y="333"/>
                </a:moveTo>
                <a:cubicBezTo>
                  <a:pt x="251" y="329"/>
                  <a:pt x="248" y="326"/>
                  <a:pt x="244" y="326"/>
                </a:cubicBezTo>
                <a:cubicBezTo>
                  <a:pt x="167" y="326"/>
                  <a:pt x="167" y="326"/>
                  <a:pt x="167" y="326"/>
                </a:cubicBezTo>
                <a:cubicBezTo>
                  <a:pt x="164" y="326"/>
                  <a:pt x="160" y="329"/>
                  <a:pt x="160" y="333"/>
                </a:cubicBezTo>
                <a:cubicBezTo>
                  <a:pt x="160" y="413"/>
                  <a:pt x="160" y="413"/>
                  <a:pt x="160" y="413"/>
                </a:cubicBezTo>
                <a:cubicBezTo>
                  <a:pt x="160" y="417"/>
                  <a:pt x="164" y="420"/>
                  <a:pt x="167" y="420"/>
                </a:cubicBezTo>
                <a:cubicBezTo>
                  <a:pt x="244" y="420"/>
                  <a:pt x="244" y="420"/>
                  <a:pt x="244" y="420"/>
                </a:cubicBezTo>
                <a:cubicBezTo>
                  <a:pt x="248" y="420"/>
                  <a:pt x="251" y="417"/>
                  <a:pt x="251" y="413"/>
                </a:cubicBezTo>
                <a:lnTo>
                  <a:pt x="251" y="333"/>
                </a:lnTo>
                <a:close/>
                <a:moveTo>
                  <a:pt x="237" y="406"/>
                </a:moveTo>
                <a:cubicBezTo>
                  <a:pt x="174" y="406"/>
                  <a:pt x="174" y="406"/>
                  <a:pt x="174" y="406"/>
                </a:cubicBezTo>
                <a:cubicBezTo>
                  <a:pt x="174" y="340"/>
                  <a:pt x="174" y="340"/>
                  <a:pt x="174" y="340"/>
                </a:cubicBezTo>
                <a:cubicBezTo>
                  <a:pt x="237" y="340"/>
                  <a:pt x="237" y="340"/>
                  <a:pt x="237" y="340"/>
                </a:cubicBezTo>
                <a:lnTo>
                  <a:pt x="237" y="406"/>
                </a:lnTo>
                <a:close/>
                <a:moveTo>
                  <a:pt x="126" y="326"/>
                </a:moveTo>
                <a:cubicBezTo>
                  <a:pt x="50" y="326"/>
                  <a:pt x="50" y="326"/>
                  <a:pt x="50" y="326"/>
                </a:cubicBezTo>
                <a:cubicBezTo>
                  <a:pt x="46" y="326"/>
                  <a:pt x="43" y="329"/>
                  <a:pt x="43" y="333"/>
                </a:cubicBezTo>
                <a:cubicBezTo>
                  <a:pt x="43" y="413"/>
                  <a:pt x="43" y="413"/>
                  <a:pt x="43" y="413"/>
                </a:cubicBezTo>
                <a:cubicBezTo>
                  <a:pt x="43" y="417"/>
                  <a:pt x="46" y="420"/>
                  <a:pt x="50" y="420"/>
                </a:cubicBezTo>
                <a:cubicBezTo>
                  <a:pt x="126" y="420"/>
                  <a:pt x="126" y="420"/>
                  <a:pt x="126" y="420"/>
                </a:cubicBezTo>
                <a:cubicBezTo>
                  <a:pt x="130" y="420"/>
                  <a:pt x="133" y="417"/>
                  <a:pt x="133" y="413"/>
                </a:cubicBezTo>
                <a:cubicBezTo>
                  <a:pt x="133" y="333"/>
                  <a:pt x="133" y="333"/>
                  <a:pt x="133" y="333"/>
                </a:cubicBezTo>
                <a:cubicBezTo>
                  <a:pt x="133" y="329"/>
                  <a:pt x="130" y="326"/>
                  <a:pt x="126" y="326"/>
                </a:cubicBezTo>
                <a:close/>
                <a:moveTo>
                  <a:pt x="119" y="406"/>
                </a:moveTo>
                <a:cubicBezTo>
                  <a:pt x="57" y="406"/>
                  <a:pt x="57" y="406"/>
                  <a:pt x="57" y="406"/>
                </a:cubicBezTo>
                <a:cubicBezTo>
                  <a:pt x="57" y="340"/>
                  <a:pt x="57" y="340"/>
                  <a:pt x="57" y="340"/>
                </a:cubicBezTo>
                <a:cubicBezTo>
                  <a:pt x="119" y="340"/>
                  <a:pt x="119" y="340"/>
                  <a:pt x="119" y="340"/>
                </a:cubicBezTo>
                <a:lnTo>
                  <a:pt x="119" y="406"/>
                </a:lnTo>
                <a:close/>
                <a:moveTo>
                  <a:pt x="167" y="286"/>
                </a:moveTo>
                <a:cubicBezTo>
                  <a:pt x="244" y="286"/>
                  <a:pt x="244" y="286"/>
                  <a:pt x="244" y="286"/>
                </a:cubicBezTo>
                <a:cubicBezTo>
                  <a:pt x="248" y="286"/>
                  <a:pt x="251" y="283"/>
                  <a:pt x="251" y="279"/>
                </a:cubicBezTo>
                <a:cubicBezTo>
                  <a:pt x="251" y="199"/>
                  <a:pt x="251" y="199"/>
                  <a:pt x="251" y="199"/>
                </a:cubicBezTo>
                <a:cubicBezTo>
                  <a:pt x="251" y="195"/>
                  <a:pt x="248" y="192"/>
                  <a:pt x="244" y="192"/>
                </a:cubicBezTo>
                <a:cubicBezTo>
                  <a:pt x="167" y="192"/>
                  <a:pt x="167" y="192"/>
                  <a:pt x="167" y="192"/>
                </a:cubicBezTo>
                <a:cubicBezTo>
                  <a:pt x="164" y="192"/>
                  <a:pt x="160" y="195"/>
                  <a:pt x="160" y="199"/>
                </a:cubicBezTo>
                <a:cubicBezTo>
                  <a:pt x="160" y="279"/>
                  <a:pt x="160" y="279"/>
                  <a:pt x="160" y="279"/>
                </a:cubicBezTo>
                <a:cubicBezTo>
                  <a:pt x="160" y="283"/>
                  <a:pt x="164" y="286"/>
                  <a:pt x="167" y="286"/>
                </a:cubicBezTo>
                <a:close/>
                <a:moveTo>
                  <a:pt x="174" y="206"/>
                </a:moveTo>
                <a:cubicBezTo>
                  <a:pt x="237" y="206"/>
                  <a:pt x="237" y="206"/>
                  <a:pt x="237" y="206"/>
                </a:cubicBezTo>
                <a:cubicBezTo>
                  <a:pt x="237" y="272"/>
                  <a:pt x="237" y="272"/>
                  <a:pt x="237" y="272"/>
                </a:cubicBezTo>
                <a:cubicBezTo>
                  <a:pt x="174" y="272"/>
                  <a:pt x="174" y="272"/>
                  <a:pt x="174" y="272"/>
                </a:cubicBezTo>
                <a:lnTo>
                  <a:pt x="174" y="206"/>
                </a:lnTo>
                <a:close/>
                <a:moveTo>
                  <a:pt x="126" y="192"/>
                </a:moveTo>
                <a:cubicBezTo>
                  <a:pt x="50" y="192"/>
                  <a:pt x="50" y="192"/>
                  <a:pt x="50" y="192"/>
                </a:cubicBezTo>
                <a:cubicBezTo>
                  <a:pt x="46" y="192"/>
                  <a:pt x="43" y="195"/>
                  <a:pt x="43" y="199"/>
                </a:cubicBezTo>
                <a:cubicBezTo>
                  <a:pt x="43" y="279"/>
                  <a:pt x="43" y="279"/>
                  <a:pt x="43" y="279"/>
                </a:cubicBezTo>
                <a:cubicBezTo>
                  <a:pt x="43" y="283"/>
                  <a:pt x="46" y="286"/>
                  <a:pt x="50" y="286"/>
                </a:cubicBezTo>
                <a:cubicBezTo>
                  <a:pt x="126" y="286"/>
                  <a:pt x="126" y="286"/>
                  <a:pt x="126" y="286"/>
                </a:cubicBezTo>
                <a:cubicBezTo>
                  <a:pt x="130" y="286"/>
                  <a:pt x="133" y="283"/>
                  <a:pt x="133" y="279"/>
                </a:cubicBezTo>
                <a:cubicBezTo>
                  <a:pt x="133" y="199"/>
                  <a:pt x="133" y="199"/>
                  <a:pt x="133" y="199"/>
                </a:cubicBezTo>
                <a:cubicBezTo>
                  <a:pt x="133" y="195"/>
                  <a:pt x="130" y="192"/>
                  <a:pt x="126" y="192"/>
                </a:cubicBezTo>
                <a:close/>
                <a:moveTo>
                  <a:pt x="119" y="272"/>
                </a:moveTo>
                <a:cubicBezTo>
                  <a:pt x="57" y="272"/>
                  <a:pt x="57" y="272"/>
                  <a:pt x="57" y="272"/>
                </a:cubicBezTo>
                <a:cubicBezTo>
                  <a:pt x="57" y="206"/>
                  <a:pt x="57" y="206"/>
                  <a:pt x="57" y="206"/>
                </a:cubicBezTo>
                <a:cubicBezTo>
                  <a:pt x="119" y="206"/>
                  <a:pt x="119" y="206"/>
                  <a:pt x="119" y="206"/>
                </a:cubicBezTo>
                <a:lnTo>
                  <a:pt x="119" y="272"/>
                </a:lnTo>
                <a:close/>
                <a:moveTo>
                  <a:pt x="126" y="461"/>
                </a:moveTo>
                <a:cubicBezTo>
                  <a:pt x="50" y="461"/>
                  <a:pt x="50" y="461"/>
                  <a:pt x="50" y="461"/>
                </a:cubicBezTo>
                <a:cubicBezTo>
                  <a:pt x="46" y="461"/>
                  <a:pt x="43" y="465"/>
                  <a:pt x="43" y="468"/>
                </a:cubicBezTo>
                <a:cubicBezTo>
                  <a:pt x="43" y="549"/>
                  <a:pt x="43" y="549"/>
                  <a:pt x="43" y="549"/>
                </a:cubicBezTo>
                <a:cubicBezTo>
                  <a:pt x="43" y="553"/>
                  <a:pt x="46" y="556"/>
                  <a:pt x="50" y="556"/>
                </a:cubicBezTo>
                <a:cubicBezTo>
                  <a:pt x="126" y="556"/>
                  <a:pt x="126" y="556"/>
                  <a:pt x="126" y="556"/>
                </a:cubicBezTo>
                <a:cubicBezTo>
                  <a:pt x="130" y="556"/>
                  <a:pt x="133" y="553"/>
                  <a:pt x="133" y="549"/>
                </a:cubicBezTo>
                <a:cubicBezTo>
                  <a:pt x="133" y="468"/>
                  <a:pt x="133" y="468"/>
                  <a:pt x="133" y="468"/>
                </a:cubicBezTo>
                <a:cubicBezTo>
                  <a:pt x="133" y="465"/>
                  <a:pt x="130" y="461"/>
                  <a:pt x="126" y="461"/>
                </a:cubicBezTo>
                <a:close/>
                <a:moveTo>
                  <a:pt x="119" y="542"/>
                </a:moveTo>
                <a:cubicBezTo>
                  <a:pt x="57" y="542"/>
                  <a:pt x="57" y="542"/>
                  <a:pt x="57" y="542"/>
                </a:cubicBezTo>
                <a:cubicBezTo>
                  <a:pt x="57" y="475"/>
                  <a:pt x="57" y="475"/>
                  <a:pt x="57" y="475"/>
                </a:cubicBezTo>
                <a:cubicBezTo>
                  <a:pt x="119" y="475"/>
                  <a:pt x="119" y="475"/>
                  <a:pt x="119" y="475"/>
                </a:cubicBezTo>
                <a:lnTo>
                  <a:pt x="119" y="542"/>
                </a:lnTo>
                <a:close/>
                <a:moveTo>
                  <a:pt x="569" y="0"/>
                </a:moveTo>
                <a:cubicBezTo>
                  <a:pt x="288" y="0"/>
                  <a:pt x="288" y="0"/>
                  <a:pt x="288" y="0"/>
                </a:cubicBezTo>
                <a:cubicBezTo>
                  <a:pt x="284" y="0"/>
                  <a:pt x="281" y="3"/>
                  <a:pt x="281" y="7"/>
                </a:cubicBezTo>
                <a:cubicBezTo>
                  <a:pt x="281" y="146"/>
                  <a:pt x="281" y="146"/>
                  <a:pt x="281" y="146"/>
                </a:cubicBezTo>
                <a:cubicBezTo>
                  <a:pt x="7" y="146"/>
                  <a:pt x="7" y="146"/>
                  <a:pt x="7" y="146"/>
                </a:cubicBezTo>
                <a:cubicBezTo>
                  <a:pt x="3" y="146"/>
                  <a:pt x="0" y="149"/>
                  <a:pt x="0" y="153"/>
                </a:cubicBezTo>
                <a:cubicBezTo>
                  <a:pt x="0" y="606"/>
                  <a:pt x="0" y="606"/>
                  <a:pt x="0" y="606"/>
                </a:cubicBezTo>
                <a:cubicBezTo>
                  <a:pt x="0" y="609"/>
                  <a:pt x="3" y="613"/>
                  <a:pt x="7" y="613"/>
                </a:cubicBezTo>
                <a:cubicBezTo>
                  <a:pt x="167" y="613"/>
                  <a:pt x="167" y="613"/>
                  <a:pt x="167" y="613"/>
                </a:cubicBezTo>
                <a:cubicBezTo>
                  <a:pt x="171" y="613"/>
                  <a:pt x="174" y="609"/>
                  <a:pt x="174" y="606"/>
                </a:cubicBezTo>
                <a:cubicBezTo>
                  <a:pt x="174" y="475"/>
                  <a:pt x="174" y="475"/>
                  <a:pt x="174" y="475"/>
                </a:cubicBezTo>
                <a:cubicBezTo>
                  <a:pt x="237" y="475"/>
                  <a:pt x="237" y="475"/>
                  <a:pt x="237" y="475"/>
                </a:cubicBezTo>
                <a:cubicBezTo>
                  <a:pt x="237" y="606"/>
                  <a:pt x="237" y="606"/>
                  <a:pt x="237" y="606"/>
                </a:cubicBezTo>
                <a:cubicBezTo>
                  <a:pt x="237" y="609"/>
                  <a:pt x="240" y="613"/>
                  <a:pt x="244" y="613"/>
                </a:cubicBezTo>
                <a:cubicBezTo>
                  <a:pt x="288" y="613"/>
                  <a:pt x="288" y="613"/>
                  <a:pt x="288" y="613"/>
                </a:cubicBezTo>
                <a:cubicBezTo>
                  <a:pt x="449" y="613"/>
                  <a:pt x="449" y="613"/>
                  <a:pt x="449" y="613"/>
                </a:cubicBezTo>
                <a:cubicBezTo>
                  <a:pt x="453" y="613"/>
                  <a:pt x="456" y="609"/>
                  <a:pt x="456" y="606"/>
                </a:cubicBezTo>
                <a:cubicBezTo>
                  <a:pt x="456" y="475"/>
                  <a:pt x="456" y="475"/>
                  <a:pt x="456" y="475"/>
                </a:cubicBezTo>
                <a:cubicBezTo>
                  <a:pt x="518" y="475"/>
                  <a:pt x="518" y="475"/>
                  <a:pt x="518" y="475"/>
                </a:cubicBezTo>
                <a:cubicBezTo>
                  <a:pt x="518" y="606"/>
                  <a:pt x="518" y="606"/>
                  <a:pt x="518" y="606"/>
                </a:cubicBezTo>
                <a:cubicBezTo>
                  <a:pt x="518" y="609"/>
                  <a:pt x="521" y="613"/>
                  <a:pt x="525" y="613"/>
                </a:cubicBezTo>
                <a:cubicBezTo>
                  <a:pt x="569" y="613"/>
                  <a:pt x="569" y="613"/>
                  <a:pt x="569" y="613"/>
                </a:cubicBezTo>
                <a:cubicBezTo>
                  <a:pt x="573" y="613"/>
                  <a:pt x="576" y="609"/>
                  <a:pt x="576" y="606"/>
                </a:cubicBezTo>
                <a:cubicBezTo>
                  <a:pt x="576" y="7"/>
                  <a:pt x="576" y="7"/>
                  <a:pt x="576" y="7"/>
                </a:cubicBezTo>
                <a:cubicBezTo>
                  <a:pt x="576" y="3"/>
                  <a:pt x="573" y="0"/>
                  <a:pt x="569" y="0"/>
                </a:cubicBezTo>
                <a:close/>
                <a:moveTo>
                  <a:pt x="244" y="461"/>
                </a:moveTo>
                <a:cubicBezTo>
                  <a:pt x="167" y="461"/>
                  <a:pt x="167" y="461"/>
                  <a:pt x="167" y="461"/>
                </a:cubicBezTo>
                <a:cubicBezTo>
                  <a:pt x="164" y="461"/>
                  <a:pt x="160" y="465"/>
                  <a:pt x="160" y="468"/>
                </a:cubicBezTo>
                <a:cubicBezTo>
                  <a:pt x="160" y="599"/>
                  <a:pt x="160" y="599"/>
                  <a:pt x="160" y="599"/>
                </a:cubicBezTo>
                <a:cubicBezTo>
                  <a:pt x="14" y="599"/>
                  <a:pt x="14" y="599"/>
                  <a:pt x="14" y="599"/>
                </a:cubicBezTo>
                <a:cubicBezTo>
                  <a:pt x="14" y="160"/>
                  <a:pt x="14" y="160"/>
                  <a:pt x="14" y="160"/>
                </a:cubicBezTo>
                <a:cubicBezTo>
                  <a:pt x="281" y="160"/>
                  <a:pt x="281" y="160"/>
                  <a:pt x="281" y="160"/>
                </a:cubicBezTo>
                <a:cubicBezTo>
                  <a:pt x="281" y="599"/>
                  <a:pt x="281" y="599"/>
                  <a:pt x="281" y="599"/>
                </a:cubicBezTo>
                <a:cubicBezTo>
                  <a:pt x="251" y="599"/>
                  <a:pt x="251" y="599"/>
                  <a:pt x="251" y="599"/>
                </a:cubicBezTo>
                <a:cubicBezTo>
                  <a:pt x="251" y="468"/>
                  <a:pt x="251" y="468"/>
                  <a:pt x="251" y="468"/>
                </a:cubicBezTo>
                <a:cubicBezTo>
                  <a:pt x="251" y="465"/>
                  <a:pt x="248" y="461"/>
                  <a:pt x="244" y="461"/>
                </a:cubicBezTo>
                <a:close/>
                <a:moveTo>
                  <a:pt x="562" y="599"/>
                </a:moveTo>
                <a:cubicBezTo>
                  <a:pt x="532" y="599"/>
                  <a:pt x="532" y="599"/>
                  <a:pt x="532" y="599"/>
                </a:cubicBezTo>
                <a:cubicBezTo>
                  <a:pt x="532" y="468"/>
                  <a:pt x="532" y="468"/>
                  <a:pt x="532" y="468"/>
                </a:cubicBezTo>
                <a:cubicBezTo>
                  <a:pt x="532" y="465"/>
                  <a:pt x="529" y="461"/>
                  <a:pt x="525" y="461"/>
                </a:cubicBezTo>
                <a:cubicBezTo>
                  <a:pt x="449" y="461"/>
                  <a:pt x="449" y="461"/>
                  <a:pt x="449" y="461"/>
                </a:cubicBezTo>
                <a:cubicBezTo>
                  <a:pt x="445" y="461"/>
                  <a:pt x="442" y="465"/>
                  <a:pt x="442" y="468"/>
                </a:cubicBezTo>
                <a:cubicBezTo>
                  <a:pt x="442" y="599"/>
                  <a:pt x="442" y="599"/>
                  <a:pt x="442" y="599"/>
                </a:cubicBezTo>
                <a:cubicBezTo>
                  <a:pt x="295" y="599"/>
                  <a:pt x="295" y="599"/>
                  <a:pt x="295" y="599"/>
                </a:cubicBezTo>
                <a:cubicBezTo>
                  <a:pt x="295" y="153"/>
                  <a:pt x="295" y="153"/>
                  <a:pt x="295" y="153"/>
                </a:cubicBezTo>
                <a:cubicBezTo>
                  <a:pt x="295" y="14"/>
                  <a:pt x="295" y="14"/>
                  <a:pt x="295" y="14"/>
                </a:cubicBezTo>
                <a:cubicBezTo>
                  <a:pt x="562" y="14"/>
                  <a:pt x="562" y="14"/>
                  <a:pt x="562" y="14"/>
                </a:cubicBezTo>
                <a:lnTo>
                  <a:pt x="562" y="599"/>
                </a:lnTo>
                <a:close/>
                <a:moveTo>
                  <a:pt x="449" y="420"/>
                </a:moveTo>
                <a:cubicBezTo>
                  <a:pt x="525" y="420"/>
                  <a:pt x="525" y="420"/>
                  <a:pt x="525" y="420"/>
                </a:cubicBezTo>
                <a:cubicBezTo>
                  <a:pt x="529" y="420"/>
                  <a:pt x="532" y="417"/>
                  <a:pt x="532" y="413"/>
                </a:cubicBezTo>
                <a:cubicBezTo>
                  <a:pt x="532" y="333"/>
                  <a:pt x="532" y="333"/>
                  <a:pt x="532" y="333"/>
                </a:cubicBezTo>
                <a:cubicBezTo>
                  <a:pt x="532" y="329"/>
                  <a:pt x="529" y="326"/>
                  <a:pt x="525" y="326"/>
                </a:cubicBezTo>
                <a:cubicBezTo>
                  <a:pt x="449" y="326"/>
                  <a:pt x="449" y="326"/>
                  <a:pt x="449" y="326"/>
                </a:cubicBezTo>
                <a:cubicBezTo>
                  <a:pt x="445" y="326"/>
                  <a:pt x="442" y="329"/>
                  <a:pt x="442" y="333"/>
                </a:cubicBezTo>
                <a:cubicBezTo>
                  <a:pt x="442" y="413"/>
                  <a:pt x="442" y="413"/>
                  <a:pt x="442" y="413"/>
                </a:cubicBezTo>
                <a:cubicBezTo>
                  <a:pt x="442" y="417"/>
                  <a:pt x="445" y="420"/>
                  <a:pt x="449" y="420"/>
                </a:cubicBezTo>
                <a:close/>
                <a:moveTo>
                  <a:pt x="456" y="340"/>
                </a:moveTo>
                <a:cubicBezTo>
                  <a:pt x="518" y="340"/>
                  <a:pt x="518" y="340"/>
                  <a:pt x="518" y="340"/>
                </a:cubicBezTo>
                <a:cubicBezTo>
                  <a:pt x="518" y="406"/>
                  <a:pt x="518" y="406"/>
                  <a:pt x="518" y="406"/>
                </a:cubicBezTo>
                <a:cubicBezTo>
                  <a:pt x="456" y="406"/>
                  <a:pt x="456" y="406"/>
                  <a:pt x="456" y="406"/>
                </a:cubicBezTo>
                <a:lnTo>
                  <a:pt x="456" y="340"/>
                </a:lnTo>
                <a:close/>
                <a:moveTo>
                  <a:pt x="331" y="420"/>
                </a:moveTo>
                <a:cubicBezTo>
                  <a:pt x="407" y="420"/>
                  <a:pt x="407" y="420"/>
                  <a:pt x="407" y="420"/>
                </a:cubicBezTo>
                <a:cubicBezTo>
                  <a:pt x="411" y="420"/>
                  <a:pt x="414" y="417"/>
                  <a:pt x="414" y="413"/>
                </a:cubicBezTo>
                <a:cubicBezTo>
                  <a:pt x="414" y="333"/>
                  <a:pt x="414" y="333"/>
                  <a:pt x="414" y="333"/>
                </a:cubicBezTo>
                <a:cubicBezTo>
                  <a:pt x="414" y="329"/>
                  <a:pt x="411" y="326"/>
                  <a:pt x="407" y="326"/>
                </a:cubicBezTo>
                <a:cubicBezTo>
                  <a:pt x="331" y="326"/>
                  <a:pt x="331" y="326"/>
                  <a:pt x="331" y="326"/>
                </a:cubicBezTo>
                <a:cubicBezTo>
                  <a:pt x="327" y="326"/>
                  <a:pt x="324" y="329"/>
                  <a:pt x="324" y="333"/>
                </a:cubicBezTo>
                <a:cubicBezTo>
                  <a:pt x="324" y="413"/>
                  <a:pt x="324" y="413"/>
                  <a:pt x="324" y="413"/>
                </a:cubicBezTo>
                <a:cubicBezTo>
                  <a:pt x="324" y="417"/>
                  <a:pt x="327" y="420"/>
                  <a:pt x="331" y="420"/>
                </a:cubicBezTo>
                <a:close/>
                <a:moveTo>
                  <a:pt x="338" y="340"/>
                </a:moveTo>
                <a:cubicBezTo>
                  <a:pt x="400" y="340"/>
                  <a:pt x="400" y="340"/>
                  <a:pt x="400" y="340"/>
                </a:cubicBezTo>
                <a:cubicBezTo>
                  <a:pt x="400" y="406"/>
                  <a:pt x="400" y="406"/>
                  <a:pt x="400" y="406"/>
                </a:cubicBezTo>
                <a:cubicBezTo>
                  <a:pt x="338" y="406"/>
                  <a:pt x="338" y="406"/>
                  <a:pt x="338" y="406"/>
                </a:cubicBezTo>
                <a:lnTo>
                  <a:pt x="338" y="340"/>
                </a:lnTo>
                <a:close/>
                <a:moveTo>
                  <a:pt x="449" y="286"/>
                </a:moveTo>
                <a:cubicBezTo>
                  <a:pt x="525" y="286"/>
                  <a:pt x="525" y="286"/>
                  <a:pt x="525" y="286"/>
                </a:cubicBezTo>
                <a:cubicBezTo>
                  <a:pt x="529" y="286"/>
                  <a:pt x="532" y="283"/>
                  <a:pt x="532" y="279"/>
                </a:cubicBezTo>
                <a:cubicBezTo>
                  <a:pt x="532" y="199"/>
                  <a:pt x="532" y="199"/>
                  <a:pt x="532" y="199"/>
                </a:cubicBezTo>
                <a:cubicBezTo>
                  <a:pt x="532" y="195"/>
                  <a:pt x="529" y="192"/>
                  <a:pt x="525" y="192"/>
                </a:cubicBezTo>
                <a:cubicBezTo>
                  <a:pt x="449" y="192"/>
                  <a:pt x="449" y="192"/>
                  <a:pt x="449" y="192"/>
                </a:cubicBezTo>
                <a:cubicBezTo>
                  <a:pt x="445" y="192"/>
                  <a:pt x="442" y="195"/>
                  <a:pt x="442" y="199"/>
                </a:cubicBezTo>
                <a:cubicBezTo>
                  <a:pt x="442" y="279"/>
                  <a:pt x="442" y="279"/>
                  <a:pt x="442" y="279"/>
                </a:cubicBezTo>
                <a:cubicBezTo>
                  <a:pt x="442" y="283"/>
                  <a:pt x="445" y="286"/>
                  <a:pt x="449" y="286"/>
                </a:cubicBezTo>
                <a:close/>
                <a:moveTo>
                  <a:pt x="456" y="206"/>
                </a:moveTo>
                <a:cubicBezTo>
                  <a:pt x="518" y="206"/>
                  <a:pt x="518" y="206"/>
                  <a:pt x="518" y="206"/>
                </a:cubicBezTo>
                <a:cubicBezTo>
                  <a:pt x="518" y="272"/>
                  <a:pt x="518" y="272"/>
                  <a:pt x="518" y="272"/>
                </a:cubicBezTo>
                <a:cubicBezTo>
                  <a:pt x="456" y="272"/>
                  <a:pt x="456" y="272"/>
                  <a:pt x="456" y="272"/>
                </a:cubicBezTo>
                <a:lnTo>
                  <a:pt x="456" y="206"/>
                </a:lnTo>
                <a:close/>
                <a:moveTo>
                  <a:pt x="331" y="286"/>
                </a:moveTo>
                <a:cubicBezTo>
                  <a:pt x="407" y="286"/>
                  <a:pt x="407" y="286"/>
                  <a:pt x="407" y="286"/>
                </a:cubicBezTo>
                <a:cubicBezTo>
                  <a:pt x="411" y="286"/>
                  <a:pt x="414" y="283"/>
                  <a:pt x="414" y="279"/>
                </a:cubicBezTo>
                <a:cubicBezTo>
                  <a:pt x="414" y="199"/>
                  <a:pt x="414" y="199"/>
                  <a:pt x="414" y="199"/>
                </a:cubicBezTo>
                <a:cubicBezTo>
                  <a:pt x="414" y="195"/>
                  <a:pt x="411" y="192"/>
                  <a:pt x="407" y="192"/>
                </a:cubicBezTo>
                <a:cubicBezTo>
                  <a:pt x="331" y="192"/>
                  <a:pt x="331" y="192"/>
                  <a:pt x="331" y="192"/>
                </a:cubicBezTo>
                <a:cubicBezTo>
                  <a:pt x="327" y="192"/>
                  <a:pt x="324" y="195"/>
                  <a:pt x="324" y="199"/>
                </a:cubicBezTo>
                <a:cubicBezTo>
                  <a:pt x="324" y="279"/>
                  <a:pt x="324" y="279"/>
                  <a:pt x="324" y="279"/>
                </a:cubicBezTo>
                <a:cubicBezTo>
                  <a:pt x="324" y="283"/>
                  <a:pt x="327" y="286"/>
                  <a:pt x="331" y="286"/>
                </a:cubicBezTo>
                <a:close/>
                <a:moveTo>
                  <a:pt x="338" y="206"/>
                </a:moveTo>
                <a:cubicBezTo>
                  <a:pt x="400" y="206"/>
                  <a:pt x="400" y="206"/>
                  <a:pt x="400" y="206"/>
                </a:cubicBezTo>
                <a:cubicBezTo>
                  <a:pt x="400" y="272"/>
                  <a:pt x="400" y="272"/>
                  <a:pt x="400" y="272"/>
                </a:cubicBezTo>
                <a:cubicBezTo>
                  <a:pt x="338" y="272"/>
                  <a:pt x="338" y="272"/>
                  <a:pt x="338" y="272"/>
                </a:cubicBezTo>
                <a:lnTo>
                  <a:pt x="338" y="206"/>
                </a:lnTo>
                <a:close/>
                <a:moveTo>
                  <a:pt x="449" y="153"/>
                </a:moveTo>
                <a:cubicBezTo>
                  <a:pt x="525" y="153"/>
                  <a:pt x="525" y="153"/>
                  <a:pt x="525" y="153"/>
                </a:cubicBezTo>
                <a:cubicBezTo>
                  <a:pt x="529" y="153"/>
                  <a:pt x="532" y="150"/>
                  <a:pt x="532" y="146"/>
                </a:cubicBezTo>
                <a:cubicBezTo>
                  <a:pt x="532" y="66"/>
                  <a:pt x="532" y="66"/>
                  <a:pt x="532" y="66"/>
                </a:cubicBezTo>
                <a:cubicBezTo>
                  <a:pt x="532" y="62"/>
                  <a:pt x="529" y="59"/>
                  <a:pt x="525" y="59"/>
                </a:cubicBezTo>
                <a:cubicBezTo>
                  <a:pt x="449" y="59"/>
                  <a:pt x="449" y="59"/>
                  <a:pt x="449" y="59"/>
                </a:cubicBezTo>
                <a:cubicBezTo>
                  <a:pt x="445" y="59"/>
                  <a:pt x="442" y="62"/>
                  <a:pt x="442" y="66"/>
                </a:cubicBezTo>
                <a:cubicBezTo>
                  <a:pt x="442" y="146"/>
                  <a:pt x="442" y="146"/>
                  <a:pt x="442" y="146"/>
                </a:cubicBezTo>
                <a:cubicBezTo>
                  <a:pt x="442" y="150"/>
                  <a:pt x="445" y="153"/>
                  <a:pt x="449" y="153"/>
                </a:cubicBezTo>
                <a:close/>
                <a:moveTo>
                  <a:pt x="456" y="73"/>
                </a:moveTo>
                <a:cubicBezTo>
                  <a:pt x="518" y="73"/>
                  <a:pt x="518" y="73"/>
                  <a:pt x="518" y="73"/>
                </a:cubicBezTo>
                <a:cubicBezTo>
                  <a:pt x="518" y="139"/>
                  <a:pt x="518" y="139"/>
                  <a:pt x="518" y="139"/>
                </a:cubicBezTo>
                <a:cubicBezTo>
                  <a:pt x="456" y="139"/>
                  <a:pt x="456" y="139"/>
                  <a:pt x="456" y="139"/>
                </a:cubicBezTo>
                <a:lnTo>
                  <a:pt x="456" y="73"/>
                </a:lnTo>
                <a:close/>
                <a:moveTo>
                  <a:pt x="331" y="153"/>
                </a:moveTo>
                <a:cubicBezTo>
                  <a:pt x="407" y="153"/>
                  <a:pt x="407" y="153"/>
                  <a:pt x="407" y="153"/>
                </a:cubicBezTo>
                <a:cubicBezTo>
                  <a:pt x="411" y="153"/>
                  <a:pt x="414" y="150"/>
                  <a:pt x="414" y="146"/>
                </a:cubicBezTo>
                <a:cubicBezTo>
                  <a:pt x="414" y="66"/>
                  <a:pt x="414" y="66"/>
                  <a:pt x="414" y="66"/>
                </a:cubicBezTo>
                <a:cubicBezTo>
                  <a:pt x="414" y="62"/>
                  <a:pt x="411" y="59"/>
                  <a:pt x="407" y="59"/>
                </a:cubicBezTo>
                <a:cubicBezTo>
                  <a:pt x="331" y="59"/>
                  <a:pt x="331" y="59"/>
                  <a:pt x="331" y="59"/>
                </a:cubicBezTo>
                <a:cubicBezTo>
                  <a:pt x="327" y="59"/>
                  <a:pt x="324" y="62"/>
                  <a:pt x="324" y="66"/>
                </a:cubicBezTo>
                <a:cubicBezTo>
                  <a:pt x="324" y="146"/>
                  <a:pt x="324" y="146"/>
                  <a:pt x="324" y="146"/>
                </a:cubicBezTo>
                <a:cubicBezTo>
                  <a:pt x="324" y="150"/>
                  <a:pt x="327" y="153"/>
                  <a:pt x="331" y="153"/>
                </a:cubicBezTo>
                <a:close/>
                <a:moveTo>
                  <a:pt x="338" y="73"/>
                </a:moveTo>
                <a:cubicBezTo>
                  <a:pt x="400" y="73"/>
                  <a:pt x="400" y="73"/>
                  <a:pt x="400" y="73"/>
                </a:cubicBezTo>
                <a:cubicBezTo>
                  <a:pt x="400" y="139"/>
                  <a:pt x="400" y="139"/>
                  <a:pt x="400" y="139"/>
                </a:cubicBezTo>
                <a:cubicBezTo>
                  <a:pt x="338" y="139"/>
                  <a:pt x="338" y="139"/>
                  <a:pt x="338" y="139"/>
                </a:cubicBezTo>
                <a:lnTo>
                  <a:pt x="338" y="73"/>
                </a:lnTo>
                <a:close/>
                <a:moveTo>
                  <a:pt x="331" y="556"/>
                </a:moveTo>
                <a:cubicBezTo>
                  <a:pt x="407" y="556"/>
                  <a:pt x="407" y="556"/>
                  <a:pt x="407" y="556"/>
                </a:cubicBezTo>
                <a:cubicBezTo>
                  <a:pt x="411" y="556"/>
                  <a:pt x="414" y="553"/>
                  <a:pt x="414" y="549"/>
                </a:cubicBezTo>
                <a:cubicBezTo>
                  <a:pt x="414" y="468"/>
                  <a:pt x="414" y="468"/>
                  <a:pt x="414" y="468"/>
                </a:cubicBezTo>
                <a:cubicBezTo>
                  <a:pt x="414" y="465"/>
                  <a:pt x="411" y="461"/>
                  <a:pt x="407" y="461"/>
                </a:cubicBezTo>
                <a:cubicBezTo>
                  <a:pt x="331" y="461"/>
                  <a:pt x="331" y="461"/>
                  <a:pt x="331" y="461"/>
                </a:cubicBezTo>
                <a:cubicBezTo>
                  <a:pt x="327" y="461"/>
                  <a:pt x="324" y="465"/>
                  <a:pt x="324" y="468"/>
                </a:cubicBezTo>
                <a:cubicBezTo>
                  <a:pt x="324" y="549"/>
                  <a:pt x="324" y="549"/>
                  <a:pt x="324" y="549"/>
                </a:cubicBezTo>
                <a:cubicBezTo>
                  <a:pt x="324" y="553"/>
                  <a:pt x="327" y="556"/>
                  <a:pt x="331" y="556"/>
                </a:cubicBezTo>
                <a:close/>
                <a:moveTo>
                  <a:pt x="338" y="475"/>
                </a:moveTo>
                <a:cubicBezTo>
                  <a:pt x="400" y="475"/>
                  <a:pt x="400" y="475"/>
                  <a:pt x="400" y="475"/>
                </a:cubicBezTo>
                <a:cubicBezTo>
                  <a:pt x="400" y="542"/>
                  <a:pt x="400" y="542"/>
                  <a:pt x="400" y="542"/>
                </a:cubicBezTo>
                <a:cubicBezTo>
                  <a:pt x="338" y="542"/>
                  <a:pt x="338" y="542"/>
                  <a:pt x="338" y="542"/>
                </a:cubicBezTo>
                <a:lnTo>
                  <a:pt x="338" y="475"/>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107" name="Freeform 36"/>
          <p:cNvSpPr>
            <a:spLocks noEditPoints="1"/>
          </p:cNvSpPr>
          <p:nvPr/>
        </p:nvSpPr>
        <p:spPr bwMode="auto">
          <a:xfrm>
            <a:off x="6615508" y="3227654"/>
            <a:ext cx="559066" cy="541472"/>
          </a:xfrm>
          <a:custGeom>
            <a:avLst/>
            <a:gdLst>
              <a:gd name="T0" fmla="*/ 367 w 484"/>
              <a:gd name="T1" fmla="*/ 1 h 469"/>
              <a:gd name="T2" fmla="*/ 367 w 484"/>
              <a:gd name="T3" fmla="*/ 10 h 469"/>
              <a:gd name="T4" fmla="*/ 331 w 484"/>
              <a:gd name="T5" fmla="*/ 45 h 469"/>
              <a:gd name="T6" fmla="*/ 162 w 484"/>
              <a:gd name="T7" fmla="*/ 44 h 469"/>
              <a:gd name="T8" fmla="*/ 118 w 484"/>
              <a:gd name="T9" fmla="*/ 89 h 469"/>
              <a:gd name="T10" fmla="*/ 118 w 484"/>
              <a:gd name="T11" fmla="*/ 79 h 469"/>
              <a:gd name="T12" fmla="*/ 482 w 484"/>
              <a:gd name="T13" fmla="*/ 263 h 469"/>
              <a:gd name="T14" fmla="*/ 436 w 484"/>
              <a:gd name="T15" fmla="*/ 127 h 469"/>
              <a:gd name="T16" fmla="*/ 256 w 484"/>
              <a:gd name="T17" fmla="*/ 246 h 469"/>
              <a:gd name="T18" fmla="*/ 263 w 484"/>
              <a:gd name="T19" fmla="*/ 283 h 469"/>
              <a:gd name="T20" fmla="*/ 307 w 484"/>
              <a:gd name="T21" fmla="*/ 220 h 469"/>
              <a:gd name="T22" fmla="*/ 291 w 484"/>
              <a:gd name="T23" fmla="*/ 347 h 469"/>
              <a:gd name="T24" fmla="*/ 310 w 484"/>
              <a:gd name="T25" fmla="*/ 451 h 469"/>
              <a:gd name="T26" fmla="*/ 365 w 484"/>
              <a:gd name="T27" fmla="*/ 347 h 469"/>
              <a:gd name="T28" fmla="*/ 402 w 484"/>
              <a:gd name="T29" fmla="*/ 469 h 469"/>
              <a:gd name="T30" fmla="*/ 423 w 484"/>
              <a:gd name="T31" fmla="*/ 450 h 469"/>
              <a:gd name="T32" fmla="*/ 446 w 484"/>
              <a:gd name="T33" fmla="*/ 343 h 469"/>
              <a:gd name="T34" fmla="*/ 449 w 484"/>
              <a:gd name="T35" fmla="*/ 274 h 469"/>
              <a:gd name="T36" fmla="*/ 470 w 484"/>
              <a:gd name="T37" fmla="*/ 283 h 469"/>
              <a:gd name="T38" fmla="*/ 464 w 484"/>
              <a:gd name="T39" fmla="*/ 274 h 469"/>
              <a:gd name="T40" fmla="*/ 419 w 484"/>
              <a:gd name="T41" fmla="*/ 179 h 469"/>
              <a:gd name="T42" fmla="*/ 436 w 484"/>
              <a:gd name="T43" fmla="*/ 338 h 469"/>
              <a:gd name="T44" fmla="*/ 411 w 484"/>
              <a:gd name="T45" fmla="*/ 343 h 469"/>
              <a:gd name="T46" fmla="*/ 414 w 484"/>
              <a:gd name="T47" fmla="*/ 450 h 469"/>
              <a:gd name="T48" fmla="*/ 402 w 484"/>
              <a:gd name="T49" fmla="*/ 464 h 469"/>
              <a:gd name="T50" fmla="*/ 377 w 484"/>
              <a:gd name="T51" fmla="*/ 342 h 469"/>
              <a:gd name="T52" fmla="*/ 356 w 484"/>
              <a:gd name="T53" fmla="*/ 342 h 469"/>
              <a:gd name="T54" fmla="*/ 319 w 484"/>
              <a:gd name="T55" fmla="*/ 450 h 469"/>
              <a:gd name="T56" fmla="*/ 320 w 484"/>
              <a:gd name="T57" fmla="*/ 433 h 469"/>
              <a:gd name="T58" fmla="*/ 321 w 484"/>
              <a:gd name="T59" fmla="*/ 340 h 469"/>
              <a:gd name="T60" fmla="*/ 323 w 484"/>
              <a:gd name="T61" fmla="*/ 182 h 469"/>
              <a:gd name="T62" fmla="*/ 276 w 484"/>
              <a:gd name="T63" fmla="*/ 270 h 469"/>
              <a:gd name="T64" fmla="*/ 260 w 484"/>
              <a:gd name="T65" fmla="*/ 265 h 469"/>
              <a:gd name="T66" fmla="*/ 305 w 484"/>
              <a:gd name="T67" fmla="*/ 131 h 469"/>
              <a:gd name="T68" fmla="*/ 468 w 484"/>
              <a:gd name="T69" fmla="*/ 248 h 469"/>
              <a:gd name="T70" fmla="*/ 473 w 484"/>
              <a:gd name="T71" fmla="*/ 265 h 469"/>
              <a:gd name="T72" fmla="*/ 228 w 484"/>
              <a:gd name="T73" fmla="*/ 246 h 469"/>
              <a:gd name="T74" fmla="*/ 48 w 484"/>
              <a:gd name="T75" fmla="*/ 127 h 469"/>
              <a:gd name="T76" fmla="*/ 2 w 484"/>
              <a:gd name="T77" fmla="*/ 263 h 469"/>
              <a:gd name="T78" fmla="*/ 36 w 484"/>
              <a:gd name="T79" fmla="*/ 274 h 469"/>
              <a:gd name="T80" fmla="*/ 61 w 484"/>
              <a:gd name="T81" fmla="*/ 451 h 469"/>
              <a:gd name="T82" fmla="*/ 118 w 484"/>
              <a:gd name="T83" fmla="*/ 332 h 469"/>
              <a:gd name="T84" fmla="*/ 153 w 484"/>
              <a:gd name="T85" fmla="*/ 469 h 469"/>
              <a:gd name="T86" fmla="*/ 168 w 484"/>
              <a:gd name="T87" fmla="*/ 204 h 469"/>
              <a:gd name="T88" fmla="*/ 222 w 484"/>
              <a:gd name="T89" fmla="*/ 283 h 469"/>
              <a:gd name="T90" fmla="*/ 219 w 484"/>
              <a:gd name="T91" fmla="*/ 274 h 469"/>
              <a:gd name="T92" fmla="*/ 162 w 484"/>
              <a:gd name="T93" fmla="*/ 176 h 469"/>
              <a:gd name="T94" fmla="*/ 164 w 484"/>
              <a:gd name="T95" fmla="*/ 408 h 469"/>
              <a:gd name="T96" fmla="*/ 165 w 484"/>
              <a:gd name="T97" fmla="*/ 450 h 469"/>
              <a:gd name="T98" fmla="*/ 153 w 484"/>
              <a:gd name="T99" fmla="*/ 459 h 469"/>
              <a:gd name="T100" fmla="*/ 118 w 484"/>
              <a:gd name="T101" fmla="*/ 287 h 469"/>
              <a:gd name="T102" fmla="*/ 83 w 484"/>
              <a:gd name="T103" fmla="*/ 459 h 469"/>
              <a:gd name="T104" fmla="*/ 71 w 484"/>
              <a:gd name="T105" fmla="*/ 439 h 469"/>
              <a:gd name="T106" fmla="*/ 77 w 484"/>
              <a:gd name="T107" fmla="*/ 181 h 469"/>
              <a:gd name="T108" fmla="*/ 27 w 484"/>
              <a:gd name="T109" fmla="*/ 270 h 469"/>
              <a:gd name="T110" fmla="*/ 11 w 484"/>
              <a:gd name="T111" fmla="*/ 265 h 469"/>
              <a:gd name="T112" fmla="*/ 17 w 484"/>
              <a:gd name="T113" fmla="*/ 249 h 469"/>
              <a:gd name="T114" fmla="*/ 179 w 484"/>
              <a:gd name="T115" fmla="*/ 131 h 469"/>
              <a:gd name="T116" fmla="*/ 225 w 484"/>
              <a:gd name="T117" fmla="*/ 26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469">
                <a:moveTo>
                  <a:pt x="367" y="90"/>
                </a:moveTo>
                <a:cubicBezTo>
                  <a:pt x="391" y="90"/>
                  <a:pt x="411" y="70"/>
                  <a:pt x="411" y="45"/>
                </a:cubicBezTo>
                <a:cubicBezTo>
                  <a:pt x="411" y="21"/>
                  <a:pt x="391" y="1"/>
                  <a:pt x="367" y="1"/>
                </a:cubicBezTo>
                <a:cubicBezTo>
                  <a:pt x="342" y="1"/>
                  <a:pt x="322" y="21"/>
                  <a:pt x="322" y="45"/>
                </a:cubicBezTo>
                <a:cubicBezTo>
                  <a:pt x="322" y="70"/>
                  <a:pt x="342" y="90"/>
                  <a:pt x="367" y="90"/>
                </a:cubicBezTo>
                <a:close/>
                <a:moveTo>
                  <a:pt x="367" y="10"/>
                </a:moveTo>
                <a:cubicBezTo>
                  <a:pt x="386" y="10"/>
                  <a:pt x="402" y="26"/>
                  <a:pt x="402" y="45"/>
                </a:cubicBezTo>
                <a:cubicBezTo>
                  <a:pt x="402" y="64"/>
                  <a:pt x="386" y="80"/>
                  <a:pt x="367" y="80"/>
                </a:cubicBezTo>
                <a:cubicBezTo>
                  <a:pt x="347" y="80"/>
                  <a:pt x="331" y="64"/>
                  <a:pt x="331" y="45"/>
                </a:cubicBezTo>
                <a:cubicBezTo>
                  <a:pt x="331" y="26"/>
                  <a:pt x="347" y="10"/>
                  <a:pt x="367" y="10"/>
                </a:cubicBezTo>
                <a:close/>
                <a:moveTo>
                  <a:pt x="118" y="89"/>
                </a:moveTo>
                <a:cubicBezTo>
                  <a:pt x="142" y="89"/>
                  <a:pt x="162" y="69"/>
                  <a:pt x="162" y="44"/>
                </a:cubicBezTo>
                <a:cubicBezTo>
                  <a:pt x="162" y="20"/>
                  <a:pt x="142" y="0"/>
                  <a:pt x="118" y="0"/>
                </a:cubicBezTo>
                <a:cubicBezTo>
                  <a:pt x="93" y="0"/>
                  <a:pt x="74" y="20"/>
                  <a:pt x="74" y="44"/>
                </a:cubicBezTo>
                <a:cubicBezTo>
                  <a:pt x="74" y="69"/>
                  <a:pt x="93" y="89"/>
                  <a:pt x="118" y="89"/>
                </a:cubicBezTo>
                <a:close/>
                <a:moveTo>
                  <a:pt x="118" y="9"/>
                </a:moveTo>
                <a:cubicBezTo>
                  <a:pt x="137" y="9"/>
                  <a:pt x="153" y="25"/>
                  <a:pt x="153" y="44"/>
                </a:cubicBezTo>
                <a:cubicBezTo>
                  <a:pt x="153" y="64"/>
                  <a:pt x="137" y="79"/>
                  <a:pt x="118" y="79"/>
                </a:cubicBezTo>
                <a:cubicBezTo>
                  <a:pt x="99" y="79"/>
                  <a:pt x="83" y="64"/>
                  <a:pt x="83" y="44"/>
                </a:cubicBezTo>
                <a:cubicBezTo>
                  <a:pt x="83" y="25"/>
                  <a:pt x="99" y="9"/>
                  <a:pt x="118" y="9"/>
                </a:cubicBezTo>
                <a:close/>
                <a:moveTo>
                  <a:pt x="482" y="263"/>
                </a:moveTo>
                <a:cubicBezTo>
                  <a:pt x="482" y="262"/>
                  <a:pt x="482" y="262"/>
                  <a:pt x="482" y="262"/>
                </a:cubicBezTo>
                <a:cubicBezTo>
                  <a:pt x="481" y="261"/>
                  <a:pt x="479" y="254"/>
                  <a:pt x="477" y="246"/>
                </a:cubicBezTo>
                <a:cubicBezTo>
                  <a:pt x="465" y="211"/>
                  <a:pt x="442" y="140"/>
                  <a:pt x="436" y="127"/>
                </a:cubicBezTo>
                <a:cubicBezTo>
                  <a:pt x="427" y="107"/>
                  <a:pt x="406" y="99"/>
                  <a:pt x="367" y="99"/>
                </a:cubicBezTo>
                <a:cubicBezTo>
                  <a:pt x="327" y="99"/>
                  <a:pt x="306" y="107"/>
                  <a:pt x="297" y="127"/>
                </a:cubicBezTo>
                <a:cubicBezTo>
                  <a:pt x="291" y="140"/>
                  <a:pt x="268" y="211"/>
                  <a:pt x="256" y="246"/>
                </a:cubicBezTo>
                <a:cubicBezTo>
                  <a:pt x="254" y="254"/>
                  <a:pt x="252" y="261"/>
                  <a:pt x="251" y="262"/>
                </a:cubicBezTo>
                <a:cubicBezTo>
                  <a:pt x="251" y="262"/>
                  <a:pt x="251" y="262"/>
                  <a:pt x="251" y="263"/>
                </a:cubicBezTo>
                <a:cubicBezTo>
                  <a:pt x="249" y="271"/>
                  <a:pt x="254" y="280"/>
                  <a:pt x="263" y="283"/>
                </a:cubicBezTo>
                <a:cubicBezTo>
                  <a:pt x="265" y="283"/>
                  <a:pt x="267" y="284"/>
                  <a:pt x="269" y="284"/>
                </a:cubicBezTo>
                <a:cubicBezTo>
                  <a:pt x="276" y="284"/>
                  <a:pt x="282" y="280"/>
                  <a:pt x="284" y="274"/>
                </a:cubicBezTo>
                <a:cubicBezTo>
                  <a:pt x="307" y="220"/>
                  <a:pt x="307" y="220"/>
                  <a:pt x="307" y="220"/>
                </a:cubicBezTo>
                <a:cubicBezTo>
                  <a:pt x="287" y="342"/>
                  <a:pt x="287" y="342"/>
                  <a:pt x="287" y="342"/>
                </a:cubicBezTo>
                <a:cubicBezTo>
                  <a:pt x="287" y="343"/>
                  <a:pt x="287" y="345"/>
                  <a:pt x="288" y="346"/>
                </a:cubicBezTo>
                <a:cubicBezTo>
                  <a:pt x="289" y="347"/>
                  <a:pt x="290" y="347"/>
                  <a:pt x="291" y="347"/>
                </a:cubicBezTo>
                <a:cubicBezTo>
                  <a:pt x="313" y="347"/>
                  <a:pt x="313" y="347"/>
                  <a:pt x="313" y="347"/>
                </a:cubicBezTo>
                <a:cubicBezTo>
                  <a:pt x="312" y="379"/>
                  <a:pt x="310" y="446"/>
                  <a:pt x="310" y="450"/>
                </a:cubicBezTo>
                <a:cubicBezTo>
                  <a:pt x="310" y="450"/>
                  <a:pt x="310" y="450"/>
                  <a:pt x="310" y="451"/>
                </a:cubicBezTo>
                <a:cubicBezTo>
                  <a:pt x="311" y="461"/>
                  <a:pt x="320" y="469"/>
                  <a:pt x="331" y="469"/>
                </a:cubicBezTo>
                <a:cubicBezTo>
                  <a:pt x="342" y="469"/>
                  <a:pt x="352" y="461"/>
                  <a:pt x="353" y="451"/>
                </a:cubicBezTo>
                <a:cubicBezTo>
                  <a:pt x="365" y="347"/>
                  <a:pt x="365" y="347"/>
                  <a:pt x="365" y="347"/>
                </a:cubicBezTo>
                <a:cubicBezTo>
                  <a:pt x="368" y="347"/>
                  <a:pt x="368" y="347"/>
                  <a:pt x="368" y="347"/>
                </a:cubicBezTo>
                <a:cubicBezTo>
                  <a:pt x="380" y="451"/>
                  <a:pt x="380" y="451"/>
                  <a:pt x="380" y="451"/>
                </a:cubicBezTo>
                <a:cubicBezTo>
                  <a:pt x="381" y="461"/>
                  <a:pt x="391" y="469"/>
                  <a:pt x="402" y="469"/>
                </a:cubicBezTo>
                <a:cubicBezTo>
                  <a:pt x="402" y="469"/>
                  <a:pt x="402" y="469"/>
                  <a:pt x="402" y="469"/>
                </a:cubicBezTo>
                <a:cubicBezTo>
                  <a:pt x="413" y="469"/>
                  <a:pt x="422" y="461"/>
                  <a:pt x="423" y="451"/>
                </a:cubicBezTo>
                <a:cubicBezTo>
                  <a:pt x="423" y="450"/>
                  <a:pt x="423" y="450"/>
                  <a:pt x="423" y="450"/>
                </a:cubicBezTo>
                <a:cubicBezTo>
                  <a:pt x="423" y="446"/>
                  <a:pt x="421" y="379"/>
                  <a:pt x="420" y="347"/>
                </a:cubicBezTo>
                <a:cubicBezTo>
                  <a:pt x="442" y="347"/>
                  <a:pt x="442" y="347"/>
                  <a:pt x="442" y="347"/>
                </a:cubicBezTo>
                <a:cubicBezTo>
                  <a:pt x="444" y="347"/>
                  <a:pt x="446" y="345"/>
                  <a:pt x="446" y="343"/>
                </a:cubicBezTo>
                <a:cubicBezTo>
                  <a:pt x="446" y="342"/>
                  <a:pt x="446" y="342"/>
                  <a:pt x="446" y="341"/>
                </a:cubicBezTo>
                <a:cubicBezTo>
                  <a:pt x="426" y="220"/>
                  <a:pt x="426" y="220"/>
                  <a:pt x="426" y="220"/>
                </a:cubicBezTo>
                <a:cubicBezTo>
                  <a:pt x="449" y="274"/>
                  <a:pt x="449" y="274"/>
                  <a:pt x="449" y="274"/>
                </a:cubicBezTo>
                <a:cubicBezTo>
                  <a:pt x="451" y="280"/>
                  <a:pt x="457" y="284"/>
                  <a:pt x="464" y="284"/>
                </a:cubicBezTo>
                <a:cubicBezTo>
                  <a:pt x="464" y="284"/>
                  <a:pt x="464" y="284"/>
                  <a:pt x="464" y="284"/>
                </a:cubicBezTo>
                <a:cubicBezTo>
                  <a:pt x="466" y="284"/>
                  <a:pt x="468" y="283"/>
                  <a:pt x="470" y="283"/>
                </a:cubicBezTo>
                <a:cubicBezTo>
                  <a:pt x="479" y="280"/>
                  <a:pt x="484" y="271"/>
                  <a:pt x="482" y="263"/>
                </a:cubicBezTo>
                <a:close/>
                <a:moveTo>
                  <a:pt x="467" y="274"/>
                </a:moveTo>
                <a:cubicBezTo>
                  <a:pt x="466" y="274"/>
                  <a:pt x="465" y="274"/>
                  <a:pt x="464" y="274"/>
                </a:cubicBezTo>
                <a:cubicBezTo>
                  <a:pt x="464" y="274"/>
                  <a:pt x="464" y="274"/>
                  <a:pt x="464" y="274"/>
                </a:cubicBezTo>
                <a:cubicBezTo>
                  <a:pt x="461" y="274"/>
                  <a:pt x="458" y="273"/>
                  <a:pt x="457" y="270"/>
                </a:cubicBezTo>
                <a:cubicBezTo>
                  <a:pt x="419" y="179"/>
                  <a:pt x="419" y="179"/>
                  <a:pt x="419" y="179"/>
                </a:cubicBezTo>
                <a:cubicBezTo>
                  <a:pt x="418" y="177"/>
                  <a:pt x="415" y="176"/>
                  <a:pt x="413" y="176"/>
                </a:cubicBezTo>
                <a:cubicBezTo>
                  <a:pt x="411" y="177"/>
                  <a:pt x="409" y="179"/>
                  <a:pt x="410" y="182"/>
                </a:cubicBezTo>
                <a:cubicBezTo>
                  <a:pt x="436" y="338"/>
                  <a:pt x="436" y="338"/>
                  <a:pt x="436" y="338"/>
                </a:cubicBezTo>
                <a:cubicBezTo>
                  <a:pt x="416" y="338"/>
                  <a:pt x="416" y="338"/>
                  <a:pt x="416" y="338"/>
                </a:cubicBezTo>
                <a:cubicBezTo>
                  <a:pt x="414" y="338"/>
                  <a:pt x="413" y="339"/>
                  <a:pt x="412" y="340"/>
                </a:cubicBezTo>
                <a:cubicBezTo>
                  <a:pt x="411" y="340"/>
                  <a:pt x="411" y="342"/>
                  <a:pt x="411" y="343"/>
                </a:cubicBezTo>
                <a:cubicBezTo>
                  <a:pt x="411" y="343"/>
                  <a:pt x="412" y="370"/>
                  <a:pt x="412" y="397"/>
                </a:cubicBezTo>
                <a:cubicBezTo>
                  <a:pt x="413" y="410"/>
                  <a:pt x="413" y="423"/>
                  <a:pt x="413" y="433"/>
                </a:cubicBezTo>
                <a:cubicBezTo>
                  <a:pt x="414" y="443"/>
                  <a:pt x="414" y="447"/>
                  <a:pt x="414" y="450"/>
                </a:cubicBezTo>
                <a:cubicBezTo>
                  <a:pt x="414" y="450"/>
                  <a:pt x="414" y="450"/>
                  <a:pt x="414" y="450"/>
                </a:cubicBezTo>
                <a:cubicBezTo>
                  <a:pt x="413" y="455"/>
                  <a:pt x="408" y="459"/>
                  <a:pt x="402" y="459"/>
                </a:cubicBezTo>
                <a:cubicBezTo>
                  <a:pt x="402" y="464"/>
                  <a:pt x="402" y="464"/>
                  <a:pt x="402" y="464"/>
                </a:cubicBezTo>
                <a:cubicBezTo>
                  <a:pt x="402" y="459"/>
                  <a:pt x="402" y="459"/>
                  <a:pt x="402" y="459"/>
                </a:cubicBezTo>
                <a:cubicBezTo>
                  <a:pt x="396" y="459"/>
                  <a:pt x="390" y="455"/>
                  <a:pt x="390" y="450"/>
                </a:cubicBezTo>
                <a:cubicBezTo>
                  <a:pt x="377" y="342"/>
                  <a:pt x="377" y="342"/>
                  <a:pt x="377" y="342"/>
                </a:cubicBezTo>
                <a:cubicBezTo>
                  <a:pt x="377" y="340"/>
                  <a:pt x="375" y="338"/>
                  <a:pt x="372" y="338"/>
                </a:cubicBezTo>
                <a:cubicBezTo>
                  <a:pt x="361" y="338"/>
                  <a:pt x="361" y="338"/>
                  <a:pt x="361" y="338"/>
                </a:cubicBezTo>
                <a:cubicBezTo>
                  <a:pt x="358" y="338"/>
                  <a:pt x="356" y="340"/>
                  <a:pt x="356" y="342"/>
                </a:cubicBezTo>
                <a:cubicBezTo>
                  <a:pt x="343" y="450"/>
                  <a:pt x="343" y="450"/>
                  <a:pt x="343" y="450"/>
                </a:cubicBezTo>
                <a:cubicBezTo>
                  <a:pt x="343" y="455"/>
                  <a:pt x="338" y="459"/>
                  <a:pt x="331" y="459"/>
                </a:cubicBezTo>
                <a:cubicBezTo>
                  <a:pt x="325" y="459"/>
                  <a:pt x="320" y="455"/>
                  <a:pt x="319" y="450"/>
                </a:cubicBezTo>
                <a:cubicBezTo>
                  <a:pt x="319" y="450"/>
                  <a:pt x="319" y="450"/>
                  <a:pt x="319" y="450"/>
                </a:cubicBezTo>
                <a:cubicBezTo>
                  <a:pt x="319" y="449"/>
                  <a:pt x="319" y="447"/>
                  <a:pt x="319" y="446"/>
                </a:cubicBezTo>
                <a:cubicBezTo>
                  <a:pt x="319" y="443"/>
                  <a:pt x="320" y="439"/>
                  <a:pt x="320" y="433"/>
                </a:cubicBezTo>
                <a:cubicBezTo>
                  <a:pt x="320" y="423"/>
                  <a:pt x="320" y="410"/>
                  <a:pt x="321" y="397"/>
                </a:cubicBezTo>
                <a:cubicBezTo>
                  <a:pt x="321" y="370"/>
                  <a:pt x="322" y="343"/>
                  <a:pt x="322" y="343"/>
                </a:cubicBezTo>
                <a:cubicBezTo>
                  <a:pt x="322" y="342"/>
                  <a:pt x="322" y="340"/>
                  <a:pt x="321" y="340"/>
                </a:cubicBezTo>
                <a:cubicBezTo>
                  <a:pt x="320" y="339"/>
                  <a:pt x="319" y="338"/>
                  <a:pt x="317" y="338"/>
                </a:cubicBezTo>
                <a:cubicBezTo>
                  <a:pt x="297" y="338"/>
                  <a:pt x="297" y="338"/>
                  <a:pt x="297" y="338"/>
                </a:cubicBezTo>
                <a:cubicBezTo>
                  <a:pt x="323" y="182"/>
                  <a:pt x="323" y="182"/>
                  <a:pt x="323" y="182"/>
                </a:cubicBezTo>
                <a:cubicBezTo>
                  <a:pt x="324" y="179"/>
                  <a:pt x="322" y="177"/>
                  <a:pt x="320" y="176"/>
                </a:cubicBezTo>
                <a:cubicBezTo>
                  <a:pt x="318" y="176"/>
                  <a:pt x="315" y="177"/>
                  <a:pt x="314" y="179"/>
                </a:cubicBezTo>
                <a:cubicBezTo>
                  <a:pt x="276" y="270"/>
                  <a:pt x="276" y="270"/>
                  <a:pt x="276" y="270"/>
                </a:cubicBezTo>
                <a:cubicBezTo>
                  <a:pt x="274" y="273"/>
                  <a:pt x="270" y="275"/>
                  <a:pt x="266" y="274"/>
                </a:cubicBezTo>
                <a:cubicBezTo>
                  <a:pt x="262" y="272"/>
                  <a:pt x="259" y="268"/>
                  <a:pt x="260" y="265"/>
                </a:cubicBezTo>
                <a:cubicBezTo>
                  <a:pt x="260" y="265"/>
                  <a:pt x="260" y="265"/>
                  <a:pt x="260" y="265"/>
                </a:cubicBezTo>
                <a:cubicBezTo>
                  <a:pt x="260" y="264"/>
                  <a:pt x="261" y="263"/>
                  <a:pt x="261" y="261"/>
                </a:cubicBezTo>
                <a:cubicBezTo>
                  <a:pt x="262" y="258"/>
                  <a:pt x="264" y="254"/>
                  <a:pt x="265" y="249"/>
                </a:cubicBezTo>
                <a:cubicBezTo>
                  <a:pt x="276" y="217"/>
                  <a:pt x="300" y="143"/>
                  <a:pt x="305" y="131"/>
                </a:cubicBezTo>
                <a:cubicBezTo>
                  <a:pt x="311" y="120"/>
                  <a:pt x="322" y="108"/>
                  <a:pt x="367" y="108"/>
                </a:cubicBezTo>
                <a:cubicBezTo>
                  <a:pt x="411" y="108"/>
                  <a:pt x="422" y="120"/>
                  <a:pt x="428" y="131"/>
                </a:cubicBezTo>
                <a:cubicBezTo>
                  <a:pt x="433" y="143"/>
                  <a:pt x="457" y="217"/>
                  <a:pt x="468" y="248"/>
                </a:cubicBezTo>
                <a:cubicBezTo>
                  <a:pt x="469" y="254"/>
                  <a:pt x="471" y="258"/>
                  <a:pt x="472" y="261"/>
                </a:cubicBezTo>
                <a:cubicBezTo>
                  <a:pt x="472" y="262"/>
                  <a:pt x="473" y="264"/>
                  <a:pt x="473" y="265"/>
                </a:cubicBezTo>
                <a:cubicBezTo>
                  <a:pt x="473" y="265"/>
                  <a:pt x="473" y="265"/>
                  <a:pt x="473" y="265"/>
                </a:cubicBezTo>
                <a:cubicBezTo>
                  <a:pt x="474" y="268"/>
                  <a:pt x="471" y="272"/>
                  <a:pt x="467" y="274"/>
                </a:cubicBezTo>
                <a:close/>
                <a:moveTo>
                  <a:pt x="233" y="262"/>
                </a:moveTo>
                <a:cubicBezTo>
                  <a:pt x="233" y="261"/>
                  <a:pt x="231" y="254"/>
                  <a:pt x="228" y="246"/>
                </a:cubicBezTo>
                <a:cubicBezTo>
                  <a:pt x="217" y="211"/>
                  <a:pt x="194" y="140"/>
                  <a:pt x="188" y="127"/>
                </a:cubicBezTo>
                <a:cubicBezTo>
                  <a:pt x="178" y="107"/>
                  <a:pt x="157" y="99"/>
                  <a:pt x="118" y="99"/>
                </a:cubicBezTo>
                <a:cubicBezTo>
                  <a:pt x="79" y="99"/>
                  <a:pt x="58" y="107"/>
                  <a:pt x="48" y="127"/>
                </a:cubicBezTo>
                <a:cubicBezTo>
                  <a:pt x="42" y="140"/>
                  <a:pt x="19" y="211"/>
                  <a:pt x="8" y="246"/>
                </a:cubicBezTo>
                <a:cubicBezTo>
                  <a:pt x="5" y="254"/>
                  <a:pt x="3" y="261"/>
                  <a:pt x="3" y="262"/>
                </a:cubicBezTo>
                <a:cubicBezTo>
                  <a:pt x="2" y="262"/>
                  <a:pt x="2" y="262"/>
                  <a:pt x="2" y="263"/>
                </a:cubicBezTo>
                <a:cubicBezTo>
                  <a:pt x="0" y="271"/>
                  <a:pt x="5" y="280"/>
                  <a:pt x="14" y="283"/>
                </a:cubicBezTo>
                <a:cubicBezTo>
                  <a:pt x="16" y="283"/>
                  <a:pt x="18" y="284"/>
                  <a:pt x="20" y="284"/>
                </a:cubicBezTo>
                <a:cubicBezTo>
                  <a:pt x="27" y="284"/>
                  <a:pt x="33" y="280"/>
                  <a:pt x="36" y="274"/>
                </a:cubicBezTo>
                <a:cubicBezTo>
                  <a:pt x="68" y="204"/>
                  <a:pt x="68" y="204"/>
                  <a:pt x="68" y="204"/>
                </a:cubicBezTo>
                <a:cubicBezTo>
                  <a:pt x="65" y="298"/>
                  <a:pt x="62" y="443"/>
                  <a:pt x="61" y="450"/>
                </a:cubicBezTo>
                <a:cubicBezTo>
                  <a:pt x="61" y="450"/>
                  <a:pt x="61" y="450"/>
                  <a:pt x="61" y="451"/>
                </a:cubicBezTo>
                <a:cubicBezTo>
                  <a:pt x="62" y="461"/>
                  <a:pt x="71" y="469"/>
                  <a:pt x="83" y="469"/>
                </a:cubicBezTo>
                <a:cubicBezTo>
                  <a:pt x="94" y="469"/>
                  <a:pt x="103" y="461"/>
                  <a:pt x="104" y="451"/>
                </a:cubicBezTo>
                <a:cubicBezTo>
                  <a:pt x="118" y="332"/>
                  <a:pt x="118" y="332"/>
                  <a:pt x="118" y="332"/>
                </a:cubicBezTo>
                <a:cubicBezTo>
                  <a:pt x="132" y="451"/>
                  <a:pt x="132" y="451"/>
                  <a:pt x="132" y="451"/>
                </a:cubicBezTo>
                <a:cubicBezTo>
                  <a:pt x="133" y="461"/>
                  <a:pt x="142" y="469"/>
                  <a:pt x="153" y="469"/>
                </a:cubicBezTo>
                <a:cubicBezTo>
                  <a:pt x="153" y="469"/>
                  <a:pt x="153" y="469"/>
                  <a:pt x="153" y="469"/>
                </a:cubicBezTo>
                <a:cubicBezTo>
                  <a:pt x="165" y="469"/>
                  <a:pt x="174" y="461"/>
                  <a:pt x="175" y="451"/>
                </a:cubicBezTo>
                <a:cubicBezTo>
                  <a:pt x="175" y="450"/>
                  <a:pt x="175" y="450"/>
                  <a:pt x="175" y="450"/>
                </a:cubicBezTo>
                <a:cubicBezTo>
                  <a:pt x="174" y="443"/>
                  <a:pt x="171" y="298"/>
                  <a:pt x="168" y="204"/>
                </a:cubicBezTo>
                <a:cubicBezTo>
                  <a:pt x="200" y="274"/>
                  <a:pt x="200" y="274"/>
                  <a:pt x="200" y="274"/>
                </a:cubicBezTo>
                <a:cubicBezTo>
                  <a:pt x="203" y="280"/>
                  <a:pt x="209" y="284"/>
                  <a:pt x="216" y="284"/>
                </a:cubicBezTo>
                <a:cubicBezTo>
                  <a:pt x="218" y="284"/>
                  <a:pt x="220" y="283"/>
                  <a:pt x="222" y="283"/>
                </a:cubicBezTo>
                <a:cubicBezTo>
                  <a:pt x="230" y="280"/>
                  <a:pt x="236" y="271"/>
                  <a:pt x="234" y="263"/>
                </a:cubicBezTo>
                <a:cubicBezTo>
                  <a:pt x="234" y="262"/>
                  <a:pt x="233" y="262"/>
                  <a:pt x="233" y="262"/>
                </a:cubicBezTo>
                <a:close/>
                <a:moveTo>
                  <a:pt x="219" y="274"/>
                </a:moveTo>
                <a:cubicBezTo>
                  <a:pt x="215" y="275"/>
                  <a:pt x="210" y="274"/>
                  <a:pt x="209" y="270"/>
                </a:cubicBezTo>
                <a:cubicBezTo>
                  <a:pt x="167" y="179"/>
                  <a:pt x="167" y="179"/>
                  <a:pt x="167" y="179"/>
                </a:cubicBezTo>
                <a:cubicBezTo>
                  <a:pt x="167" y="177"/>
                  <a:pt x="164" y="176"/>
                  <a:pt x="162" y="176"/>
                </a:cubicBezTo>
                <a:cubicBezTo>
                  <a:pt x="160" y="177"/>
                  <a:pt x="158" y="179"/>
                  <a:pt x="158" y="181"/>
                </a:cubicBezTo>
                <a:cubicBezTo>
                  <a:pt x="158" y="181"/>
                  <a:pt x="160" y="248"/>
                  <a:pt x="162" y="316"/>
                </a:cubicBezTo>
                <a:cubicBezTo>
                  <a:pt x="163" y="349"/>
                  <a:pt x="163" y="383"/>
                  <a:pt x="164" y="408"/>
                </a:cubicBezTo>
                <a:cubicBezTo>
                  <a:pt x="164" y="421"/>
                  <a:pt x="165" y="431"/>
                  <a:pt x="165" y="439"/>
                </a:cubicBezTo>
                <a:cubicBezTo>
                  <a:pt x="165" y="444"/>
                  <a:pt x="165" y="448"/>
                  <a:pt x="165" y="450"/>
                </a:cubicBezTo>
                <a:cubicBezTo>
                  <a:pt x="165" y="450"/>
                  <a:pt x="165" y="450"/>
                  <a:pt x="165" y="450"/>
                </a:cubicBezTo>
                <a:cubicBezTo>
                  <a:pt x="165" y="455"/>
                  <a:pt x="160" y="459"/>
                  <a:pt x="153" y="459"/>
                </a:cubicBezTo>
                <a:cubicBezTo>
                  <a:pt x="153" y="464"/>
                  <a:pt x="153" y="464"/>
                  <a:pt x="153" y="464"/>
                </a:cubicBezTo>
                <a:cubicBezTo>
                  <a:pt x="153" y="459"/>
                  <a:pt x="153" y="459"/>
                  <a:pt x="153" y="459"/>
                </a:cubicBezTo>
                <a:cubicBezTo>
                  <a:pt x="147" y="459"/>
                  <a:pt x="142" y="455"/>
                  <a:pt x="141" y="450"/>
                </a:cubicBezTo>
                <a:cubicBezTo>
                  <a:pt x="123" y="292"/>
                  <a:pt x="123" y="292"/>
                  <a:pt x="123" y="292"/>
                </a:cubicBezTo>
                <a:cubicBezTo>
                  <a:pt x="122" y="289"/>
                  <a:pt x="120" y="287"/>
                  <a:pt x="118" y="287"/>
                </a:cubicBezTo>
                <a:cubicBezTo>
                  <a:pt x="116" y="287"/>
                  <a:pt x="114" y="289"/>
                  <a:pt x="113" y="292"/>
                </a:cubicBezTo>
                <a:cubicBezTo>
                  <a:pt x="95" y="450"/>
                  <a:pt x="95" y="450"/>
                  <a:pt x="95" y="450"/>
                </a:cubicBezTo>
                <a:cubicBezTo>
                  <a:pt x="94" y="455"/>
                  <a:pt x="89" y="459"/>
                  <a:pt x="83" y="459"/>
                </a:cubicBezTo>
                <a:cubicBezTo>
                  <a:pt x="76" y="459"/>
                  <a:pt x="71" y="455"/>
                  <a:pt x="71" y="450"/>
                </a:cubicBezTo>
                <a:cubicBezTo>
                  <a:pt x="71" y="449"/>
                  <a:pt x="71" y="448"/>
                  <a:pt x="71" y="447"/>
                </a:cubicBezTo>
                <a:cubicBezTo>
                  <a:pt x="71" y="445"/>
                  <a:pt x="71" y="442"/>
                  <a:pt x="71" y="439"/>
                </a:cubicBezTo>
                <a:cubicBezTo>
                  <a:pt x="71" y="431"/>
                  <a:pt x="71" y="421"/>
                  <a:pt x="72" y="408"/>
                </a:cubicBezTo>
                <a:cubicBezTo>
                  <a:pt x="72" y="383"/>
                  <a:pt x="73" y="349"/>
                  <a:pt x="74" y="316"/>
                </a:cubicBezTo>
                <a:cubicBezTo>
                  <a:pt x="76" y="248"/>
                  <a:pt x="77" y="181"/>
                  <a:pt x="77" y="181"/>
                </a:cubicBezTo>
                <a:cubicBezTo>
                  <a:pt x="78" y="179"/>
                  <a:pt x="76" y="177"/>
                  <a:pt x="74" y="176"/>
                </a:cubicBezTo>
                <a:cubicBezTo>
                  <a:pt x="72" y="176"/>
                  <a:pt x="69" y="177"/>
                  <a:pt x="68" y="179"/>
                </a:cubicBezTo>
                <a:cubicBezTo>
                  <a:pt x="27" y="270"/>
                  <a:pt x="27" y="270"/>
                  <a:pt x="27" y="270"/>
                </a:cubicBezTo>
                <a:cubicBezTo>
                  <a:pt x="26" y="273"/>
                  <a:pt x="23" y="274"/>
                  <a:pt x="20" y="274"/>
                </a:cubicBezTo>
                <a:cubicBezTo>
                  <a:pt x="19" y="274"/>
                  <a:pt x="18" y="274"/>
                  <a:pt x="17" y="274"/>
                </a:cubicBezTo>
                <a:cubicBezTo>
                  <a:pt x="13" y="272"/>
                  <a:pt x="11" y="268"/>
                  <a:pt x="11" y="265"/>
                </a:cubicBezTo>
                <a:cubicBezTo>
                  <a:pt x="11" y="265"/>
                  <a:pt x="11" y="265"/>
                  <a:pt x="11" y="265"/>
                </a:cubicBezTo>
                <a:cubicBezTo>
                  <a:pt x="12" y="264"/>
                  <a:pt x="12" y="263"/>
                  <a:pt x="13" y="261"/>
                </a:cubicBezTo>
                <a:cubicBezTo>
                  <a:pt x="14" y="258"/>
                  <a:pt x="15" y="254"/>
                  <a:pt x="17" y="249"/>
                </a:cubicBezTo>
                <a:cubicBezTo>
                  <a:pt x="27" y="217"/>
                  <a:pt x="51" y="143"/>
                  <a:pt x="57" y="131"/>
                </a:cubicBezTo>
                <a:cubicBezTo>
                  <a:pt x="62" y="120"/>
                  <a:pt x="74" y="108"/>
                  <a:pt x="118" y="108"/>
                </a:cubicBezTo>
                <a:cubicBezTo>
                  <a:pt x="162" y="108"/>
                  <a:pt x="174" y="120"/>
                  <a:pt x="179" y="131"/>
                </a:cubicBezTo>
                <a:cubicBezTo>
                  <a:pt x="185" y="143"/>
                  <a:pt x="209" y="217"/>
                  <a:pt x="219" y="249"/>
                </a:cubicBezTo>
                <a:cubicBezTo>
                  <a:pt x="221" y="254"/>
                  <a:pt x="222" y="258"/>
                  <a:pt x="223" y="261"/>
                </a:cubicBezTo>
                <a:cubicBezTo>
                  <a:pt x="224" y="262"/>
                  <a:pt x="224" y="264"/>
                  <a:pt x="225" y="265"/>
                </a:cubicBezTo>
                <a:cubicBezTo>
                  <a:pt x="224" y="265"/>
                  <a:pt x="224" y="265"/>
                  <a:pt x="224" y="265"/>
                </a:cubicBezTo>
                <a:cubicBezTo>
                  <a:pt x="225" y="268"/>
                  <a:pt x="223" y="272"/>
                  <a:pt x="219" y="27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cxnSp>
        <p:nvCxnSpPr>
          <p:cNvPr id="108" name="Elbow Connector 73"/>
          <p:cNvCxnSpPr/>
          <p:nvPr/>
        </p:nvCxnSpPr>
        <p:spPr>
          <a:xfrm rot="16200000" flipH="1">
            <a:off x="6926072" y="3945397"/>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Graphic 5" descr="Proost silhouet">
            <a:extLst>
              <a:ext uri="{FF2B5EF4-FFF2-40B4-BE49-F238E27FC236}">
                <a16:creationId xmlns:a16="http://schemas.microsoft.com/office/drawing/2014/main" id="{425C0E17-AA41-FF04-C9CE-BD226AA23F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41613" y="4091706"/>
            <a:ext cx="492462" cy="492462"/>
          </a:xfrm>
          <a:prstGeom prst="rect">
            <a:avLst/>
          </a:prstGeom>
        </p:spPr>
      </p:pic>
    </p:spTree>
    <p:extLst>
      <p:ext uri="{BB962C8B-B14F-4D97-AF65-F5344CB8AC3E}">
        <p14:creationId xmlns:p14="http://schemas.microsoft.com/office/powerpoint/2010/main" val="4231551345"/>
      </p:ext>
    </p:extLst>
  </p:cSld>
  <p:clrMapOvr>
    <a:masterClrMapping/>
  </p:clrMapOvr>
  <p:transition spd="slow">
    <p:push/>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Kernpunten demografie</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a:xfrm>
            <a:off x="838200" y="1825625"/>
            <a:ext cx="10515600" cy="4490954"/>
          </a:xfrm>
        </p:spPr>
        <p:txBody>
          <a:bodyPr>
            <a:normAutofit lnSpcReduction="10000"/>
          </a:bodyPr>
          <a:lstStyle/>
          <a:p>
            <a:pPr algn="just"/>
            <a:r>
              <a:rPr lang="nl-NL" b="1"/>
              <a:t>Hoge groene druk </a:t>
            </a:r>
            <a:r>
              <a:rPr lang="nl-NL"/>
              <a:t>en </a:t>
            </a:r>
            <a:r>
              <a:rPr lang="nl-NL" b="1"/>
              <a:t>lagere grijze druk </a:t>
            </a:r>
            <a:r>
              <a:rPr lang="nl-NL"/>
              <a:t>dan gemiddeld genomen, toch zal de grijze druk aanzienlijk stijgen tegen 2040 in vergelijking met de regio en Vlaanderen</a:t>
            </a:r>
          </a:p>
          <a:p>
            <a:pPr algn="just"/>
            <a:r>
              <a:rPr lang="nl-NL" b="1"/>
              <a:t>Negatieve natuurlijke aangroei</a:t>
            </a:r>
            <a:r>
              <a:rPr lang="nl-NL"/>
              <a:t>, meer sterfte dan geboorte – al wordt wel verwacht dat er een bevolkingsgroei zal zijn tegen 2040 </a:t>
            </a:r>
          </a:p>
          <a:p>
            <a:pPr algn="just"/>
            <a:r>
              <a:rPr lang="nl-NL"/>
              <a:t>Laag aandeel inwoners van </a:t>
            </a:r>
            <a:r>
              <a:rPr lang="nl-NL" b="1"/>
              <a:t>niet-Belgische herkomst </a:t>
            </a:r>
            <a:r>
              <a:rPr lang="nl-NL"/>
              <a:t>– maar wel een stijgende trend</a:t>
            </a:r>
          </a:p>
          <a:p>
            <a:pPr algn="just"/>
            <a:r>
              <a:rPr lang="nl-NL" b="1"/>
              <a:t>Hoger gemiddeld migratiesaldo </a:t>
            </a:r>
            <a:r>
              <a:rPr lang="nl-NL"/>
              <a:t>– er komen meer nieuwe inwoners in Dentergem wonen dan gemiddeld genomen in andere steden/gemeenten</a:t>
            </a:r>
          </a:p>
          <a:p>
            <a:pPr algn="just"/>
            <a:r>
              <a:rPr lang="nl-NL" b="1"/>
              <a:t>Tweepersoonshuishoudens</a:t>
            </a:r>
            <a:r>
              <a:rPr lang="nl-NL"/>
              <a:t> zijn sterkst vertegenwoordigd, maar toch is 1 /4 van de bevolking een </a:t>
            </a:r>
            <a:r>
              <a:rPr lang="nl-NL" b="1"/>
              <a:t>éénpersoonshuishouden</a:t>
            </a:r>
            <a:r>
              <a:rPr lang="nl-NL"/>
              <a:t> en dit zal verder ook stijgen</a:t>
            </a:r>
          </a:p>
          <a:p>
            <a:pPr algn="just"/>
            <a:endParaRPr lang="nl-NL"/>
          </a:p>
          <a:p>
            <a:pPr algn="just"/>
            <a:endParaRPr lang="nl-NL"/>
          </a:p>
          <a:p>
            <a:pPr algn="just"/>
            <a:endParaRPr lang="nl-NL"/>
          </a:p>
          <a:p>
            <a:pPr algn="just"/>
            <a:endParaRPr lang="nl-BE"/>
          </a:p>
        </p:txBody>
      </p:sp>
    </p:spTree>
    <p:extLst>
      <p:ext uri="{BB962C8B-B14F-4D97-AF65-F5344CB8AC3E}">
        <p14:creationId xmlns:p14="http://schemas.microsoft.com/office/powerpoint/2010/main" val="3893396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Demografie in cijfers </a:t>
            </a:r>
          </a:p>
        </p:txBody>
      </p:sp>
      <p:graphicFrame>
        <p:nvGraphicFramePr>
          <p:cNvPr id="5"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106550795"/>
              </p:ext>
            </p:extLst>
          </p:nvPr>
        </p:nvGraphicFramePr>
        <p:xfrm>
          <a:off x="838200" y="1825625"/>
          <a:ext cx="9000001" cy="4417520"/>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3170818159"/>
                    </a:ext>
                  </a:extLst>
                </a:gridCol>
                <a:gridCol w="1636364">
                  <a:extLst>
                    <a:ext uri="{9D8B030D-6E8A-4147-A177-3AD203B41FA5}">
                      <a16:colId xmlns:a16="http://schemas.microsoft.com/office/drawing/2014/main" val="2996155885"/>
                    </a:ext>
                  </a:extLst>
                </a:gridCol>
              </a:tblGrid>
              <a:tr h="496681">
                <a:tc>
                  <a:txBody>
                    <a:bodyPr/>
                    <a:lstStyle/>
                    <a:p>
                      <a:pPr algn="ctr"/>
                      <a:endParaRPr lang="nl-BE" sz="1100" b="1">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lnTlToBr w="12700" cmpd="sng">
                      <a:noFill/>
                      <a:prstDash val="solid"/>
                    </a:lnTlToBr>
                    <a:lnBlToTr w="12700" cmpd="sng">
                      <a:noFill/>
                      <a:prstDash val="solid"/>
                    </a:lnBlToTr>
                    <a:solidFill>
                      <a:srgbClr val="286669"/>
                    </a:solidFill>
                  </a:tcPr>
                </a:tc>
                <a:tc>
                  <a:txBody>
                    <a:bodyPr/>
                    <a:lstStyle/>
                    <a:p>
                      <a:pPr algn="ctr"/>
                      <a:r>
                        <a:rPr lang="nl-NL" sz="1100" b="1">
                          <a:solidFill>
                            <a:srgbClr val="286669"/>
                          </a:solidFill>
                          <a:latin typeface="+mj-lt"/>
                        </a:rPr>
                        <a:t>Dentergem</a:t>
                      </a:r>
                      <a:endParaRPr lang="nl-BE" sz="1100" b="1">
                        <a:solidFill>
                          <a:srgbClr val="286669"/>
                        </a:solidFill>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nl-BE" sz="1200" b="1">
                          <a:latin typeface="+mj-lt"/>
                        </a:rPr>
                        <a:t>Referentieregio</a:t>
                      </a:r>
                    </a:p>
                    <a:p>
                      <a:pPr algn="ctr"/>
                      <a:r>
                        <a:rPr lang="nl-BE" sz="1200" b="1" err="1">
                          <a:latin typeface="+mj-lt"/>
                        </a:rPr>
                        <a:t>Midwest</a:t>
                      </a:r>
                      <a:endParaRPr lang="nl-BE" sz="1200" b="1">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lnTlToBr w="12700" cmpd="sng">
                      <a:noFill/>
                      <a:prstDash val="solid"/>
                    </a:lnTlToBr>
                    <a:lnBlToTr w="12700" cmpd="sng">
                      <a:noFill/>
                      <a:prstDash val="solid"/>
                    </a:lnBlToTr>
                    <a:solidFill>
                      <a:srgbClr val="286669"/>
                    </a:solidFill>
                  </a:tcPr>
                </a:tc>
                <a:tc>
                  <a:txBody>
                    <a:bodyPr/>
                    <a:lstStyle/>
                    <a:p>
                      <a:pPr algn="ctr"/>
                      <a:r>
                        <a:rPr lang="nl-BE" sz="1200" b="1">
                          <a:latin typeface="+mj-lt"/>
                        </a:rPr>
                        <a:t>Vlaams gewest</a:t>
                      </a: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lnTlToBr w="12700" cmpd="sng">
                      <a:noFill/>
                      <a:prstDash val="solid"/>
                    </a:lnTlToBr>
                    <a:lnBlToTr w="12700" cmpd="sng">
                      <a:noFill/>
                      <a:prstDash val="solid"/>
                    </a:lnBlToTr>
                    <a:solidFill>
                      <a:srgbClr val="286669"/>
                    </a:solidFill>
                  </a:tcPr>
                </a:tc>
                <a:extLst>
                  <a:ext uri="{0D108BD9-81ED-4DB2-BD59-A6C34878D82A}">
                    <a16:rowId xmlns:a16="http://schemas.microsoft.com/office/drawing/2014/main" val="1872609271"/>
                  </a:ext>
                </a:extLst>
              </a:tr>
              <a:tr h="485219">
                <a:tc>
                  <a:txBody>
                    <a:bodyPr/>
                    <a:lstStyle/>
                    <a:p>
                      <a:pPr algn="l" fontAlgn="b"/>
                      <a:r>
                        <a:rPr lang="nl-NL" sz="1200" b="1" kern="1200">
                          <a:solidFill>
                            <a:srgbClr val="286669"/>
                          </a:solidFill>
                          <a:latin typeface="+mj-lt"/>
                          <a:ea typeface="+mn-ea"/>
                          <a:cs typeface="+mn-cs"/>
                        </a:rPr>
                        <a:t>totaal aantal inwoners </a:t>
                      </a:r>
                      <a:r>
                        <a:rPr lang="nl-NL" sz="1200" b="0" kern="1200">
                          <a:solidFill>
                            <a:srgbClr val="286669"/>
                          </a:solidFill>
                          <a:latin typeface="+mj-lt"/>
                          <a:ea typeface="+mn-ea"/>
                          <a:cs typeface="+mn-cs"/>
                        </a:rPr>
                        <a:t>(2024)</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chemeClr val="tx1"/>
                          </a:solidFill>
                          <a:effectLst/>
                          <a:latin typeface="+mj-lt"/>
                        </a:rPr>
                        <a:t>8.722</a:t>
                      </a:r>
                      <a:endParaRPr lang="nl-BE" sz="1200" b="0" i="0" u="none" strike="noStrike">
                        <a:solidFill>
                          <a:schemeClr val="tx1"/>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latinLnBrk="0" hangingPunct="1"/>
                      <a:r>
                        <a:rPr lang="nl-NL" sz="1200" kern="1200">
                          <a:solidFill>
                            <a:schemeClr val="dk1"/>
                          </a:solidFill>
                          <a:latin typeface="+mj-lt"/>
                          <a:ea typeface="+mn-ea"/>
                          <a:cs typeface="+mn-cs"/>
                        </a:rPr>
                        <a:t>255.129</a:t>
                      </a:r>
                      <a:endParaRPr lang="nl-BE" sz="1200" kern="1200">
                        <a:solidFill>
                          <a:schemeClr val="dk1"/>
                        </a:solidFill>
                        <a:latin typeface="+mj-lt"/>
                        <a:ea typeface="+mn-ea"/>
                        <a:cs typeface="+mn-cs"/>
                      </a:endParaRP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marL="0" algn="ctr" defTabSz="914400" rtl="0" eaLnBrk="1" latinLnBrk="0" hangingPunct="1"/>
                      <a:r>
                        <a:rPr lang="nl-BE" sz="1200" kern="1200">
                          <a:solidFill>
                            <a:schemeClr val="dk1"/>
                          </a:solidFill>
                          <a:latin typeface="+mj-lt"/>
                          <a:ea typeface="+mn-ea"/>
                          <a:cs typeface="+mn-cs"/>
                        </a:rPr>
                        <a:t>22.729</a:t>
                      </a:r>
                    </a:p>
                    <a:p>
                      <a:pPr marL="0" algn="ctr" defTabSz="914400" rtl="0" eaLnBrk="1" latinLnBrk="0" hangingPunct="1"/>
                      <a:r>
                        <a:rPr lang="nl-BE" sz="1200" kern="1200">
                          <a:solidFill>
                            <a:schemeClr val="dk1"/>
                          </a:solidFill>
                          <a:latin typeface="+mj-lt"/>
                          <a:ea typeface="+mn-ea"/>
                          <a:cs typeface="+mn-cs"/>
                        </a:rPr>
                        <a:t>(gemiddeld)</a:t>
                      </a:r>
                    </a:p>
                  </a:txBody>
                  <a:tcPr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905811574"/>
                  </a:ext>
                </a:extLst>
              </a:tr>
              <a:tr h="485219">
                <a:tc>
                  <a:txBody>
                    <a:bodyPr/>
                    <a:lstStyle/>
                    <a:p>
                      <a:pPr algn="l" fontAlgn="b"/>
                      <a:r>
                        <a:rPr lang="nl-NL" sz="1200" b="1" kern="1200">
                          <a:solidFill>
                            <a:srgbClr val="286669"/>
                          </a:solidFill>
                          <a:latin typeface="+mj-lt"/>
                          <a:ea typeface="+mn-ea"/>
                          <a:cs typeface="+mn-cs"/>
                        </a:rPr>
                        <a:t>totaal</a:t>
                      </a:r>
                      <a:r>
                        <a:rPr lang="nl-NL" sz="1200" b="1" kern="1200" baseline="0">
                          <a:solidFill>
                            <a:srgbClr val="286669"/>
                          </a:solidFill>
                          <a:latin typeface="+mj-lt"/>
                          <a:ea typeface="+mn-ea"/>
                          <a:cs typeface="+mn-cs"/>
                        </a:rPr>
                        <a:t> aantal inwoners (prognose in 2040) </a:t>
                      </a:r>
                      <a:r>
                        <a:rPr lang="nl-NL" sz="1200" b="0" kern="1200" baseline="0">
                          <a:solidFill>
                            <a:srgbClr val="286669"/>
                          </a:solidFill>
                          <a:latin typeface="+mj-lt"/>
                          <a:ea typeface="+mn-ea"/>
                          <a:cs typeface="+mn-cs"/>
                        </a:rPr>
                        <a:t>(2024)</a:t>
                      </a:r>
                      <a:endParaRPr lang="nl-NL" sz="1200" b="0" kern="1200">
                        <a:solidFill>
                          <a:srgbClr val="286669"/>
                        </a:solidFill>
                        <a:latin typeface="+mj-lt"/>
                        <a:ea typeface="+mn-ea"/>
                        <a:cs typeface="+mn-cs"/>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9.663</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marL="0" algn="ctr" defTabSz="914400" rtl="0" eaLnBrk="1" latinLnBrk="0" hangingPunct="1"/>
                      <a:r>
                        <a:rPr lang="nl-NL" sz="1200" kern="1200">
                          <a:solidFill>
                            <a:schemeClr val="dk1"/>
                          </a:solidFill>
                          <a:latin typeface="+mj-lt"/>
                          <a:ea typeface="+mn-ea"/>
                          <a:cs typeface="+mn-cs"/>
                        </a:rPr>
                        <a:t>275.656</a:t>
                      </a:r>
                      <a:endParaRPr lang="nl-BE" sz="1200" kern="1200">
                        <a:solidFill>
                          <a:schemeClr val="dk1"/>
                        </a:solidFill>
                        <a:latin typeface="+mj-lt"/>
                        <a:ea typeface="+mn-ea"/>
                        <a:cs typeface="+mn-cs"/>
                      </a:endParaRPr>
                    </a:p>
                  </a:txBody>
                  <a:tcPr anchor="ctr">
                    <a:solidFill>
                      <a:srgbClr val="F2F6F6"/>
                    </a:solidFill>
                  </a:tcPr>
                </a:tc>
                <a:tc>
                  <a:txBody>
                    <a:bodyPr/>
                    <a:lstStyle/>
                    <a:p>
                      <a:pPr marL="0" algn="ctr" defTabSz="914400" rtl="0" eaLnBrk="1" latinLnBrk="0" hangingPunct="1"/>
                      <a:r>
                        <a:rPr lang="nl-BE" sz="1200" kern="1200">
                          <a:solidFill>
                            <a:schemeClr val="dk1"/>
                          </a:solidFill>
                          <a:latin typeface="+mj-lt"/>
                          <a:ea typeface="+mn-ea"/>
                          <a:cs typeface="+mn-cs"/>
                        </a:rPr>
                        <a:t>25.841</a:t>
                      </a:r>
                    </a:p>
                    <a:p>
                      <a:pPr marL="0" algn="ctr" defTabSz="914400" rtl="0" eaLnBrk="1" latinLnBrk="0" hangingPunct="1"/>
                      <a:r>
                        <a:rPr lang="nl-BE" sz="1200" kern="1200">
                          <a:solidFill>
                            <a:schemeClr val="dk1"/>
                          </a:solidFill>
                          <a:latin typeface="+mj-lt"/>
                          <a:ea typeface="+mn-ea"/>
                          <a:cs typeface="+mn-cs"/>
                        </a:rPr>
                        <a:t>(gemiddeld)</a:t>
                      </a:r>
                    </a:p>
                  </a:txBody>
                  <a:tcPr anchor="ctr">
                    <a:solidFill>
                      <a:srgbClr val="F2F6F6"/>
                    </a:solidFill>
                  </a:tcPr>
                </a:tc>
                <a:extLst>
                  <a:ext uri="{0D108BD9-81ED-4DB2-BD59-A6C34878D82A}">
                    <a16:rowId xmlns:a16="http://schemas.microsoft.com/office/drawing/2014/main" val="1057262635"/>
                  </a:ext>
                </a:extLst>
              </a:tr>
              <a:tr h="485219">
                <a:tc>
                  <a:txBody>
                    <a:bodyPr/>
                    <a:lstStyle/>
                    <a:p>
                      <a:pPr algn="l" fontAlgn="b"/>
                      <a:r>
                        <a:rPr lang="nl-NL" sz="1200" b="1" kern="1200">
                          <a:solidFill>
                            <a:srgbClr val="286669"/>
                          </a:solidFill>
                          <a:latin typeface="+mj-lt"/>
                          <a:ea typeface="+mn-ea"/>
                          <a:cs typeface="+mn-cs"/>
                        </a:rPr>
                        <a:t>groene druk </a:t>
                      </a:r>
                      <a:r>
                        <a:rPr lang="nl-NL" sz="1200" b="0" kern="1200">
                          <a:solidFill>
                            <a:srgbClr val="286669"/>
                          </a:solidFill>
                          <a:latin typeface="+mj-lt"/>
                          <a:ea typeface="+mn-ea"/>
                          <a:cs typeface="+mn-cs"/>
                        </a:rPr>
                        <a:t>(in %) (2024)</a:t>
                      </a:r>
                    </a:p>
                    <a:p>
                      <a:pPr algn="l" fontAlgn="b"/>
                      <a:r>
                        <a:rPr lang="nl-NL" sz="1000" b="0" i="1" kern="1200">
                          <a:solidFill>
                            <a:srgbClr val="286669"/>
                          </a:solidFill>
                          <a:latin typeface="+mj-lt"/>
                          <a:ea typeface="+mn-ea"/>
                          <a:cs typeface="+mn-cs"/>
                        </a:rPr>
                        <a:t>verhouding aantal 0-19jarigen</a:t>
                      </a:r>
                      <a:r>
                        <a:rPr lang="nl-NL" sz="1000" b="0" i="1" kern="1200" baseline="0">
                          <a:solidFill>
                            <a:srgbClr val="286669"/>
                          </a:solidFill>
                          <a:latin typeface="+mj-lt"/>
                          <a:ea typeface="+mn-ea"/>
                          <a:cs typeface="+mn-cs"/>
                        </a:rPr>
                        <a:t> en </a:t>
                      </a:r>
                      <a:r>
                        <a:rPr lang="nl-NL" sz="1000" b="0" i="1" kern="1200">
                          <a:solidFill>
                            <a:srgbClr val="286669"/>
                          </a:solidFill>
                          <a:latin typeface="+mj-lt"/>
                          <a:ea typeface="+mn-ea"/>
                          <a:cs typeface="+mn-cs"/>
                        </a:rPr>
                        <a:t>aantal 20-64jarigen</a:t>
                      </a:r>
                      <a:endParaRPr lang="nl-NL" sz="1100" b="0" i="1" kern="1200">
                        <a:solidFill>
                          <a:srgbClr val="286669"/>
                        </a:solidFill>
                        <a:latin typeface="+mj-lt"/>
                        <a:ea typeface="+mn-ea"/>
                        <a:cs typeface="+mn-cs"/>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38,5%</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a:r>
                        <a:rPr lang="nl-NL" sz="1200" kern="1200">
                          <a:solidFill>
                            <a:schemeClr val="tx1"/>
                          </a:solidFill>
                          <a:latin typeface="+mj-lt"/>
                          <a:ea typeface="+mn-ea"/>
                          <a:cs typeface="+mn-cs"/>
                        </a:rPr>
                        <a:t>37,6%</a:t>
                      </a:r>
                      <a:endParaRPr lang="nl-BE" sz="1200" kern="1200">
                        <a:solidFill>
                          <a:schemeClr val="tx1"/>
                        </a:solidFill>
                        <a:latin typeface="+mj-lt"/>
                        <a:ea typeface="+mn-ea"/>
                        <a:cs typeface="+mn-cs"/>
                      </a:endParaRPr>
                    </a:p>
                  </a:txBody>
                  <a:tcPr anchor="ctr">
                    <a:solidFill>
                      <a:srgbClr val="F2F6F6"/>
                    </a:solidFill>
                  </a:tcPr>
                </a:tc>
                <a:tc>
                  <a:txBody>
                    <a:bodyPr/>
                    <a:lstStyle/>
                    <a:p>
                      <a:pPr algn="ctr"/>
                      <a:r>
                        <a:rPr lang="nl-BE" sz="1200">
                          <a:latin typeface="+mj-lt"/>
                        </a:rPr>
                        <a:t>37,7%</a:t>
                      </a:r>
                      <a:endParaRPr lang="nl-BE" sz="1200" kern="1200">
                        <a:solidFill>
                          <a:schemeClr val="tx1"/>
                        </a:solidFill>
                        <a:latin typeface="+mj-lt"/>
                        <a:ea typeface="+mn-ea"/>
                        <a:cs typeface="+mn-cs"/>
                      </a:endParaRPr>
                    </a:p>
                  </a:txBody>
                  <a:tcPr anchor="ctr">
                    <a:solidFill>
                      <a:srgbClr val="F2F6F6"/>
                    </a:solidFill>
                  </a:tcPr>
                </a:tc>
                <a:extLst>
                  <a:ext uri="{0D108BD9-81ED-4DB2-BD59-A6C34878D82A}">
                    <a16:rowId xmlns:a16="http://schemas.microsoft.com/office/drawing/2014/main" val="2465287931"/>
                  </a:ext>
                </a:extLst>
              </a:tr>
              <a:tr h="485219">
                <a:tc>
                  <a:txBody>
                    <a:bodyPr/>
                    <a:lstStyle/>
                    <a:p>
                      <a:pPr algn="l" fontAlgn="b"/>
                      <a:r>
                        <a:rPr lang="nl-NL" sz="1200" b="1" kern="1200">
                          <a:solidFill>
                            <a:srgbClr val="286669"/>
                          </a:solidFill>
                          <a:latin typeface="+mj-lt"/>
                          <a:ea typeface="+mn-ea"/>
                          <a:cs typeface="+mn-cs"/>
                        </a:rPr>
                        <a:t>grijze druk </a:t>
                      </a:r>
                      <a:r>
                        <a:rPr lang="nl-NL" sz="1200" b="0" kern="1200">
                          <a:solidFill>
                            <a:srgbClr val="286669"/>
                          </a:solidFill>
                          <a:latin typeface="+mj-lt"/>
                          <a:ea typeface="+mn-ea"/>
                          <a:cs typeface="+mn-cs"/>
                        </a:rPr>
                        <a:t>(in %) (2024)</a:t>
                      </a:r>
                    </a:p>
                    <a:p>
                      <a:pPr algn="l" fontAlgn="b"/>
                      <a:r>
                        <a:rPr lang="nl-NL" sz="1000" b="0" i="1" kern="1200">
                          <a:solidFill>
                            <a:srgbClr val="286669"/>
                          </a:solidFill>
                          <a:latin typeface="+mj-lt"/>
                          <a:ea typeface="+mn-ea"/>
                          <a:cs typeface="+mn-cs"/>
                        </a:rPr>
                        <a:t>verhouding aantal 65+ers</a:t>
                      </a:r>
                      <a:r>
                        <a:rPr lang="nl-NL" sz="1000" b="0" i="1" kern="1200" baseline="0">
                          <a:solidFill>
                            <a:srgbClr val="286669"/>
                          </a:solidFill>
                          <a:latin typeface="+mj-lt"/>
                          <a:ea typeface="+mn-ea"/>
                          <a:cs typeface="+mn-cs"/>
                        </a:rPr>
                        <a:t> en </a:t>
                      </a:r>
                      <a:r>
                        <a:rPr lang="nl-NL" sz="1000" b="0" i="1" kern="1200">
                          <a:solidFill>
                            <a:srgbClr val="286669"/>
                          </a:solidFill>
                          <a:latin typeface="+mj-lt"/>
                          <a:ea typeface="+mn-ea"/>
                          <a:cs typeface="+mn-cs"/>
                        </a:rPr>
                        <a:t>aantal 20-64jarigen</a:t>
                      </a:r>
                      <a:endParaRPr lang="nl-NL" sz="1100" b="0" i="1" kern="1200">
                        <a:solidFill>
                          <a:srgbClr val="286669"/>
                        </a:solidFill>
                        <a:latin typeface="+mj-lt"/>
                        <a:ea typeface="+mn-ea"/>
                        <a:cs typeface="+mn-cs"/>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36,4%</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NL" sz="1200">
                          <a:latin typeface="+mj-lt"/>
                        </a:rPr>
                        <a:t>37,5%</a:t>
                      </a:r>
                      <a:endParaRPr lang="nl-BE" sz="1200">
                        <a:latin typeface="+mj-lt"/>
                      </a:endParaRPr>
                    </a:p>
                  </a:txBody>
                  <a:tcPr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baseline="0">
                          <a:latin typeface="+mj-lt"/>
                        </a:rPr>
                        <a:t>37,5%</a:t>
                      </a:r>
                      <a:endParaRPr lang="nl-BE" sz="1200">
                        <a:latin typeface="+mj-lt"/>
                      </a:endParaRPr>
                    </a:p>
                  </a:txBody>
                  <a:tcPr anchor="ctr">
                    <a:solidFill>
                      <a:srgbClr val="F2F6F6"/>
                    </a:solidFill>
                  </a:tcPr>
                </a:tc>
                <a:extLst>
                  <a:ext uri="{0D108BD9-81ED-4DB2-BD59-A6C34878D82A}">
                    <a16:rowId xmlns:a16="http://schemas.microsoft.com/office/drawing/2014/main" val="480383769"/>
                  </a:ext>
                </a:extLst>
              </a:tr>
              <a:tr h="485219">
                <a:tc>
                  <a:txBody>
                    <a:bodyPr/>
                    <a:lstStyle/>
                    <a:p>
                      <a:pPr algn="l" fontAlgn="b"/>
                      <a:r>
                        <a:rPr lang="nl-NL" sz="1200" b="1" kern="1200">
                          <a:solidFill>
                            <a:srgbClr val="286669"/>
                          </a:solidFill>
                          <a:latin typeface="+mj-lt"/>
                          <a:ea typeface="+mn-ea"/>
                          <a:cs typeface="+mn-cs"/>
                        </a:rPr>
                        <a:t>grijze</a:t>
                      </a:r>
                      <a:r>
                        <a:rPr lang="nl-NL" sz="1200" b="1" kern="1200" baseline="0">
                          <a:solidFill>
                            <a:srgbClr val="286669"/>
                          </a:solidFill>
                          <a:latin typeface="+mj-lt"/>
                          <a:ea typeface="+mn-ea"/>
                          <a:cs typeface="+mn-cs"/>
                        </a:rPr>
                        <a:t> druk in 2040 (prognose) </a:t>
                      </a:r>
                      <a:r>
                        <a:rPr lang="nl-NL" sz="1200" b="0" kern="1200" baseline="0">
                          <a:solidFill>
                            <a:srgbClr val="286669"/>
                          </a:solidFill>
                          <a:latin typeface="+mj-lt"/>
                          <a:ea typeface="+mn-ea"/>
                          <a:cs typeface="+mn-cs"/>
                        </a:rPr>
                        <a:t>(in %) (2024)</a:t>
                      </a:r>
                    </a:p>
                    <a:p>
                      <a:pPr marL="0" marR="0" indent="0" algn="l" defTabSz="914400" rtl="0" eaLnBrk="1" fontAlgn="b" latinLnBrk="0" hangingPunct="1">
                        <a:lnSpc>
                          <a:spcPct val="100000"/>
                        </a:lnSpc>
                        <a:spcBef>
                          <a:spcPts val="0"/>
                        </a:spcBef>
                        <a:spcAft>
                          <a:spcPts val="0"/>
                        </a:spcAft>
                        <a:buClrTx/>
                        <a:buSzTx/>
                        <a:buFontTx/>
                        <a:buNone/>
                        <a:tabLst/>
                        <a:defRPr/>
                      </a:pPr>
                      <a:r>
                        <a:rPr lang="nl-NL" sz="1000" b="0" i="1" kern="1200">
                          <a:solidFill>
                            <a:srgbClr val="286669"/>
                          </a:solidFill>
                          <a:latin typeface="+mn-lt"/>
                          <a:ea typeface="+mn-ea"/>
                          <a:cs typeface="+mn-cs"/>
                        </a:rPr>
                        <a:t>verhouding aantal 65+ers</a:t>
                      </a:r>
                      <a:r>
                        <a:rPr lang="nl-NL" sz="1000" b="0" i="1" kern="1200" baseline="0">
                          <a:solidFill>
                            <a:srgbClr val="286669"/>
                          </a:solidFill>
                          <a:latin typeface="+mn-lt"/>
                          <a:ea typeface="+mn-ea"/>
                          <a:cs typeface="+mn-cs"/>
                        </a:rPr>
                        <a:t> en </a:t>
                      </a:r>
                      <a:r>
                        <a:rPr lang="nl-NL" sz="1000" b="0" i="1" kern="1200">
                          <a:solidFill>
                            <a:srgbClr val="286669"/>
                          </a:solidFill>
                          <a:latin typeface="+mn-lt"/>
                          <a:ea typeface="+mn-ea"/>
                          <a:cs typeface="+mn-cs"/>
                        </a:rPr>
                        <a:t>aantal 20-64jarigen</a:t>
                      </a:r>
                      <a:endParaRPr lang="nl-NL" sz="1100" b="0" i="1" kern="1200">
                        <a:solidFill>
                          <a:srgbClr val="286669"/>
                        </a:solidFill>
                        <a:latin typeface="+mn-lt"/>
                        <a:ea typeface="+mn-ea"/>
                        <a:cs typeface="+mn-cs"/>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50,8%</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NL" sz="1200">
                          <a:latin typeface="+mj-lt"/>
                        </a:rPr>
                        <a:t>45,9%</a:t>
                      </a:r>
                      <a:endParaRPr lang="nl-BE" sz="1200">
                        <a:latin typeface="+mj-lt"/>
                      </a:endParaRPr>
                    </a:p>
                  </a:txBody>
                  <a:tcPr anchor="ctr">
                    <a:solidFill>
                      <a:srgbClr val="F2F6F6"/>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nl-BE" sz="1200">
                          <a:latin typeface="+mj-lt"/>
                        </a:rPr>
                        <a:t>45,7%</a:t>
                      </a:r>
                    </a:p>
                  </a:txBody>
                  <a:tcPr anchor="ctr">
                    <a:solidFill>
                      <a:srgbClr val="F2F6F6"/>
                    </a:solidFill>
                  </a:tcPr>
                </a:tc>
                <a:extLst>
                  <a:ext uri="{0D108BD9-81ED-4DB2-BD59-A6C34878D82A}">
                    <a16:rowId xmlns:a16="http://schemas.microsoft.com/office/drawing/2014/main" val="69400334"/>
                  </a:ext>
                </a:extLst>
              </a:tr>
              <a:tr h="485219">
                <a:tc>
                  <a:txBody>
                    <a:bodyPr/>
                    <a:lstStyle/>
                    <a:p>
                      <a:pPr algn="l" fontAlgn="b"/>
                      <a:r>
                        <a:rPr lang="nl-BE" sz="1200" b="1" i="0" u="none" strike="noStrike" kern="1200">
                          <a:solidFill>
                            <a:srgbClr val="286669"/>
                          </a:solidFill>
                          <a:effectLst/>
                          <a:latin typeface="+mj-lt"/>
                          <a:ea typeface="+mn-ea"/>
                          <a:cs typeface="+mn-cs"/>
                        </a:rPr>
                        <a:t>verouderingscoëfficiënt </a:t>
                      </a:r>
                      <a:r>
                        <a:rPr lang="nl-BE" sz="1200" b="0" i="0" u="none" strike="noStrike" kern="1200">
                          <a:solidFill>
                            <a:srgbClr val="286669"/>
                          </a:solidFill>
                          <a:effectLst/>
                          <a:latin typeface="+mj-lt"/>
                          <a:ea typeface="+mn-ea"/>
                          <a:cs typeface="+mn-cs"/>
                        </a:rPr>
                        <a:t>(per 100) (2024)</a:t>
                      </a:r>
                    </a:p>
                    <a:p>
                      <a:pPr algn="l" fontAlgn="b"/>
                      <a:r>
                        <a:rPr lang="nl-BE" sz="1000" b="0" i="1" u="none" strike="noStrike" kern="1200">
                          <a:solidFill>
                            <a:srgbClr val="286669"/>
                          </a:solidFill>
                          <a:effectLst/>
                          <a:latin typeface="+mj-lt"/>
                          <a:ea typeface="+mn-ea"/>
                          <a:cs typeface="+mn-cs"/>
                        </a:rPr>
                        <a:t>verhouding</a:t>
                      </a:r>
                      <a:r>
                        <a:rPr lang="nl-BE" sz="1000" b="0" i="1" u="none" strike="noStrike" kern="1200" baseline="0">
                          <a:solidFill>
                            <a:srgbClr val="286669"/>
                          </a:solidFill>
                          <a:effectLst/>
                          <a:latin typeface="+mj-lt"/>
                          <a:ea typeface="+mn-ea"/>
                          <a:cs typeface="+mn-cs"/>
                        </a:rPr>
                        <a:t> 60+ers t.o.v. -19jarigen </a:t>
                      </a:r>
                      <a:endParaRPr lang="nl-BE" sz="1000" b="0" i="1" u="none" strike="noStrike" kern="1200">
                        <a:solidFill>
                          <a:srgbClr val="286669"/>
                        </a:solidFill>
                        <a:effectLst/>
                        <a:latin typeface="+mj-lt"/>
                        <a:ea typeface="+mn-ea"/>
                        <a:cs typeface="+mn-cs"/>
                      </a:endParaRPr>
                    </a:p>
                  </a:txBody>
                  <a:tcPr marL="6350" marR="6350" marT="6350" marB="0" anchor="ctr">
                    <a:solidFill>
                      <a:srgbClr val="F2F6F6"/>
                    </a:solidFill>
                  </a:tcPr>
                </a:tc>
                <a:tc>
                  <a:txBody>
                    <a:bodyPr/>
                    <a:lstStyle/>
                    <a:p>
                      <a:pPr algn="ctr" fontAlgn="b"/>
                      <a:r>
                        <a:rPr lang="nl-NL" sz="1200" b="0" i="0" u="none" strike="noStrike" kern="1200">
                          <a:solidFill>
                            <a:schemeClr val="tx1"/>
                          </a:solidFill>
                          <a:effectLst/>
                          <a:latin typeface="+mj-lt"/>
                          <a:ea typeface="+mn-ea"/>
                          <a:cs typeface="+mn-cs"/>
                        </a:rPr>
                        <a:t>122,7</a:t>
                      </a:r>
                      <a:endParaRPr lang="nl-BE" sz="1200" b="0" i="0" u="none" strike="noStrike" kern="1200">
                        <a:solidFill>
                          <a:schemeClr val="tx1"/>
                        </a:solidFill>
                        <a:effectLst/>
                        <a:latin typeface="+mj-lt"/>
                        <a:ea typeface="+mn-ea"/>
                        <a:cs typeface="+mn-cs"/>
                      </a:endParaRPr>
                    </a:p>
                  </a:txBody>
                  <a:tcPr marL="6350" marR="6350" marT="6350" marB="0" anchor="ctr">
                    <a:solidFill>
                      <a:srgbClr val="F2F6F6"/>
                    </a:solidFill>
                  </a:tcPr>
                </a:tc>
                <a:tc>
                  <a:txBody>
                    <a:bodyPr/>
                    <a:lstStyle/>
                    <a:p>
                      <a:pPr algn="ctr"/>
                      <a:r>
                        <a:rPr lang="nl-NL" sz="1200" kern="1200" baseline="0">
                          <a:solidFill>
                            <a:schemeClr val="dk1"/>
                          </a:solidFill>
                          <a:latin typeface="+mj-lt"/>
                          <a:ea typeface="+mn-ea"/>
                          <a:cs typeface="+mn-cs"/>
                        </a:rPr>
                        <a:t>129,7</a:t>
                      </a:r>
                      <a:endParaRPr lang="nl-BE" sz="1200" kern="1200" baseline="0">
                        <a:solidFill>
                          <a:schemeClr val="dk1"/>
                        </a:solidFill>
                        <a:latin typeface="+mj-lt"/>
                        <a:ea typeface="+mn-ea"/>
                        <a:cs typeface="+mn-cs"/>
                      </a:endParaRPr>
                    </a:p>
                  </a:txBody>
                  <a:tcPr marL="6350" marR="6350" marT="6350" marB="0" anchor="ctr">
                    <a:solidFill>
                      <a:srgbClr val="F2F6F6"/>
                    </a:solidFill>
                  </a:tcPr>
                </a:tc>
                <a:tc>
                  <a:txBody>
                    <a:bodyPr/>
                    <a:lstStyle/>
                    <a:p>
                      <a:pPr algn="ctr" fontAlgn="b"/>
                      <a:r>
                        <a:rPr lang="nl-BE" sz="1200" b="0" i="0" u="none" strike="noStrike" kern="1200">
                          <a:solidFill>
                            <a:srgbClr val="000000"/>
                          </a:solidFill>
                          <a:effectLst/>
                          <a:latin typeface="+mj-lt"/>
                          <a:ea typeface="+mn-ea"/>
                          <a:cs typeface="+mn-cs"/>
                        </a:rPr>
                        <a:t>130,7</a:t>
                      </a:r>
                    </a:p>
                  </a:txBody>
                  <a:tcPr marL="6350" marR="6350" marT="6350" marB="0" anchor="ctr">
                    <a:solidFill>
                      <a:srgbClr val="F2F6F6"/>
                    </a:solidFill>
                  </a:tcPr>
                </a:tc>
                <a:extLst>
                  <a:ext uri="{0D108BD9-81ED-4DB2-BD59-A6C34878D82A}">
                    <a16:rowId xmlns:a16="http://schemas.microsoft.com/office/drawing/2014/main" val="3354606217"/>
                  </a:ext>
                </a:extLst>
              </a:tr>
              <a:tr h="524306">
                <a:tc>
                  <a:txBody>
                    <a:bodyPr/>
                    <a:lstStyle/>
                    <a:p>
                      <a:pPr algn="l" fontAlgn="b"/>
                      <a:r>
                        <a:rPr lang="nl-BE" sz="1200" b="1" i="0" u="none" strike="noStrike" kern="1200">
                          <a:solidFill>
                            <a:srgbClr val="286669"/>
                          </a:solidFill>
                          <a:effectLst/>
                          <a:latin typeface="+mj-lt"/>
                          <a:ea typeface="+mn-ea"/>
                          <a:cs typeface="+mn-cs"/>
                        </a:rPr>
                        <a:t>afhankelijkheidsratio</a:t>
                      </a:r>
                      <a:r>
                        <a:rPr lang="nl-BE" sz="1200" b="0" i="0" u="none" strike="noStrike" kern="1200">
                          <a:solidFill>
                            <a:srgbClr val="286669"/>
                          </a:solidFill>
                          <a:effectLst/>
                          <a:latin typeface="+mj-lt"/>
                          <a:ea typeface="+mn-ea"/>
                          <a:cs typeface="+mn-cs"/>
                        </a:rPr>
                        <a:t> (in %</a:t>
                      </a:r>
                      <a:r>
                        <a:rPr lang="nl-BE" sz="1200" b="0" i="0" u="none" strike="noStrike" kern="1200" baseline="0">
                          <a:solidFill>
                            <a:srgbClr val="286669"/>
                          </a:solidFill>
                          <a:effectLst/>
                          <a:latin typeface="+mj-lt"/>
                          <a:ea typeface="+mn-ea"/>
                          <a:cs typeface="+mn-cs"/>
                        </a:rPr>
                        <a:t>) </a:t>
                      </a:r>
                      <a:r>
                        <a:rPr lang="nl-BE" sz="1200" b="0" i="0" u="none" strike="noStrike" kern="1200">
                          <a:solidFill>
                            <a:srgbClr val="286669"/>
                          </a:solidFill>
                          <a:effectLst/>
                          <a:latin typeface="+mj-lt"/>
                          <a:ea typeface="+mn-ea"/>
                          <a:cs typeface="+mn-cs"/>
                        </a:rPr>
                        <a:t>(2024)</a:t>
                      </a:r>
                    </a:p>
                    <a:p>
                      <a:pPr marL="0" marR="0" indent="0" algn="l" defTabSz="914400" rtl="0" eaLnBrk="1" fontAlgn="b" latinLnBrk="0" hangingPunct="1">
                        <a:lnSpc>
                          <a:spcPct val="100000"/>
                        </a:lnSpc>
                        <a:spcBef>
                          <a:spcPts val="0"/>
                        </a:spcBef>
                        <a:spcAft>
                          <a:spcPts val="0"/>
                        </a:spcAft>
                        <a:buClrTx/>
                        <a:buSzTx/>
                        <a:buFontTx/>
                        <a:buNone/>
                        <a:tabLst/>
                        <a:defRPr/>
                      </a:pPr>
                      <a:r>
                        <a:rPr lang="nl-NL" sz="1000" b="0" i="1" u="none" strike="noStrike" kern="1200">
                          <a:solidFill>
                            <a:srgbClr val="286669"/>
                          </a:solidFill>
                          <a:effectLst/>
                          <a:latin typeface="+mn-lt"/>
                          <a:ea typeface="+mn-ea"/>
                          <a:cs typeface="+mn-cs"/>
                        </a:rPr>
                        <a:t>Verhouding tussen de bevolking buiten </a:t>
                      </a:r>
                      <a:r>
                        <a:rPr lang="nl-NL" sz="1000" b="0" i="1" u="none" strike="noStrike" kern="1200" err="1">
                          <a:solidFill>
                            <a:srgbClr val="286669"/>
                          </a:solidFill>
                          <a:effectLst/>
                          <a:latin typeface="+mn-lt"/>
                          <a:ea typeface="+mn-ea"/>
                          <a:cs typeface="+mn-cs"/>
                        </a:rPr>
                        <a:t>beroepsactieve</a:t>
                      </a:r>
                      <a:r>
                        <a:rPr lang="nl-NL" sz="1000" b="0" i="1" u="none" strike="noStrike" kern="1200">
                          <a:solidFill>
                            <a:srgbClr val="286669"/>
                          </a:solidFill>
                          <a:effectLst/>
                          <a:latin typeface="+mn-lt"/>
                          <a:ea typeface="+mn-ea"/>
                          <a:cs typeface="+mn-cs"/>
                        </a:rPr>
                        <a:t> leeftijd (0-19 jaar en 65+ers) en de bevolking op </a:t>
                      </a:r>
                      <a:r>
                        <a:rPr lang="nl-NL" sz="1000" b="0" i="1" u="none" strike="noStrike" kern="1200" err="1">
                          <a:solidFill>
                            <a:srgbClr val="286669"/>
                          </a:solidFill>
                          <a:effectLst/>
                          <a:latin typeface="+mn-lt"/>
                          <a:ea typeface="+mn-ea"/>
                          <a:cs typeface="+mn-cs"/>
                        </a:rPr>
                        <a:t>beroepsactieve</a:t>
                      </a:r>
                      <a:r>
                        <a:rPr lang="nl-NL" sz="1000" b="0" i="1" u="none" strike="noStrike" kern="1200">
                          <a:solidFill>
                            <a:srgbClr val="286669"/>
                          </a:solidFill>
                          <a:effectLst/>
                          <a:latin typeface="+mn-lt"/>
                          <a:ea typeface="+mn-ea"/>
                          <a:cs typeface="+mn-cs"/>
                        </a:rPr>
                        <a:t> leeftijd (20-64 jaar)</a:t>
                      </a:r>
                      <a:endParaRPr lang="nl-BE" sz="1200" b="0" i="1" u="none" strike="noStrike" kern="1200">
                        <a:solidFill>
                          <a:srgbClr val="286669"/>
                        </a:solidFill>
                        <a:effectLst/>
                        <a:latin typeface="+mn-lt"/>
                        <a:ea typeface="+mn-ea"/>
                        <a:cs typeface="+mn-cs"/>
                      </a:endParaRPr>
                    </a:p>
                  </a:txBody>
                  <a:tcPr marL="6350" marR="6350" marT="6350" marB="0" anchor="ctr">
                    <a:solidFill>
                      <a:srgbClr val="F2F6F6"/>
                    </a:solidFill>
                  </a:tcPr>
                </a:tc>
                <a:tc>
                  <a:txBody>
                    <a:bodyPr/>
                    <a:lstStyle/>
                    <a:p>
                      <a:pPr algn="ctr" fontAlgn="b"/>
                      <a:r>
                        <a:rPr lang="nl-NL" sz="1200" b="0" i="0" u="none" strike="noStrike" kern="1200">
                          <a:solidFill>
                            <a:schemeClr val="tx1"/>
                          </a:solidFill>
                          <a:effectLst/>
                          <a:latin typeface="+mj-lt"/>
                          <a:ea typeface="+mn-ea"/>
                          <a:cs typeface="+mn-cs"/>
                        </a:rPr>
                        <a:t>74,9%</a:t>
                      </a:r>
                      <a:endParaRPr lang="nl-BE" sz="1200" b="0" i="0" u="none" strike="noStrike" kern="1200">
                        <a:solidFill>
                          <a:schemeClr val="tx1"/>
                        </a:solidFill>
                        <a:effectLst/>
                        <a:latin typeface="+mj-lt"/>
                        <a:ea typeface="+mn-ea"/>
                        <a:cs typeface="+mn-cs"/>
                      </a:endParaRPr>
                    </a:p>
                  </a:txBody>
                  <a:tcPr marL="6350" marR="6350" marT="6350" marB="0" anchor="ctr">
                    <a:solidFill>
                      <a:srgbClr val="F2F6F6"/>
                    </a:solidFill>
                  </a:tcPr>
                </a:tc>
                <a:tc>
                  <a:txBody>
                    <a:bodyPr/>
                    <a:lstStyle/>
                    <a:p>
                      <a:pPr algn="ctr"/>
                      <a:r>
                        <a:rPr lang="nl-NL" sz="1200" kern="1200" baseline="0">
                          <a:solidFill>
                            <a:schemeClr val="dk1"/>
                          </a:solidFill>
                          <a:latin typeface="+mj-lt"/>
                          <a:ea typeface="+mn-ea"/>
                          <a:cs typeface="+mn-cs"/>
                        </a:rPr>
                        <a:t>75,1%</a:t>
                      </a:r>
                      <a:endParaRPr lang="nl-BE" sz="1200" kern="1200" baseline="0">
                        <a:solidFill>
                          <a:schemeClr val="dk1"/>
                        </a:solidFill>
                        <a:latin typeface="+mj-lt"/>
                        <a:ea typeface="+mn-ea"/>
                        <a:cs typeface="+mn-cs"/>
                      </a:endParaRPr>
                    </a:p>
                  </a:txBody>
                  <a:tcPr marL="6350" marR="6350" marT="6350" marB="0" anchor="ctr">
                    <a:solidFill>
                      <a:srgbClr val="F2F6F6"/>
                    </a:solidFill>
                  </a:tcPr>
                </a:tc>
                <a:tc>
                  <a:txBody>
                    <a:bodyPr/>
                    <a:lstStyle/>
                    <a:p>
                      <a:pPr algn="ctr" fontAlgn="b"/>
                      <a:r>
                        <a:rPr lang="nl-BE" sz="1200" b="0" i="0" u="none" strike="noStrike" kern="1200">
                          <a:solidFill>
                            <a:srgbClr val="000000"/>
                          </a:solidFill>
                          <a:effectLst/>
                          <a:latin typeface="+mj-lt"/>
                          <a:ea typeface="+mn-ea"/>
                          <a:cs typeface="+mn-cs"/>
                        </a:rPr>
                        <a:t>75,2%</a:t>
                      </a:r>
                    </a:p>
                  </a:txBody>
                  <a:tcPr marL="6350" marR="6350" marT="6350" marB="0" anchor="ctr">
                    <a:solidFill>
                      <a:srgbClr val="F2F6F6"/>
                    </a:solidFill>
                  </a:tcPr>
                </a:tc>
                <a:extLst>
                  <a:ext uri="{0D108BD9-81ED-4DB2-BD59-A6C34878D82A}">
                    <a16:rowId xmlns:a16="http://schemas.microsoft.com/office/drawing/2014/main" val="3012512145"/>
                  </a:ext>
                </a:extLst>
              </a:tr>
              <a:tr h="485219">
                <a:tc>
                  <a:txBody>
                    <a:bodyPr/>
                    <a:lstStyle/>
                    <a:p>
                      <a:pPr algn="l" fontAlgn="b"/>
                      <a:r>
                        <a:rPr lang="nl-NL" sz="1200" b="1" i="0" u="none" strike="noStrike" kern="1200" dirty="0">
                          <a:solidFill>
                            <a:srgbClr val="286669"/>
                          </a:solidFill>
                          <a:effectLst/>
                          <a:latin typeface="+mn-lt"/>
                          <a:ea typeface="+mn-ea"/>
                          <a:cs typeface="+mn-cs"/>
                        </a:rPr>
                        <a:t>natuurlijke aangroei </a:t>
                      </a:r>
                      <a:r>
                        <a:rPr lang="nl-NL" sz="1200" b="0" i="0" u="none" strike="noStrike" kern="1200" dirty="0">
                          <a:solidFill>
                            <a:srgbClr val="286669"/>
                          </a:solidFill>
                          <a:effectLst/>
                          <a:latin typeface="+mn-lt"/>
                          <a:ea typeface="+mn-ea"/>
                          <a:cs typeface="+mn-cs"/>
                        </a:rPr>
                        <a:t>per 1.000 inwoners (2023)</a:t>
                      </a:r>
                    </a:p>
                    <a:p>
                      <a:pPr algn="l" fontAlgn="b"/>
                      <a:r>
                        <a:rPr lang="nl-NL" sz="1050" i="1" kern="1200" dirty="0">
                          <a:solidFill>
                            <a:srgbClr val="286669"/>
                          </a:solidFill>
                          <a:latin typeface="+mn-lt"/>
                          <a:ea typeface="+mn-ea"/>
                          <a:cs typeface="+mn-cs"/>
                        </a:rPr>
                        <a:t>Verhouding aantal geboortes en overlijdens</a:t>
                      </a:r>
                    </a:p>
                  </a:txBody>
                  <a:tcPr marL="6350" marR="6350" marT="6350" marB="0" anchor="ctr">
                    <a:solidFill>
                      <a:srgbClr val="F2F6F6"/>
                    </a:solidFill>
                  </a:tcPr>
                </a:tc>
                <a:tc>
                  <a:txBody>
                    <a:bodyPr/>
                    <a:lstStyle/>
                    <a:p>
                      <a:pPr algn="ctr" fontAlgn="b"/>
                      <a:r>
                        <a:rPr lang="nl-NL" sz="1200" b="0" i="0" u="none" strike="noStrike" kern="1200">
                          <a:solidFill>
                            <a:schemeClr val="tx1"/>
                          </a:solidFill>
                          <a:effectLst/>
                          <a:latin typeface="+mj-lt"/>
                          <a:ea typeface="+mn-ea"/>
                          <a:cs typeface="+mn-cs"/>
                        </a:rPr>
                        <a:t>-1,8</a:t>
                      </a:r>
                      <a:endParaRPr lang="nl-BE" sz="1200" b="0" i="0" u="none" strike="noStrike" kern="1200">
                        <a:solidFill>
                          <a:schemeClr val="tx1"/>
                        </a:solidFill>
                        <a:effectLst/>
                        <a:latin typeface="+mj-lt"/>
                        <a:ea typeface="+mn-ea"/>
                        <a:cs typeface="+mn-cs"/>
                      </a:endParaRPr>
                    </a:p>
                  </a:txBody>
                  <a:tcPr marL="6350" marR="6350" marT="6350" marB="0" anchor="ctr">
                    <a:solidFill>
                      <a:srgbClr val="F2F6F6"/>
                    </a:solidFill>
                  </a:tcPr>
                </a:tc>
                <a:tc>
                  <a:txBody>
                    <a:bodyPr/>
                    <a:lstStyle/>
                    <a:p>
                      <a:pPr algn="ctr"/>
                      <a:r>
                        <a:rPr lang="nl-NL" sz="1200" kern="1200" baseline="0">
                          <a:solidFill>
                            <a:schemeClr val="dk1"/>
                          </a:solidFill>
                          <a:latin typeface="+mj-lt"/>
                          <a:ea typeface="+mn-ea"/>
                          <a:cs typeface="+mn-cs"/>
                        </a:rPr>
                        <a:t>0,0</a:t>
                      </a:r>
                      <a:endParaRPr lang="nl-BE" sz="1200" kern="1200" baseline="0">
                        <a:solidFill>
                          <a:schemeClr val="dk1"/>
                        </a:solidFill>
                        <a:latin typeface="+mj-lt"/>
                        <a:ea typeface="+mn-ea"/>
                        <a:cs typeface="+mn-cs"/>
                      </a:endParaRPr>
                    </a:p>
                  </a:txBody>
                  <a:tcPr marL="6350" marR="6350" marT="6350" marB="0" anchor="ctr">
                    <a:solidFill>
                      <a:srgbClr val="F2F6F6"/>
                    </a:solidFill>
                  </a:tcPr>
                </a:tc>
                <a:tc>
                  <a:txBody>
                    <a:bodyPr/>
                    <a:lstStyle/>
                    <a:p>
                      <a:pPr algn="ctr" fontAlgn="b"/>
                      <a:r>
                        <a:rPr lang="nl-NL" sz="1200" b="0" i="0" u="none" strike="noStrike" kern="1200" dirty="0">
                          <a:solidFill>
                            <a:srgbClr val="000000"/>
                          </a:solidFill>
                          <a:effectLst/>
                          <a:latin typeface="+mj-lt"/>
                          <a:ea typeface="+mn-ea"/>
                          <a:cs typeface="+mn-cs"/>
                        </a:rPr>
                        <a:t>-</a:t>
                      </a:r>
                      <a:r>
                        <a:rPr lang="nl-BE" sz="1200" b="0" i="0" u="none" strike="noStrike" kern="1200" dirty="0">
                          <a:solidFill>
                            <a:srgbClr val="000000"/>
                          </a:solidFill>
                          <a:effectLst/>
                          <a:latin typeface="+mj-lt"/>
                          <a:ea typeface="+mn-ea"/>
                          <a:cs typeface="+mn-cs"/>
                        </a:rPr>
                        <a:t>0,2</a:t>
                      </a:r>
                    </a:p>
                  </a:txBody>
                  <a:tcPr marL="6350" marR="6350" marT="6350" marB="0" anchor="ctr">
                    <a:solidFill>
                      <a:srgbClr val="F2F6F6"/>
                    </a:solidFill>
                  </a:tcPr>
                </a:tc>
                <a:extLst>
                  <a:ext uri="{0D108BD9-81ED-4DB2-BD59-A6C34878D82A}">
                    <a16:rowId xmlns:a16="http://schemas.microsoft.com/office/drawing/2014/main" val="131432342"/>
                  </a:ext>
                </a:extLst>
              </a:tr>
            </a:tbl>
          </a:graphicData>
        </a:graphic>
      </p:graphicFrame>
      <p:sp>
        <p:nvSpPr>
          <p:cNvPr id="6" name="Tekstvak 5"/>
          <p:cNvSpPr txBox="1"/>
          <p:nvPr/>
        </p:nvSpPr>
        <p:spPr>
          <a:xfrm>
            <a:off x="8277226" y="6345861"/>
            <a:ext cx="1920974" cy="261610"/>
          </a:xfrm>
          <a:prstGeom prst="rect">
            <a:avLst/>
          </a:prstGeom>
          <a:noFill/>
        </p:spPr>
        <p:txBody>
          <a:bodyPr wrap="square" rtlCol="0">
            <a:spAutoFit/>
          </a:bodyPr>
          <a:lstStyle/>
          <a:p>
            <a:pPr algn="r"/>
            <a:r>
              <a:rPr lang="nl-BE" sz="1100">
                <a:solidFill>
                  <a:schemeClr val="bg1">
                    <a:lumMod val="65000"/>
                  </a:schemeClr>
                </a:solidFill>
              </a:rPr>
              <a:t>Bron: Provincie in Cijfers</a:t>
            </a:r>
            <a:endParaRPr lang="nl-BE">
              <a:solidFill>
                <a:schemeClr val="bg1">
                  <a:lumMod val="65000"/>
                </a:schemeClr>
              </a:solidFill>
            </a:endParaRPr>
          </a:p>
        </p:txBody>
      </p:sp>
    </p:spTree>
    <p:extLst>
      <p:ext uri="{BB962C8B-B14F-4D97-AF65-F5344CB8AC3E}">
        <p14:creationId xmlns:p14="http://schemas.microsoft.com/office/powerpoint/2010/main" val="14527972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Demografie in cijfers</a:t>
            </a:r>
          </a:p>
        </p:txBody>
      </p:sp>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3389904333"/>
              </p:ext>
            </p:extLst>
          </p:nvPr>
        </p:nvGraphicFramePr>
        <p:xfrm>
          <a:off x="838200" y="1562399"/>
          <a:ext cx="9000001" cy="1578322"/>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1361853383"/>
                    </a:ext>
                  </a:extLst>
                </a:gridCol>
                <a:gridCol w="1636364">
                  <a:extLst>
                    <a:ext uri="{9D8B030D-6E8A-4147-A177-3AD203B41FA5}">
                      <a16:colId xmlns:a16="http://schemas.microsoft.com/office/drawing/2014/main" val="2996155885"/>
                    </a:ext>
                  </a:extLst>
                </a:gridCol>
              </a:tblGrid>
              <a:tr h="468000">
                <a:tc>
                  <a:txBody>
                    <a:bodyPr/>
                    <a:lstStyle/>
                    <a:p>
                      <a:pPr algn="l" fontAlgn="b"/>
                      <a:r>
                        <a:rPr lang="nl-BE" sz="1200" b="1" i="0" u="none" strike="noStrike">
                          <a:solidFill>
                            <a:srgbClr val="000000"/>
                          </a:solidFill>
                          <a:effectLst/>
                          <a:latin typeface="+mj-lt"/>
                        </a:rPr>
                        <a:t> </a:t>
                      </a:r>
                    </a:p>
                  </a:txBody>
                  <a:tcPr marL="6350" marR="6350" marT="6350" marB="0" anchor="b">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NL" sz="1200" b="1" kern="1200">
                          <a:solidFill>
                            <a:srgbClr val="286669"/>
                          </a:solidFill>
                          <a:latin typeface="+mn-lt"/>
                          <a:ea typeface="+mn-ea"/>
                          <a:cs typeface="+mn-cs"/>
                        </a:rPr>
                        <a:t>Dentergem</a:t>
                      </a:r>
                      <a:endParaRPr lang="nl-BE" sz="1200" b="1" kern="1200">
                        <a:solidFill>
                          <a:srgbClr val="286669"/>
                        </a:solidFill>
                        <a:latin typeface="+mn-lt"/>
                        <a:ea typeface="+mn-ea"/>
                        <a:cs typeface="+mn-cs"/>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j-lt"/>
                        </a:rPr>
                        <a:t>Referentieregio</a:t>
                      </a:r>
                    </a:p>
                    <a:p>
                      <a:pPr algn="ctr" fontAlgn="b"/>
                      <a:r>
                        <a:rPr lang="nl-BE" sz="1200" b="1" i="0" u="none" strike="noStrike" err="1">
                          <a:solidFill>
                            <a:schemeClr val="bg1"/>
                          </a:solidFill>
                          <a:effectLst/>
                          <a:latin typeface="+mj-lt"/>
                        </a:rPr>
                        <a:t>Midwest</a:t>
                      </a:r>
                      <a:endParaRPr lang="nl-BE" sz="1200" b="1" i="0" u="none" strike="noStrike">
                        <a:solidFill>
                          <a:schemeClr val="bg1"/>
                        </a:solidFill>
                        <a:effectLst/>
                        <a:latin typeface="+mj-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55161">
                <a:tc>
                  <a:txBody>
                    <a:bodyPr/>
                    <a:lstStyle/>
                    <a:p>
                      <a:pPr algn="l" fontAlgn="b"/>
                      <a:r>
                        <a:rPr lang="nl-NL" sz="1200" b="1" i="0" u="none" strike="noStrike">
                          <a:solidFill>
                            <a:srgbClr val="286669"/>
                          </a:solidFill>
                          <a:effectLst/>
                          <a:latin typeface="+mj-lt"/>
                        </a:rPr>
                        <a:t>niet-Belgische huidige nationaliteit </a:t>
                      </a:r>
                      <a:r>
                        <a:rPr lang="nl-NL" sz="1200" b="0" i="0" u="none" strike="noStrike">
                          <a:solidFill>
                            <a:srgbClr val="286669"/>
                          </a:solidFill>
                          <a:effectLst/>
                          <a:latin typeface="+mj-lt"/>
                        </a:rPr>
                        <a:t>(t.o.v. inwoners) (%) (2024)</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chemeClr val="tx1"/>
                          </a:solidFill>
                          <a:effectLst/>
                          <a:latin typeface="+mj-lt"/>
                        </a:rPr>
                        <a:t>5,5%</a:t>
                      </a:r>
                      <a:endParaRPr lang="nl-BE" sz="1200" b="0" i="0" u="none" strike="noStrike">
                        <a:solidFill>
                          <a:schemeClr val="tx1"/>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8,1%</a:t>
                      </a:r>
                      <a:endParaRPr lang="nl-BE" sz="1200" b="0" i="0" u="none" strike="noStrike">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BE" sz="1200" b="0" i="0" u="none" strike="noStrike">
                          <a:solidFill>
                            <a:srgbClr val="000000"/>
                          </a:solidFill>
                          <a:effectLst/>
                          <a:latin typeface="+mj-lt"/>
                        </a:rPr>
                        <a:t>11,1%</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905811574"/>
                  </a:ext>
                </a:extLst>
              </a:tr>
              <a:tr h="555161">
                <a:tc>
                  <a:txBody>
                    <a:bodyPr/>
                    <a:lstStyle/>
                    <a:p>
                      <a:pPr algn="l" fontAlgn="b"/>
                      <a:r>
                        <a:rPr lang="nl-NL" sz="1200" b="1" i="0" u="none" strike="noStrike">
                          <a:solidFill>
                            <a:srgbClr val="286669"/>
                          </a:solidFill>
                          <a:effectLst/>
                          <a:latin typeface="+mj-lt"/>
                        </a:rPr>
                        <a:t>niet-Belgische herkomst </a:t>
                      </a:r>
                      <a:r>
                        <a:rPr lang="nl-NL" sz="1200" b="0" i="0" u="none" strike="noStrike" kern="1200">
                          <a:solidFill>
                            <a:srgbClr val="286669"/>
                          </a:solidFill>
                          <a:effectLst/>
                          <a:latin typeface="+mj-lt"/>
                          <a:ea typeface="+mn-ea"/>
                          <a:cs typeface="+mn-cs"/>
                        </a:rPr>
                        <a:t>(%) </a:t>
                      </a:r>
                      <a:r>
                        <a:rPr lang="nl-NL" sz="1200" b="0" i="0" u="none" strike="noStrike">
                          <a:solidFill>
                            <a:srgbClr val="286669"/>
                          </a:solidFill>
                          <a:effectLst/>
                          <a:latin typeface="+mj-lt"/>
                        </a:rPr>
                        <a:t>(t.o.v. inwoners) (2024)</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9,8%</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15,0%</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BE" sz="1200" b="0" i="0" u="none" strike="noStrike" dirty="0">
                          <a:solidFill>
                            <a:srgbClr val="000000"/>
                          </a:solidFill>
                          <a:effectLst/>
                          <a:latin typeface="+mj-lt"/>
                        </a:rPr>
                        <a:t>26,9%</a:t>
                      </a:r>
                    </a:p>
                  </a:txBody>
                  <a:tcPr marL="6350" marR="6350" marT="6350" marB="0" anchor="ctr">
                    <a:solidFill>
                      <a:srgbClr val="F2F6F6"/>
                    </a:solidFill>
                  </a:tcPr>
                </a:tc>
                <a:extLst>
                  <a:ext uri="{0D108BD9-81ED-4DB2-BD59-A6C34878D82A}">
                    <a16:rowId xmlns:a16="http://schemas.microsoft.com/office/drawing/2014/main" val="1560632050"/>
                  </a:ext>
                </a:extLst>
              </a:tr>
            </a:tbl>
          </a:graphicData>
        </a:graphic>
      </p:graphicFrame>
      <p:sp>
        <p:nvSpPr>
          <p:cNvPr id="7" name="Tekstvak 6"/>
          <p:cNvSpPr txBox="1"/>
          <p:nvPr/>
        </p:nvSpPr>
        <p:spPr>
          <a:xfrm>
            <a:off x="8627342" y="6594332"/>
            <a:ext cx="3564658" cy="261610"/>
          </a:xfrm>
          <a:prstGeom prst="rect">
            <a:avLst/>
          </a:prstGeom>
          <a:noFill/>
        </p:spPr>
        <p:txBody>
          <a:bodyPr wrap="square" rtlCol="0">
            <a:spAutoFit/>
          </a:bodyPr>
          <a:lstStyle/>
          <a:p>
            <a:pPr algn="r"/>
            <a:r>
              <a:rPr lang="nl-BE" sz="1100">
                <a:solidFill>
                  <a:schemeClr val="bg1">
                    <a:lumMod val="65000"/>
                  </a:schemeClr>
                </a:solidFill>
              </a:rPr>
              <a:t>Bron: Gemeentemonitor en Provincie in Cijfers</a:t>
            </a:r>
            <a:endParaRPr lang="nl-BE">
              <a:solidFill>
                <a:schemeClr val="bg1">
                  <a:lumMod val="65000"/>
                </a:schemeClr>
              </a:solidFill>
            </a:endParaRPr>
          </a:p>
        </p:txBody>
      </p:sp>
      <p:sp>
        <p:nvSpPr>
          <p:cNvPr id="12" name="Tekstvak 11">
            <a:extLst>
              <a:ext uri="{FF2B5EF4-FFF2-40B4-BE49-F238E27FC236}">
                <a16:creationId xmlns:a16="http://schemas.microsoft.com/office/drawing/2014/main" id="{4BE996A0-07C3-050F-E5C3-743CB17E3B5E}"/>
              </a:ext>
            </a:extLst>
          </p:cNvPr>
          <p:cNvSpPr txBox="1"/>
          <p:nvPr/>
        </p:nvSpPr>
        <p:spPr>
          <a:xfrm>
            <a:off x="673747" y="3823779"/>
            <a:ext cx="4042947" cy="307777"/>
          </a:xfrm>
          <a:prstGeom prst="rect">
            <a:avLst/>
          </a:prstGeom>
          <a:noFill/>
        </p:spPr>
        <p:txBody>
          <a:bodyPr wrap="square" rtlCol="0">
            <a:spAutoFit/>
          </a:bodyPr>
          <a:lstStyle/>
          <a:p>
            <a:r>
              <a:rPr lang="nl-BE" sz="1400" b="1">
                <a:solidFill>
                  <a:srgbClr val="286669"/>
                </a:solidFill>
              </a:rPr>
              <a:t>Huishoudens, naar grootte (2024) </a:t>
            </a:r>
          </a:p>
        </p:txBody>
      </p:sp>
      <p:sp>
        <p:nvSpPr>
          <p:cNvPr id="13" name="Tekstvak 12">
            <a:extLst>
              <a:ext uri="{FF2B5EF4-FFF2-40B4-BE49-F238E27FC236}">
                <a16:creationId xmlns:a16="http://schemas.microsoft.com/office/drawing/2014/main" id="{25DE6C35-6A8B-A054-547E-E01500B5177F}"/>
              </a:ext>
            </a:extLst>
          </p:cNvPr>
          <p:cNvSpPr txBox="1"/>
          <p:nvPr/>
        </p:nvSpPr>
        <p:spPr>
          <a:xfrm>
            <a:off x="5924344" y="3823250"/>
            <a:ext cx="5067506" cy="307777"/>
          </a:xfrm>
          <a:prstGeom prst="rect">
            <a:avLst/>
          </a:prstGeom>
          <a:noFill/>
        </p:spPr>
        <p:txBody>
          <a:bodyPr wrap="square" rtlCol="0">
            <a:spAutoFit/>
          </a:bodyPr>
          <a:lstStyle/>
          <a:p>
            <a:r>
              <a:rPr lang="nl-BE" sz="1400" b="1">
                <a:solidFill>
                  <a:srgbClr val="286669"/>
                </a:solidFill>
              </a:rPr>
              <a:t>Prognose huishoudens, naar grootte tegen 2040 (2024) </a:t>
            </a:r>
          </a:p>
        </p:txBody>
      </p:sp>
      <p:pic>
        <p:nvPicPr>
          <p:cNvPr id="8" name="Picture 7">
            <a:extLst>
              <a:ext uri="{FF2B5EF4-FFF2-40B4-BE49-F238E27FC236}">
                <a16:creationId xmlns:a16="http://schemas.microsoft.com/office/drawing/2014/main" id="{3F768489-23A0-18AA-35D2-1486193CE482}"/>
              </a:ext>
            </a:extLst>
          </p:cNvPr>
          <p:cNvPicPr>
            <a:picLocks noChangeAspect="1"/>
          </p:cNvPicPr>
          <p:nvPr/>
        </p:nvPicPr>
        <p:blipFill>
          <a:blip r:embed="rId3"/>
          <a:stretch>
            <a:fillRect/>
          </a:stretch>
        </p:blipFill>
        <p:spPr>
          <a:xfrm>
            <a:off x="146369" y="4259453"/>
            <a:ext cx="5143500" cy="2334879"/>
          </a:xfrm>
          <a:prstGeom prst="rect">
            <a:avLst/>
          </a:prstGeom>
        </p:spPr>
      </p:pic>
      <p:pic>
        <p:nvPicPr>
          <p:cNvPr id="11" name="Picture 10">
            <a:extLst>
              <a:ext uri="{FF2B5EF4-FFF2-40B4-BE49-F238E27FC236}">
                <a16:creationId xmlns:a16="http://schemas.microsoft.com/office/drawing/2014/main" id="{1C3FCEA8-E45D-FB6A-DC42-2AAB1F887248}"/>
              </a:ext>
            </a:extLst>
          </p:cNvPr>
          <p:cNvPicPr>
            <a:picLocks noChangeAspect="1"/>
          </p:cNvPicPr>
          <p:nvPr/>
        </p:nvPicPr>
        <p:blipFill>
          <a:blip r:embed="rId4"/>
          <a:stretch>
            <a:fillRect/>
          </a:stretch>
        </p:blipFill>
        <p:spPr>
          <a:xfrm>
            <a:off x="5493617" y="4280530"/>
            <a:ext cx="5143500" cy="2292723"/>
          </a:xfrm>
          <a:prstGeom prst="rect">
            <a:avLst/>
          </a:prstGeom>
        </p:spPr>
      </p:pic>
    </p:spTree>
    <p:extLst>
      <p:ext uri="{BB962C8B-B14F-4D97-AF65-F5344CB8AC3E}">
        <p14:creationId xmlns:p14="http://schemas.microsoft.com/office/powerpoint/2010/main" val="67525885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Demografie </a:t>
            </a:r>
          </a:p>
        </p:txBody>
      </p:sp>
      <p:sp>
        <p:nvSpPr>
          <p:cNvPr id="5" name="Tijdelijke aanduiding voor inhoud 4"/>
          <p:cNvSpPr txBox="1">
            <a:spLocks/>
          </p:cNvSpPr>
          <p:nvPr/>
        </p:nvSpPr>
        <p:spPr>
          <a:xfrm>
            <a:off x="3259138" y="605927"/>
            <a:ext cx="8436990" cy="4174841"/>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Tx/>
              <a:buBlip>
                <a:blip r:embed="rId3"/>
              </a:buBlip>
              <a:defRPr lang="nl-NL" sz="2000" b="0" i="0"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50000"/>
              </a:lnSpc>
              <a:spcBef>
                <a:spcPts val="500"/>
              </a:spcBef>
              <a:buClr>
                <a:srgbClr val="44B9BF"/>
              </a:buClr>
              <a:buFont typeface="Courier New" panose="02070309020205020404" pitchFamily="49" charset="0"/>
              <a:buChar char="o"/>
              <a:defRPr lang="nl-NL" sz="2000" b="0" i="0" kern="120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50000"/>
              </a:lnSpc>
              <a:spcBef>
                <a:spcPts val="500"/>
              </a:spcBef>
              <a:buClr>
                <a:srgbClr val="286669"/>
              </a:buClr>
              <a:buFont typeface="Systeemlettertype regulier"/>
              <a:buChar char="—"/>
              <a:defRPr lang="nl-NL" sz="2000" b="0" i="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50000"/>
              </a:lnSpc>
              <a:spcBef>
                <a:spcPts val="500"/>
              </a:spcBef>
              <a:buFontTx/>
              <a:buBlip>
                <a:blip r:embed="rId3"/>
              </a:buBlip>
              <a:defRPr lang="nl-NL" sz="1800" b="0" i="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50000"/>
              </a:lnSpc>
              <a:spcBef>
                <a:spcPts val="500"/>
              </a:spcBef>
              <a:buFontTx/>
              <a:buBlip>
                <a:blip r:embed="rId3"/>
              </a:buBlip>
              <a:defRPr lang="nl-BE" sz="1800" b="0" i="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pPr>
            <a:r>
              <a:rPr lang="nl-NL" sz="1500" dirty="0"/>
              <a:t>Als we kijken naar de </a:t>
            </a:r>
            <a:r>
              <a:rPr lang="nl-NL" sz="1500" b="1" dirty="0">
                <a:solidFill>
                  <a:srgbClr val="286669"/>
                </a:solidFill>
              </a:rPr>
              <a:t>verhuisbewegingen binnen België</a:t>
            </a:r>
            <a:r>
              <a:rPr lang="nl-NL" sz="1500" dirty="0"/>
              <a:t>, merken we dat inwoners van Dentergem voornamelijk verhuizen naar Waregem, Wielsbeke, Deinze en Zulte. Dentergem mag het vaakst nieuwe inwoners verwelkomen uit Zulte, Waregem en Deinze.</a:t>
            </a:r>
          </a:p>
        </p:txBody>
      </p:sp>
      <p:sp>
        <p:nvSpPr>
          <p:cNvPr id="18" name="Tekstvak 17">
            <a:extLst>
              <a:ext uri="{FF2B5EF4-FFF2-40B4-BE49-F238E27FC236}">
                <a16:creationId xmlns:a16="http://schemas.microsoft.com/office/drawing/2014/main" id="{3E40826D-B9EE-13DC-3897-859FBF2F5F04}"/>
              </a:ext>
            </a:extLst>
          </p:cNvPr>
          <p:cNvSpPr txBox="1"/>
          <p:nvPr/>
        </p:nvSpPr>
        <p:spPr>
          <a:xfrm>
            <a:off x="9775154" y="6536273"/>
            <a:ext cx="1920974" cy="261610"/>
          </a:xfrm>
          <a:prstGeom prst="rect">
            <a:avLst/>
          </a:prstGeom>
          <a:noFill/>
        </p:spPr>
        <p:txBody>
          <a:bodyPr wrap="square" rtlCol="0">
            <a:spAutoFit/>
          </a:bodyPr>
          <a:lstStyle/>
          <a:p>
            <a:pPr algn="r"/>
            <a:r>
              <a:rPr lang="nl-BE" sz="1100">
                <a:solidFill>
                  <a:schemeClr val="bg1">
                    <a:lumMod val="65000"/>
                  </a:schemeClr>
                </a:solidFill>
              </a:rPr>
              <a:t>Bron: Provincie in Cijfers</a:t>
            </a:r>
            <a:endParaRPr lang="nl-BE">
              <a:solidFill>
                <a:schemeClr val="bg1">
                  <a:lumMod val="65000"/>
                </a:schemeClr>
              </a:solidFill>
            </a:endParaRPr>
          </a:p>
        </p:txBody>
      </p:sp>
      <p:sp>
        <p:nvSpPr>
          <p:cNvPr id="19" name="Tekstvak 18">
            <a:extLst>
              <a:ext uri="{FF2B5EF4-FFF2-40B4-BE49-F238E27FC236}">
                <a16:creationId xmlns:a16="http://schemas.microsoft.com/office/drawing/2014/main" id="{5B077E0F-1940-EFCB-D33E-B74F3DEB0365}"/>
              </a:ext>
            </a:extLst>
          </p:cNvPr>
          <p:cNvSpPr txBox="1"/>
          <p:nvPr/>
        </p:nvSpPr>
        <p:spPr>
          <a:xfrm>
            <a:off x="981647" y="3152001"/>
            <a:ext cx="4244831" cy="276999"/>
          </a:xfrm>
          <a:prstGeom prst="rect">
            <a:avLst/>
          </a:prstGeom>
          <a:noFill/>
        </p:spPr>
        <p:txBody>
          <a:bodyPr wrap="square" rtlCol="0">
            <a:spAutoFit/>
          </a:bodyPr>
          <a:lstStyle/>
          <a:p>
            <a:r>
              <a:rPr lang="nl-NL" sz="1200"/>
              <a:t>Verhuizen van een andere gemeente naar Dentergem</a:t>
            </a:r>
            <a:endParaRPr lang="nl-BE" sz="1200"/>
          </a:p>
        </p:txBody>
      </p:sp>
      <p:sp>
        <p:nvSpPr>
          <p:cNvPr id="20" name="Tekstvak 19">
            <a:extLst>
              <a:ext uri="{FF2B5EF4-FFF2-40B4-BE49-F238E27FC236}">
                <a16:creationId xmlns:a16="http://schemas.microsoft.com/office/drawing/2014/main" id="{09FC9515-3AB2-62F1-9236-AC97BDD584BA}"/>
              </a:ext>
            </a:extLst>
          </p:cNvPr>
          <p:cNvSpPr txBox="1"/>
          <p:nvPr/>
        </p:nvSpPr>
        <p:spPr>
          <a:xfrm>
            <a:off x="7451299" y="3179925"/>
            <a:ext cx="4111394" cy="276999"/>
          </a:xfrm>
          <a:prstGeom prst="rect">
            <a:avLst/>
          </a:prstGeom>
          <a:noFill/>
        </p:spPr>
        <p:txBody>
          <a:bodyPr wrap="square" rtlCol="0">
            <a:spAutoFit/>
          </a:bodyPr>
          <a:lstStyle/>
          <a:p>
            <a:r>
              <a:rPr lang="nl-NL" sz="1200"/>
              <a:t>Verhuizen uit Dentergem naar een andere gemeente</a:t>
            </a:r>
            <a:endParaRPr lang="nl-BE" sz="1200"/>
          </a:p>
        </p:txBody>
      </p:sp>
      <p:pic>
        <p:nvPicPr>
          <p:cNvPr id="4" name="Picture 3">
            <a:extLst>
              <a:ext uri="{FF2B5EF4-FFF2-40B4-BE49-F238E27FC236}">
                <a16:creationId xmlns:a16="http://schemas.microsoft.com/office/drawing/2014/main" id="{21C8C255-B922-8564-5B61-1E5296AB8E52}"/>
              </a:ext>
            </a:extLst>
          </p:cNvPr>
          <p:cNvPicPr>
            <a:picLocks noChangeAspect="1"/>
          </p:cNvPicPr>
          <p:nvPr/>
        </p:nvPicPr>
        <p:blipFill>
          <a:blip r:embed="rId4"/>
          <a:stretch>
            <a:fillRect/>
          </a:stretch>
        </p:blipFill>
        <p:spPr>
          <a:xfrm>
            <a:off x="204041" y="3501360"/>
            <a:ext cx="5204184" cy="2599775"/>
          </a:xfrm>
          <a:prstGeom prst="rect">
            <a:avLst/>
          </a:prstGeom>
        </p:spPr>
      </p:pic>
      <p:pic>
        <p:nvPicPr>
          <p:cNvPr id="7" name="Picture 6">
            <a:extLst>
              <a:ext uri="{FF2B5EF4-FFF2-40B4-BE49-F238E27FC236}">
                <a16:creationId xmlns:a16="http://schemas.microsoft.com/office/drawing/2014/main" id="{BEC6D560-EE0E-CF2A-0939-6507469A76AF}"/>
              </a:ext>
            </a:extLst>
          </p:cNvPr>
          <p:cNvPicPr>
            <a:picLocks noChangeAspect="1"/>
          </p:cNvPicPr>
          <p:nvPr/>
        </p:nvPicPr>
        <p:blipFill>
          <a:blip r:embed="rId5"/>
          <a:stretch>
            <a:fillRect/>
          </a:stretch>
        </p:blipFill>
        <p:spPr>
          <a:xfrm>
            <a:off x="6680559" y="3501360"/>
            <a:ext cx="5307400" cy="2667866"/>
          </a:xfrm>
          <a:prstGeom prst="rect">
            <a:avLst/>
          </a:prstGeom>
        </p:spPr>
      </p:pic>
      <p:pic>
        <p:nvPicPr>
          <p:cNvPr id="9" name="Picture 8">
            <a:extLst>
              <a:ext uri="{FF2B5EF4-FFF2-40B4-BE49-F238E27FC236}">
                <a16:creationId xmlns:a16="http://schemas.microsoft.com/office/drawing/2014/main" id="{2AA54168-ACAD-6683-6D38-DE73F1EAEC21}"/>
              </a:ext>
            </a:extLst>
          </p:cNvPr>
          <p:cNvPicPr>
            <a:picLocks noChangeAspect="1"/>
          </p:cNvPicPr>
          <p:nvPr/>
        </p:nvPicPr>
        <p:blipFill>
          <a:blip r:embed="rId6"/>
          <a:stretch>
            <a:fillRect/>
          </a:stretch>
        </p:blipFill>
        <p:spPr>
          <a:xfrm>
            <a:off x="5408225" y="3290500"/>
            <a:ext cx="1272334" cy="2278730"/>
          </a:xfrm>
          <a:prstGeom prst="rect">
            <a:avLst/>
          </a:prstGeom>
        </p:spPr>
      </p:pic>
    </p:spTree>
    <p:extLst>
      <p:ext uri="{BB962C8B-B14F-4D97-AF65-F5344CB8AC3E}">
        <p14:creationId xmlns:p14="http://schemas.microsoft.com/office/powerpoint/2010/main" val="33188100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a:t>
            </a:r>
          </a:p>
        </p:txBody>
      </p:sp>
      <p:sp>
        <p:nvSpPr>
          <p:cNvPr id="5" name="Tijdelijke aanduiding voor inhoud 4">
            <a:extLst>
              <a:ext uri="{FF2B5EF4-FFF2-40B4-BE49-F238E27FC236}">
                <a16:creationId xmlns:a16="http://schemas.microsoft.com/office/drawing/2014/main" id="{B0D3B6D8-A270-BD3A-5ED2-25A4797810E5}"/>
              </a:ext>
            </a:extLst>
          </p:cNvPr>
          <p:cNvSpPr>
            <a:spLocks noGrp="1"/>
          </p:cNvSpPr>
          <p:nvPr>
            <p:ph idx="1"/>
          </p:nvPr>
        </p:nvSpPr>
        <p:spPr/>
        <p:txBody>
          <a:bodyPr>
            <a:normAutofit fontScale="77500" lnSpcReduction="20000"/>
          </a:bodyPr>
          <a:lstStyle/>
          <a:p>
            <a:pPr algn="just"/>
            <a:r>
              <a:rPr lang="nl-NL" dirty="0"/>
              <a:t>Dentergem wordt gekenmerkt door een </a:t>
            </a:r>
            <a:r>
              <a:rPr lang="nl-NL" b="1" dirty="0">
                <a:solidFill>
                  <a:srgbClr val="286669"/>
                </a:solidFill>
              </a:rPr>
              <a:t>hogere groene druk </a:t>
            </a:r>
            <a:r>
              <a:rPr lang="nl-NL" dirty="0"/>
              <a:t>(38,5%) in vergelijking met de regio (37,6%) en Vlaanderen (37,7%) en een </a:t>
            </a:r>
            <a:r>
              <a:rPr lang="nl-NL" b="1" dirty="0">
                <a:solidFill>
                  <a:srgbClr val="286669"/>
                </a:solidFill>
              </a:rPr>
              <a:t>lagere grijze druk </a:t>
            </a:r>
            <a:r>
              <a:rPr lang="nl-NL" dirty="0"/>
              <a:t>(36,4%) in vergelijking met de benchmarks (</a:t>
            </a:r>
            <a:r>
              <a:rPr lang="nl-NL" dirty="0" err="1"/>
              <a:t>Midwest</a:t>
            </a:r>
            <a:r>
              <a:rPr lang="nl-NL" dirty="0"/>
              <a:t>: 37,5% ; Vlaanderen 37,5%). Nu ligt het aantal ouderen op 122,7 per -19jarigen in Dentergem, wat lager is dan in de regio (129,7) en Vlaanderen (130,7). Toch zal </a:t>
            </a:r>
            <a:r>
              <a:rPr lang="nl-NL" b="1" dirty="0">
                <a:solidFill>
                  <a:srgbClr val="286669"/>
                </a:solidFill>
              </a:rPr>
              <a:t>de grijze druk aanzienlijk stijgen </a:t>
            </a:r>
            <a:r>
              <a:rPr lang="nl-NL" dirty="0"/>
              <a:t>tegen 2040 (tot 50,8%) tegenover 45,9% in regio </a:t>
            </a:r>
            <a:r>
              <a:rPr lang="nl-NL" dirty="0" err="1"/>
              <a:t>Midwest</a:t>
            </a:r>
            <a:r>
              <a:rPr lang="nl-NL" dirty="0"/>
              <a:t> en 37,7% in Vlaanderen. Verder valt nog op dat Dentergem een </a:t>
            </a:r>
            <a:r>
              <a:rPr lang="nl-NL" b="1" dirty="0">
                <a:solidFill>
                  <a:srgbClr val="286669"/>
                </a:solidFill>
              </a:rPr>
              <a:t>negatieve natuurlijke aangroei</a:t>
            </a:r>
            <a:r>
              <a:rPr lang="nl-NL" dirty="0"/>
              <a:t> heeft, wat neerkomt op meer </a:t>
            </a:r>
            <a:r>
              <a:rPr lang="nl-NL" dirty="0" err="1"/>
              <a:t>sterftes</a:t>
            </a:r>
            <a:r>
              <a:rPr lang="nl-NL" dirty="0"/>
              <a:t> dan geboorten (-1,8), terwijl dit in regio </a:t>
            </a:r>
            <a:r>
              <a:rPr lang="nl-NL" dirty="0" err="1"/>
              <a:t>Midwest</a:t>
            </a:r>
            <a:r>
              <a:rPr lang="nl-NL" dirty="0"/>
              <a:t> 0,0 en in Vlaanderen -0,2 bedraagt. Er wordt wel verwacht dat de bevolking zal groeien tot aan 9.663 inwoners tegen 2040 (al dan niet via geboorten of via migratie), een stijging met 941 inwoners in vergelijking met 2024.</a:t>
            </a:r>
          </a:p>
          <a:p>
            <a:pPr algn="just"/>
            <a:r>
              <a:rPr lang="nl-NL" dirty="0"/>
              <a:t>Het </a:t>
            </a:r>
            <a:r>
              <a:rPr lang="nl-NL" b="1" dirty="0">
                <a:solidFill>
                  <a:srgbClr val="286669"/>
                </a:solidFill>
              </a:rPr>
              <a:t>aandeel inwoners van niet-Belgische herkomst </a:t>
            </a:r>
            <a:r>
              <a:rPr lang="nl-NL" dirty="0"/>
              <a:t>bedraagt in 2024 9,8%, wat laag is in vergelijking met de referentieregio (15,0%) en het Vlaams Gewest (26,9%). Sinds 2013 (5,4%) merken we een toename van 4,4% van het aandeel inwoners van niet-Belgische herkomst in Dentergem. De stijgende trend zien we ook in de vergelijkingsgebieden, hoewel de vergelijkingsgebieden een sterkere stijging hebben. </a:t>
            </a:r>
            <a:endParaRPr lang="nl-BE" dirty="0"/>
          </a:p>
        </p:txBody>
      </p:sp>
    </p:spTree>
    <p:extLst>
      <p:ext uri="{BB962C8B-B14F-4D97-AF65-F5344CB8AC3E}">
        <p14:creationId xmlns:p14="http://schemas.microsoft.com/office/powerpoint/2010/main" val="16839932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Samenvatting</a:t>
            </a:r>
          </a:p>
        </p:txBody>
      </p:sp>
      <p:sp>
        <p:nvSpPr>
          <p:cNvPr id="5" name="Tijdelijke aanduiding voor inhoud 4">
            <a:extLst>
              <a:ext uri="{FF2B5EF4-FFF2-40B4-BE49-F238E27FC236}">
                <a16:creationId xmlns:a16="http://schemas.microsoft.com/office/drawing/2014/main" id="{B0D3B6D8-A270-BD3A-5ED2-25A4797810E5}"/>
              </a:ext>
            </a:extLst>
          </p:cNvPr>
          <p:cNvSpPr>
            <a:spLocks noGrp="1"/>
          </p:cNvSpPr>
          <p:nvPr>
            <p:ph idx="1"/>
          </p:nvPr>
        </p:nvSpPr>
        <p:spPr/>
        <p:txBody>
          <a:bodyPr>
            <a:normAutofit fontScale="85000" lnSpcReduction="10000"/>
          </a:bodyPr>
          <a:lstStyle/>
          <a:p>
            <a:pPr algn="just"/>
            <a:r>
              <a:rPr lang="nl-NL" dirty="0"/>
              <a:t>Het </a:t>
            </a:r>
            <a:r>
              <a:rPr lang="nl-NL" b="1" dirty="0">
                <a:solidFill>
                  <a:srgbClr val="286669"/>
                </a:solidFill>
              </a:rPr>
              <a:t>migratiesaldo</a:t>
            </a:r>
            <a:r>
              <a:rPr lang="nl-NL" dirty="0"/>
              <a:t> is gemiddeld hoger in Dentergem (12,7) dan in de regio (7,3) en Vlaanderen (7,5). Dit betekent dat er in deze vergelijking gemiddeld meer nieuwe inwoners naar Dentergem komen dan er in andere gemeenten nieuwe inwoners toekomen. Als we kijken naar de </a:t>
            </a:r>
            <a:r>
              <a:rPr lang="nl-NL" b="1" dirty="0">
                <a:solidFill>
                  <a:srgbClr val="286669"/>
                </a:solidFill>
              </a:rPr>
              <a:t>verhuisbewegingen</a:t>
            </a:r>
            <a:r>
              <a:rPr lang="nl-NL" dirty="0"/>
              <a:t> binnen België, merken we dat inwoners van Dentergem voornamelijk verhuizen naar Waregem, Wielsbeke, Deinze en Zulte. Dentergem mag het vaakst nieuwe inwoners verwelkomen uit Zulte, Waregem en Deinze.</a:t>
            </a:r>
          </a:p>
          <a:p>
            <a:pPr algn="just"/>
            <a:r>
              <a:rPr lang="nl-NL" dirty="0"/>
              <a:t>De </a:t>
            </a:r>
            <a:r>
              <a:rPr lang="nl-NL" b="1" dirty="0">
                <a:solidFill>
                  <a:srgbClr val="286669"/>
                </a:solidFill>
              </a:rPr>
              <a:t>tweepersoonshuishoudens</a:t>
            </a:r>
            <a:r>
              <a:rPr lang="nl-NL" dirty="0"/>
              <a:t> zijn met 35,7% het sterkst vertegenwoordigd in Dentergem. Een gelijkaardig beeld zien we ook in de referentieregio en in het Vlaams Gewest. 26,4% van de huishoudens in Dentergem bestaat uit </a:t>
            </a:r>
            <a:r>
              <a:rPr lang="nl-NL" b="1" dirty="0">
                <a:solidFill>
                  <a:srgbClr val="286669"/>
                </a:solidFill>
              </a:rPr>
              <a:t>éénpersoonshuishoudens</a:t>
            </a:r>
            <a:r>
              <a:rPr lang="nl-NL" dirty="0"/>
              <a:t>. Dit vormt een belangrijke groep die mogelijks geconfronteerd kan worden met vereenzaming of sociaal isolement. De prognoses tegen 2040 tonen aan dat de groep van éénpersoonshuishoudens nog licht zal toenemen in de toekomst tot zo’n 27,3%.</a:t>
            </a:r>
            <a:endParaRPr lang="nl-BE" dirty="0"/>
          </a:p>
        </p:txBody>
      </p:sp>
    </p:spTree>
    <p:extLst>
      <p:ext uri="{BB962C8B-B14F-4D97-AF65-F5344CB8AC3E}">
        <p14:creationId xmlns:p14="http://schemas.microsoft.com/office/powerpoint/2010/main" val="265897990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109728" y="4429931"/>
            <a:ext cx="4554728" cy="2603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45" name="Rectangle 44"/>
          <p:cNvSpPr/>
          <p:nvPr/>
        </p:nvSpPr>
        <p:spPr>
          <a:xfrm>
            <a:off x="7910197" y="2186287"/>
            <a:ext cx="4479923" cy="26035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13" name="TextBox 12"/>
          <p:cNvSpPr txBox="1"/>
          <p:nvPr/>
        </p:nvSpPr>
        <p:spPr>
          <a:xfrm>
            <a:off x="7972361" y="3617821"/>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1" i="0" u="none" strike="noStrike" kern="1200" cap="none" spc="0" normalizeH="0" baseline="0" noProof="0">
                <a:ln>
                  <a:noFill/>
                </a:ln>
                <a:solidFill>
                  <a:srgbClr val="3BB9BE"/>
                </a:solidFill>
                <a:effectLst/>
                <a:uLnTx/>
                <a:uFillTx/>
                <a:latin typeface="Segoe UI"/>
              </a:rPr>
              <a:t>Cultuur en vrije tijd</a:t>
            </a:r>
            <a:endParaRPr kumimoji="0" lang="nl-BE" sz="1100" b="1" i="0" u="none" strike="noStrike" kern="1200" cap="none" spc="0" normalizeH="0" baseline="0" noProof="0">
              <a:ln>
                <a:noFill/>
              </a:ln>
              <a:solidFill>
                <a:srgbClr val="3BB9BE"/>
              </a:solidFill>
              <a:effectLst/>
              <a:uLnTx/>
              <a:uFillTx/>
              <a:latin typeface="Segoe UI"/>
            </a:endParaRPr>
          </a:p>
        </p:txBody>
      </p:sp>
      <p:sp>
        <p:nvSpPr>
          <p:cNvPr id="65" name="Rounded Rectangle 64"/>
          <p:cNvSpPr/>
          <p:nvPr/>
        </p:nvSpPr>
        <p:spPr>
          <a:xfrm>
            <a:off x="4439922" y="3743779"/>
            <a:ext cx="717526" cy="1632303"/>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01</a:t>
            </a:r>
          </a:p>
        </p:txBody>
      </p:sp>
      <p:sp>
        <p:nvSpPr>
          <p:cNvPr id="66" name="Rounded Rectangle 65"/>
          <p:cNvSpPr/>
          <p:nvPr/>
        </p:nvSpPr>
        <p:spPr>
          <a:xfrm>
            <a:off x="5823599" y="2807330"/>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03</a:t>
            </a:r>
          </a:p>
        </p:txBody>
      </p:sp>
      <p:sp>
        <p:nvSpPr>
          <p:cNvPr id="67" name="Rounded Rectangle 66"/>
          <p:cNvSpPr/>
          <p:nvPr/>
        </p:nvSpPr>
        <p:spPr>
          <a:xfrm>
            <a:off x="7207275" y="1870882"/>
            <a:ext cx="717526" cy="1632303"/>
          </a:xfrm>
          <a:prstGeom prst="roundRect">
            <a:avLst>
              <a:gd name="adj" fmla="val 50000"/>
            </a:avLst>
          </a:prstGeom>
          <a:solidFill>
            <a:srgbClr val="3BB9BE"/>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05</a:t>
            </a:r>
          </a:p>
        </p:txBody>
      </p:sp>
      <p:sp>
        <p:nvSpPr>
          <p:cNvPr id="68" name="Rounded Rectangle 67"/>
          <p:cNvSpPr/>
          <p:nvPr/>
        </p:nvSpPr>
        <p:spPr>
          <a:xfrm>
            <a:off x="6515436" y="2339105"/>
            <a:ext cx="717526" cy="1632303"/>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04</a:t>
            </a:r>
          </a:p>
        </p:txBody>
      </p:sp>
      <p:sp>
        <p:nvSpPr>
          <p:cNvPr id="69" name="Rounded Rectangle 68"/>
          <p:cNvSpPr/>
          <p:nvPr/>
        </p:nvSpPr>
        <p:spPr>
          <a:xfrm>
            <a:off x="5131761" y="3275555"/>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02</a:t>
            </a:r>
          </a:p>
        </p:txBody>
      </p:sp>
      <p:sp>
        <p:nvSpPr>
          <p:cNvPr id="70" name="TextBox 69"/>
          <p:cNvSpPr txBox="1"/>
          <p:nvPr/>
        </p:nvSpPr>
        <p:spPr>
          <a:xfrm>
            <a:off x="7183117" y="4137267"/>
            <a:ext cx="2997205"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sz="1600">
                <a:solidFill>
                  <a:srgbClr val="286669"/>
                </a:solidFill>
                <a:latin typeface="Segoe UI"/>
              </a:rPr>
              <a:t>Demografie</a:t>
            </a:r>
            <a:endParaRPr kumimoji="0" lang="nl-BE" sz="1200" b="0" i="0" u="none" strike="noStrike" kern="1200" cap="none" spc="0" normalizeH="0" baseline="0" noProof="0">
              <a:ln>
                <a:noFill/>
              </a:ln>
              <a:solidFill>
                <a:srgbClr val="286669">
                  <a:lumMod val="75000"/>
                </a:srgbClr>
              </a:solidFill>
              <a:effectLst/>
              <a:uLnTx/>
              <a:uFillTx/>
              <a:latin typeface="Segoe UI"/>
            </a:endParaRPr>
          </a:p>
        </p:txBody>
      </p:sp>
      <p:sp>
        <p:nvSpPr>
          <p:cNvPr id="71" name="TextBox 70"/>
          <p:cNvSpPr txBox="1"/>
          <p:nvPr/>
        </p:nvSpPr>
        <p:spPr>
          <a:xfrm>
            <a:off x="6451600" y="4661971"/>
            <a:ext cx="3032033"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Economie, werk en onderwijs</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2" name="TextBox 71"/>
          <p:cNvSpPr txBox="1"/>
          <p:nvPr/>
        </p:nvSpPr>
        <p:spPr>
          <a:xfrm>
            <a:off x="5796279" y="5186675"/>
            <a:ext cx="2176081"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600">
                <a:solidFill>
                  <a:srgbClr val="286669"/>
                </a:solidFill>
                <a:latin typeface="Segoe UI"/>
              </a:rPr>
              <a:t>L</a:t>
            </a:r>
            <a:r>
              <a:rPr lang="nl-BE" sz="1600">
                <a:solidFill>
                  <a:srgbClr val="286669"/>
                </a:solidFill>
                <a:latin typeface="Segoe UI"/>
              </a:rPr>
              <a:t>even en samenleven</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3" name="TextBox 72"/>
          <p:cNvSpPr txBox="1"/>
          <p:nvPr/>
        </p:nvSpPr>
        <p:spPr>
          <a:xfrm>
            <a:off x="5100320" y="5711380"/>
            <a:ext cx="3082146"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Ruimte, wonen en mobiliteit</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75" name="Elbow Connector 74"/>
          <p:cNvCxnSpPr>
            <a:stCxn id="66" idx="2"/>
            <a:endCxn id="71" idx="1"/>
          </p:cNvCxnSpPr>
          <p:nvPr/>
        </p:nvCxnSpPr>
        <p:spPr>
          <a:xfrm rot="16200000" flipH="1">
            <a:off x="6121174" y="4500821"/>
            <a:ext cx="391615" cy="269238"/>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6" name="Elbow Connector 75"/>
          <p:cNvCxnSpPr>
            <a:cxnSpLocks/>
            <a:stCxn id="69" idx="2"/>
            <a:endCxn id="72" idx="1"/>
          </p:cNvCxnSpPr>
          <p:nvPr/>
        </p:nvCxnSpPr>
        <p:spPr>
          <a:xfrm rot="16200000" flipH="1">
            <a:off x="5419354" y="4979027"/>
            <a:ext cx="448094" cy="30575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7" name="Elbow Connector 76"/>
          <p:cNvCxnSpPr>
            <a:stCxn id="65" idx="2"/>
            <a:endCxn id="73" idx="1"/>
          </p:cNvCxnSpPr>
          <p:nvPr/>
        </p:nvCxnSpPr>
        <p:spPr>
          <a:xfrm rot="16200000" flipH="1">
            <a:off x="4651049" y="5523718"/>
            <a:ext cx="596909" cy="30163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49" name="Rounded Rectangle 66"/>
          <p:cNvSpPr/>
          <p:nvPr/>
        </p:nvSpPr>
        <p:spPr>
          <a:xfrm>
            <a:off x="7874013" y="1414224"/>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06</a:t>
            </a:r>
          </a:p>
        </p:txBody>
      </p:sp>
      <p:cxnSp>
        <p:nvCxnSpPr>
          <p:cNvPr id="51" name="Elbow Connector 73"/>
          <p:cNvCxnSpPr/>
          <p:nvPr/>
        </p:nvCxnSpPr>
        <p:spPr>
          <a:xfrm rot="16200000" flipH="1">
            <a:off x="7665471" y="3462236"/>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2" name="TextBox 12"/>
          <p:cNvSpPr txBox="1"/>
          <p:nvPr/>
        </p:nvSpPr>
        <p:spPr>
          <a:xfrm>
            <a:off x="8616640" y="3098375"/>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Zorg, welzijn en armoede</a:t>
            </a:r>
            <a:endParaRPr kumimoji="0" lang="nl-BE" sz="11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53" name="Elbow Connector 73"/>
          <p:cNvCxnSpPr/>
          <p:nvPr/>
        </p:nvCxnSpPr>
        <p:spPr>
          <a:xfrm rot="16200000" flipH="1">
            <a:off x="8287984" y="3031635"/>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7" name="Freeform 26"/>
          <p:cNvSpPr>
            <a:spLocks noEditPoints="1"/>
          </p:cNvSpPr>
          <p:nvPr/>
        </p:nvSpPr>
        <p:spPr bwMode="auto">
          <a:xfrm>
            <a:off x="5909102" y="3717368"/>
            <a:ext cx="560439" cy="558800"/>
          </a:xfrm>
          <a:custGeom>
            <a:avLst/>
            <a:gdLst>
              <a:gd name="T0" fmla="*/ 716 w 724"/>
              <a:gd name="T1" fmla="*/ 722 h 722"/>
              <a:gd name="T2" fmla="*/ 701 w 724"/>
              <a:gd name="T3" fmla="*/ 472 h 722"/>
              <a:gd name="T4" fmla="*/ 402 w 724"/>
              <a:gd name="T5" fmla="*/ 714 h 722"/>
              <a:gd name="T6" fmla="*/ 401 w 724"/>
              <a:gd name="T7" fmla="*/ 715 h 722"/>
              <a:gd name="T8" fmla="*/ 400 w 724"/>
              <a:gd name="T9" fmla="*/ 716 h 722"/>
              <a:gd name="T10" fmla="*/ 399 w 724"/>
              <a:gd name="T11" fmla="*/ 717 h 722"/>
              <a:gd name="T12" fmla="*/ 399 w 724"/>
              <a:gd name="T13" fmla="*/ 717 h 722"/>
              <a:gd name="T14" fmla="*/ 397 w 724"/>
              <a:gd name="T15" fmla="*/ 718 h 722"/>
              <a:gd name="T16" fmla="*/ 396 w 724"/>
              <a:gd name="T17" fmla="*/ 718 h 722"/>
              <a:gd name="T18" fmla="*/ 395 w 724"/>
              <a:gd name="T19" fmla="*/ 718 h 722"/>
              <a:gd name="T20" fmla="*/ 393 w 724"/>
              <a:gd name="T21" fmla="*/ 718 h 722"/>
              <a:gd name="T22" fmla="*/ 392 w 724"/>
              <a:gd name="T23" fmla="*/ 717 h 722"/>
              <a:gd name="T24" fmla="*/ 391 w 724"/>
              <a:gd name="T25" fmla="*/ 717 h 722"/>
              <a:gd name="T26" fmla="*/ 390 w 724"/>
              <a:gd name="T27" fmla="*/ 716 h 722"/>
              <a:gd name="T28" fmla="*/ 390 w 724"/>
              <a:gd name="T29" fmla="*/ 715 h 722"/>
              <a:gd name="T30" fmla="*/ 57 w 724"/>
              <a:gd name="T31" fmla="*/ 399 h 722"/>
              <a:gd name="T32" fmla="*/ 7 w 724"/>
              <a:gd name="T33" fmla="*/ 719 h 722"/>
              <a:gd name="T34" fmla="*/ 2 w 724"/>
              <a:gd name="T35" fmla="*/ 708 h 722"/>
              <a:gd name="T36" fmla="*/ 43 w 724"/>
              <a:gd name="T37" fmla="*/ 388 h 722"/>
              <a:gd name="T38" fmla="*/ 356 w 724"/>
              <a:gd name="T39" fmla="*/ 385 h 722"/>
              <a:gd name="T40" fmla="*/ 363 w 724"/>
              <a:gd name="T41" fmla="*/ 394 h 722"/>
              <a:gd name="T42" fmla="*/ 403 w 724"/>
              <a:gd name="T43" fmla="*/ 467 h 722"/>
              <a:gd name="T44" fmla="*/ 410 w 724"/>
              <a:gd name="T45" fmla="*/ 458 h 722"/>
              <a:gd name="T46" fmla="*/ 715 w 724"/>
              <a:gd name="T47" fmla="*/ 461 h 722"/>
              <a:gd name="T48" fmla="*/ 723 w 724"/>
              <a:gd name="T49" fmla="*/ 713 h 722"/>
              <a:gd name="T50" fmla="*/ 97 w 724"/>
              <a:gd name="T51" fmla="*/ 354 h 722"/>
              <a:gd name="T52" fmla="*/ 197 w 724"/>
              <a:gd name="T53" fmla="*/ 239 h 722"/>
              <a:gd name="T54" fmla="*/ 204 w 724"/>
              <a:gd name="T55" fmla="*/ 230 h 722"/>
              <a:gd name="T56" fmla="*/ 294 w 724"/>
              <a:gd name="T57" fmla="*/ 113 h 722"/>
              <a:gd name="T58" fmla="*/ 467 w 724"/>
              <a:gd name="T59" fmla="*/ 36 h 722"/>
              <a:gd name="T60" fmla="*/ 558 w 724"/>
              <a:gd name="T61" fmla="*/ 213 h 722"/>
              <a:gd name="T62" fmla="*/ 374 w 724"/>
              <a:gd name="T63" fmla="*/ 302 h 722"/>
              <a:gd name="T64" fmla="*/ 338 w 724"/>
              <a:gd name="T65" fmla="*/ 340 h 722"/>
              <a:gd name="T66" fmla="*/ 338 w 724"/>
              <a:gd name="T67" fmla="*/ 354 h 722"/>
              <a:gd name="T68" fmla="*/ 572 w 724"/>
              <a:gd name="T69" fmla="*/ 217 h 722"/>
              <a:gd name="T70" fmla="*/ 472 w 724"/>
              <a:gd name="T71" fmla="*/ 22 h 722"/>
              <a:gd name="T72" fmla="*/ 186 w 724"/>
              <a:gd name="T73" fmla="*/ 207 h 722"/>
              <a:gd name="T74" fmla="*/ 90 w 724"/>
              <a:gd name="T75" fmla="*/ 347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4" h="722">
                <a:moveTo>
                  <a:pt x="718" y="722"/>
                </a:moveTo>
                <a:cubicBezTo>
                  <a:pt x="717" y="722"/>
                  <a:pt x="717" y="722"/>
                  <a:pt x="716" y="722"/>
                </a:cubicBezTo>
                <a:cubicBezTo>
                  <a:pt x="713" y="722"/>
                  <a:pt x="710" y="721"/>
                  <a:pt x="709" y="718"/>
                </a:cubicBezTo>
                <a:cubicBezTo>
                  <a:pt x="686" y="648"/>
                  <a:pt x="683" y="559"/>
                  <a:pt x="701" y="472"/>
                </a:cubicBezTo>
                <a:cubicBezTo>
                  <a:pt x="419" y="472"/>
                  <a:pt x="419" y="472"/>
                  <a:pt x="419" y="472"/>
                </a:cubicBezTo>
                <a:cubicBezTo>
                  <a:pt x="440" y="555"/>
                  <a:pt x="434" y="642"/>
                  <a:pt x="402" y="714"/>
                </a:cubicBezTo>
                <a:cubicBezTo>
                  <a:pt x="402" y="714"/>
                  <a:pt x="402" y="714"/>
                  <a:pt x="401" y="714"/>
                </a:cubicBezTo>
                <a:cubicBezTo>
                  <a:pt x="401" y="714"/>
                  <a:pt x="401" y="715"/>
                  <a:pt x="401" y="715"/>
                </a:cubicBezTo>
                <a:cubicBezTo>
                  <a:pt x="401" y="715"/>
                  <a:pt x="401" y="715"/>
                  <a:pt x="401" y="715"/>
                </a:cubicBezTo>
                <a:cubicBezTo>
                  <a:pt x="401" y="715"/>
                  <a:pt x="400" y="716"/>
                  <a:pt x="400" y="716"/>
                </a:cubicBezTo>
                <a:cubicBezTo>
                  <a:pt x="400" y="716"/>
                  <a:pt x="400" y="716"/>
                  <a:pt x="400" y="716"/>
                </a:cubicBezTo>
                <a:cubicBezTo>
                  <a:pt x="400" y="716"/>
                  <a:pt x="399" y="717"/>
                  <a:pt x="399" y="717"/>
                </a:cubicBezTo>
                <a:cubicBezTo>
                  <a:pt x="399" y="717"/>
                  <a:pt x="399" y="717"/>
                  <a:pt x="399" y="717"/>
                </a:cubicBezTo>
                <a:cubicBezTo>
                  <a:pt x="399" y="717"/>
                  <a:pt x="399" y="717"/>
                  <a:pt x="399" y="717"/>
                </a:cubicBezTo>
                <a:cubicBezTo>
                  <a:pt x="398" y="717"/>
                  <a:pt x="398" y="717"/>
                  <a:pt x="398" y="717"/>
                </a:cubicBezTo>
                <a:cubicBezTo>
                  <a:pt x="398" y="717"/>
                  <a:pt x="398" y="717"/>
                  <a:pt x="397" y="718"/>
                </a:cubicBezTo>
                <a:cubicBezTo>
                  <a:pt x="397" y="718"/>
                  <a:pt x="397" y="718"/>
                  <a:pt x="397" y="718"/>
                </a:cubicBezTo>
                <a:cubicBezTo>
                  <a:pt x="396" y="718"/>
                  <a:pt x="396" y="718"/>
                  <a:pt x="396" y="718"/>
                </a:cubicBezTo>
                <a:cubicBezTo>
                  <a:pt x="396" y="718"/>
                  <a:pt x="396" y="718"/>
                  <a:pt x="395" y="718"/>
                </a:cubicBezTo>
                <a:cubicBezTo>
                  <a:pt x="395" y="718"/>
                  <a:pt x="395" y="718"/>
                  <a:pt x="395" y="718"/>
                </a:cubicBezTo>
                <a:cubicBezTo>
                  <a:pt x="394" y="718"/>
                  <a:pt x="394" y="718"/>
                  <a:pt x="394" y="718"/>
                </a:cubicBezTo>
                <a:cubicBezTo>
                  <a:pt x="394" y="718"/>
                  <a:pt x="394" y="718"/>
                  <a:pt x="393" y="718"/>
                </a:cubicBezTo>
                <a:cubicBezTo>
                  <a:pt x="393" y="718"/>
                  <a:pt x="393" y="717"/>
                  <a:pt x="393" y="717"/>
                </a:cubicBezTo>
                <a:cubicBezTo>
                  <a:pt x="393" y="717"/>
                  <a:pt x="393" y="717"/>
                  <a:pt x="392" y="717"/>
                </a:cubicBezTo>
                <a:cubicBezTo>
                  <a:pt x="392" y="717"/>
                  <a:pt x="392" y="717"/>
                  <a:pt x="392" y="717"/>
                </a:cubicBezTo>
                <a:cubicBezTo>
                  <a:pt x="392" y="717"/>
                  <a:pt x="392" y="717"/>
                  <a:pt x="391" y="717"/>
                </a:cubicBezTo>
                <a:cubicBezTo>
                  <a:pt x="391" y="717"/>
                  <a:pt x="391" y="716"/>
                  <a:pt x="391" y="716"/>
                </a:cubicBezTo>
                <a:cubicBezTo>
                  <a:pt x="391" y="716"/>
                  <a:pt x="391" y="716"/>
                  <a:pt x="390" y="716"/>
                </a:cubicBezTo>
                <a:cubicBezTo>
                  <a:pt x="390" y="716"/>
                  <a:pt x="390" y="715"/>
                  <a:pt x="390" y="715"/>
                </a:cubicBezTo>
                <a:cubicBezTo>
                  <a:pt x="390" y="715"/>
                  <a:pt x="390" y="715"/>
                  <a:pt x="390" y="715"/>
                </a:cubicBezTo>
                <a:cubicBezTo>
                  <a:pt x="337" y="641"/>
                  <a:pt x="321" y="523"/>
                  <a:pt x="347" y="399"/>
                </a:cubicBezTo>
                <a:cubicBezTo>
                  <a:pt x="57" y="399"/>
                  <a:pt x="57" y="399"/>
                  <a:pt x="57" y="399"/>
                </a:cubicBezTo>
                <a:cubicBezTo>
                  <a:pt x="82" y="522"/>
                  <a:pt x="66" y="643"/>
                  <a:pt x="13" y="716"/>
                </a:cubicBezTo>
                <a:cubicBezTo>
                  <a:pt x="12" y="718"/>
                  <a:pt x="10" y="719"/>
                  <a:pt x="7" y="719"/>
                </a:cubicBezTo>
                <a:cubicBezTo>
                  <a:pt x="6" y="719"/>
                  <a:pt x="5" y="719"/>
                  <a:pt x="3" y="718"/>
                </a:cubicBezTo>
                <a:cubicBezTo>
                  <a:pt x="0" y="716"/>
                  <a:pt x="0" y="711"/>
                  <a:pt x="2" y="708"/>
                </a:cubicBezTo>
                <a:cubicBezTo>
                  <a:pt x="53" y="636"/>
                  <a:pt x="68" y="515"/>
                  <a:pt x="41" y="394"/>
                </a:cubicBezTo>
                <a:cubicBezTo>
                  <a:pt x="41" y="392"/>
                  <a:pt x="41" y="390"/>
                  <a:pt x="43" y="388"/>
                </a:cubicBezTo>
                <a:cubicBezTo>
                  <a:pt x="44" y="386"/>
                  <a:pt x="46" y="385"/>
                  <a:pt x="48" y="385"/>
                </a:cubicBezTo>
                <a:cubicBezTo>
                  <a:pt x="356" y="385"/>
                  <a:pt x="356" y="385"/>
                  <a:pt x="356" y="385"/>
                </a:cubicBezTo>
                <a:cubicBezTo>
                  <a:pt x="358" y="385"/>
                  <a:pt x="360" y="386"/>
                  <a:pt x="361" y="388"/>
                </a:cubicBezTo>
                <a:cubicBezTo>
                  <a:pt x="363" y="390"/>
                  <a:pt x="363" y="392"/>
                  <a:pt x="363" y="394"/>
                </a:cubicBezTo>
                <a:cubicBezTo>
                  <a:pt x="336" y="511"/>
                  <a:pt x="348" y="623"/>
                  <a:pt x="394" y="696"/>
                </a:cubicBezTo>
                <a:cubicBezTo>
                  <a:pt x="421" y="627"/>
                  <a:pt x="424" y="544"/>
                  <a:pt x="403" y="467"/>
                </a:cubicBezTo>
                <a:cubicBezTo>
                  <a:pt x="402" y="465"/>
                  <a:pt x="403" y="463"/>
                  <a:pt x="404" y="461"/>
                </a:cubicBezTo>
                <a:cubicBezTo>
                  <a:pt x="405" y="459"/>
                  <a:pt x="407" y="458"/>
                  <a:pt x="410" y="458"/>
                </a:cubicBezTo>
                <a:cubicBezTo>
                  <a:pt x="710" y="458"/>
                  <a:pt x="710" y="458"/>
                  <a:pt x="710" y="458"/>
                </a:cubicBezTo>
                <a:cubicBezTo>
                  <a:pt x="712" y="458"/>
                  <a:pt x="714" y="459"/>
                  <a:pt x="715" y="461"/>
                </a:cubicBezTo>
                <a:cubicBezTo>
                  <a:pt x="717" y="462"/>
                  <a:pt x="717" y="464"/>
                  <a:pt x="717" y="467"/>
                </a:cubicBezTo>
                <a:cubicBezTo>
                  <a:pt x="697" y="554"/>
                  <a:pt x="699" y="644"/>
                  <a:pt x="723" y="713"/>
                </a:cubicBezTo>
                <a:cubicBezTo>
                  <a:pt x="724" y="717"/>
                  <a:pt x="722" y="721"/>
                  <a:pt x="718" y="722"/>
                </a:cubicBezTo>
                <a:close/>
                <a:moveTo>
                  <a:pt x="97" y="354"/>
                </a:moveTo>
                <a:cubicBezTo>
                  <a:pt x="100" y="354"/>
                  <a:pt x="104" y="351"/>
                  <a:pt x="104" y="347"/>
                </a:cubicBezTo>
                <a:cubicBezTo>
                  <a:pt x="104" y="280"/>
                  <a:pt x="140" y="239"/>
                  <a:pt x="197" y="239"/>
                </a:cubicBezTo>
                <a:cubicBezTo>
                  <a:pt x="200" y="239"/>
                  <a:pt x="202" y="238"/>
                  <a:pt x="203" y="236"/>
                </a:cubicBezTo>
                <a:cubicBezTo>
                  <a:pt x="204" y="234"/>
                  <a:pt x="205" y="232"/>
                  <a:pt x="204" y="230"/>
                </a:cubicBezTo>
                <a:cubicBezTo>
                  <a:pt x="202" y="222"/>
                  <a:pt x="200" y="214"/>
                  <a:pt x="200" y="207"/>
                </a:cubicBezTo>
                <a:cubicBezTo>
                  <a:pt x="200" y="155"/>
                  <a:pt x="242" y="113"/>
                  <a:pt x="294" y="113"/>
                </a:cubicBezTo>
                <a:cubicBezTo>
                  <a:pt x="297" y="113"/>
                  <a:pt x="300" y="111"/>
                  <a:pt x="301" y="108"/>
                </a:cubicBezTo>
                <a:cubicBezTo>
                  <a:pt x="327" y="34"/>
                  <a:pt x="404" y="15"/>
                  <a:pt x="467" y="36"/>
                </a:cubicBezTo>
                <a:cubicBezTo>
                  <a:pt x="485" y="41"/>
                  <a:pt x="501" y="50"/>
                  <a:pt x="515" y="62"/>
                </a:cubicBezTo>
                <a:cubicBezTo>
                  <a:pt x="559" y="99"/>
                  <a:pt x="576" y="158"/>
                  <a:pt x="558" y="213"/>
                </a:cubicBezTo>
                <a:cubicBezTo>
                  <a:pt x="535" y="286"/>
                  <a:pt x="455" y="325"/>
                  <a:pt x="380" y="301"/>
                </a:cubicBezTo>
                <a:cubicBezTo>
                  <a:pt x="378" y="300"/>
                  <a:pt x="375" y="301"/>
                  <a:pt x="374" y="302"/>
                </a:cubicBezTo>
                <a:cubicBezTo>
                  <a:pt x="372" y="303"/>
                  <a:pt x="371" y="306"/>
                  <a:pt x="371" y="308"/>
                </a:cubicBezTo>
                <a:cubicBezTo>
                  <a:pt x="371" y="326"/>
                  <a:pt x="357" y="340"/>
                  <a:pt x="338" y="340"/>
                </a:cubicBezTo>
                <a:cubicBezTo>
                  <a:pt x="335" y="340"/>
                  <a:pt x="331" y="343"/>
                  <a:pt x="331" y="347"/>
                </a:cubicBezTo>
                <a:cubicBezTo>
                  <a:pt x="331" y="351"/>
                  <a:pt x="335" y="354"/>
                  <a:pt x="338" y="354"/>
                </a:cubicBezTo>
                <a:cubicBezTo>
                  <a:pt x="361" y="354"/>
                  <a:pt x="380" y="338"/>
                  <a:pt x="384" y="317"/>
                </a:cubicBezTo>
                <a:cubicBezTo>
                  <a:pt x="464" y="338"/>
                  <a:pt x="547" y="295"/>
                  <a:pt x="572" y="217"/>
                </a:cubicBezTo>
                <a:cubicBezTo>
                  <a:pt x="591" y="157"/>
                  <a:pt x="572" y="92"/>
                  <a:pt x="524" y="51"/>
                </a:cubicBezTo>
                <a:cubicBezTo>
                  <a:pt x="508" y="38"/>
                  <a:pt x="491" y="29"/>
                  <a:pt x="472" y="22"/>
                </a:cubicBezTo>
                <a:cubicBezTo>
                  <a:pt x="404" y="0"/>
                  <a:pt x="320" y="20"/>
                  <a:pt x="289" y="99"/>
                </a:cubicBezTo>
                <a:cubicBezTo>
                  <a:pt x="232" y="102"/>
                  <a:pt x="186" y="149"/>
                  <a:pt x="186" y="207"/>
                </a:cubicBezTo>
                <a:cubicBezTo>
                  <a:pt x="186" y="213"/>
                  <a:pt x="187" y="219"/>
                  <a:pt x="188" y="225"/>
                </a:cubicBezTo>
                <a:cubicBezTo>
                  <a:pt x="128" y="229"/>
                  <a:pt x="90" y="276"/>
                  <a:pt x="90" y="347"/>
                </a:cubicBezTo>
                <a:cubicBezTo>
                  <a:pt x="90" y="351"/>
                  <a:pt x="93" y="354"/>
                  <a:pt x="97" y="35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58" name="Freeform 35"/>
          <p:cNvSpPr>
            <a:spLocks noEditPoints="1"/>
          </p:cNvSpPr>
          <p:nvPr/>
        </p:nvSpPr>
        <p:spPr bwMode="auto">
          <a:xfrm>
            <a:off x="7996218" y="2400895"/>
            <a:ext cx="528975" cy="462013"/>
          </a:xfrm>
          <a:custGeom>
            <a:avLst/>
            <a:gdLst>
              <a:gd name="T0" fmla="*/ 631 w 683"/>
              <a:gd name="T1" fmla="*/ 193 h 596"/>
              <a:gd name="T2" fmla="*/ 345 w 683"/>
              <a:gd name="T3" fmla="*/ 1 h 596"/>
              <a:gd name="T4" fmla="*/ 214 w 683"/>
              <a:gd name="T5" fmla="*/ 84 h 596"/>
              <a:gd name="T6" fmla="*/ 207 w 683"/>
              <a:gd name="T7" fmla="*/ 25 h 596"/>
              <a:gd name="T8" fmla="*/ 124 w 683"/>
              <a:gd name="T9" fmla="*/ 25 h 596"/>
              <a:gd name="T10" fmla="*/ 117 w 683"/>
              <a:gd name="T11" fmla="*/ 32 h 596"/>
              <a:gd name="T12" fmla="*/ 4 w 683"/>
              <a:gd name="T13" fmla="*/ 224 h 596"/>
              <a:gd name="T14" fmla="*/ 12 w 683"/>
              <a:gd name="T15" fmla="*/ 236 h 596"/>
              <a:gd name="T16" fmla="*/ 57 w 683"/>
              <a:gd name="T17" fmla="*/ 589 h 596"/>
              <a:gd name="T18" fmla="*/ 628 w 683"/>
              <a:gd name="T19" fmla="*/ 596 h 596"/>
              <a:gd name="T20" fmla="*/ 635 w 683"/>
              <a:gd name="T21" fmla="*/ 212 h 596"/>
              <a:gd name="T22" fmla="*/ 675 w 683"/>
              <a:gd name="T23" fmla="*/ 237 h 596"/>
              <a:gd name="T24" fmla="*/ 679 w 683"/>
              <a:gd name="T25" fmla="*/ 224 h 596"/>
              <a:gd name="T26" fmla="*/ 200 w 683"/>
              <a:gd name="T27" fmla="*/ 39 h 596"/>
              <a:gd name="T28" fmla="*/ 131 w 683"/>
              <a:gd name="T29" fmla="*/ 139 h 596"/>
              <a:gd name="T30" fmla="*/ 621 w 683"/>
              <a:gd name="T31" fmla="*/ 582 h 596"/>
              <a:gd name="T32" fmla="*/ 71 w 683"/>
              <a:gd name="T33" fmla="*/ 196 h 596"/>
              <a:gd name="T34" fmla="*/ 128 w 683"/>
              <a:gd name="T35" fmla="*/ 158 h 596"/>
              <a:gd name="T36" fmla="*/ 211 w 683"/>
              <a:gd name="T37" fmla="*/ 103 h 596"/>
              <a:gd name="T38" fmla="*/ 621 w 683"/>
              <a:gd name="T39" fmla="*/ 202 h 596"/>
              <a:gd name="T40" fmla="*/ 303 w 683"/>
              <a:gd name="T41" fmla="*/ 193 h 596"/>
              <a:gd name="T42" fmla="*/ 238 w 683"/>
              <a:gd name="T43" fmla="*/ 258 h 596"/>
              <a:gd name="T44" fmla="*/ 231 w 683"/>
              <a:gd name="T45" fmla="*/ 265 h 596"/>
              <a:gd name="T46" fmla="*/ 238 w 683"/>
              <a:gd name="T47" fmla="*/ 334 h 596"/>
              <a:gd name="T48" fmla="*/ 303 w 683"/>
              <a:gd name="T49" fmla="*/ 400 h 596"/>
              <a:gd name="T50" fmla="*/ 372 w 683"/>
              <a:gd name="T51" fmla="*/ 407 h 596"/>
              <a:gd name="T52" fmla="*/ 379 w 683"/>
              <a:gd name="T53" fmla="*/ 334 h 596"/>
              <a:gd name="T54" fmla="*/ 450 w 683"/>
              <a:gd name="T55" fmla="*/ 332 h 596"/>
              <a:gd name="T56" fmla="*/ 452 w 683"/>
              <a:gd name="T57" fmla="*/ 265 h 596"/>
              <a:gd name="T58" fmla="*/ 379 w 683"/>
              <a:gd name="T59" fmla="*/ 258 h 596"/>
              <a:gd name="T60" fmla="*/ 372 w 683"/>
              <a:gd name="T61" fmla="*/ 186 h 596"/>
              <a:gd name="T62" fmla="*/ 303 w 683"/>
              <a:gd name="T63" fmla="*/ 193 h 596"/>
              <a:gd name="T64" fmla="*/ 317 w 683"/>
              <a:gd name="T65" fmla="*/ 200 h 596"/>
              <a:gd name="T66" fmla="*/ 365 w 683"/>
              <a:gd name="T67" fmla="*/ 265 h 596"/>
              <a:gd name="T68" fmla="*/ 438 w 683"/>
              <a:gd name="T69" fmla="*/ 272 h 596"/>
              <a:gd name="T70" fmla="*/ 372 w 683"/>
              <a:gd name="T71" fmla="*/ 320 h 596"/>
              <a:gd name="T72" fmla="*/ 365 w 683"/>
              <a:gd name="T73" fmla="*/ 393 h 596"/>
              <a:gd name="T74" fmla="*/ 317 w 683"/>
              <a:gd name="T75" fmla="*/ 327 h 596"/>
              <a:gd name="T76" fmla="*/ 245 w 683"/>
              <a:gd name="T77" fmla="*/ 320 h 596"/>
              <a:gd name="T78" fmla="*/ 310 w 683"/>
              <a:gd name="T79" fmla="*/ 272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3" h="596">
                <a:moveTo>
                  <a:pt x="679" y="224"/>
                </a:moveTo>
                <a:cubicBezTo>
                  <a:pt x="631" y="193"/>
                  <a:pt x="631" y="193"/>
                  <a:pt x="631" y="193"/>
                </a:cubicBezTo>
                <a:cubicBezTo>
                  <a:pt x="631" y="193"/>
                  <a:pt x="631" y="193"/>
                  <a:pt x="631" y="193"/>
                </a:cubicBezTo>
                <a:cubicBezTo>
                  <a:pt x="345" y="1"/>
                  <a:pt x="345" y="1"/>
                  <a:pt x="345" y="1"/>
                </a:cubicBezTo>
                <a:cubicBezTo>
                  <a:pt x="343" y="0"/>
                  <a:pt x="340" y="0"/>
                  <a:pt x="337" y="1"/>
                </a:cubicBezTo>
                <a:cubicBezTo>
                  <a:pt x="214" y="84"/>
                  <a:pt x="214" y="84"/>
                  <a:pt x="214" y="84"/>
                </a:cubicBezTo>
                <a:cubicBezTo>
                  <a:pt x="214" y="32"/>
                  <a:pt x="214" y="32"/>
                  <a:pt x="214" y="32"/>
                </a:cubicBezTo>
                <a:cubicBezTo>
                  <a:pt x="214" y="28"/>
                  <a:pt x="211" y="25"/>
                  <a:pt x="207" y="25"/>
                </a:cubicBezTo>
                <a:cubicBezTo>
                  <a:pt x="124" y="25"/>
                  <a:pt x="124" y="25"/>
                  <a:pt x="124" y="25"/>
                </a:cubicBezTo>
                <a:cubicBezTo>
                  <a:pt x="124" y="25"/>
                  <a:pt x="124" y="25"/>
                  <a:pt x="124" y="25"/>
                </a:cubicBezTo>
                <a:cubicBezTo>
                  <a:pt x="122" y="25"/>
                  <a:pt x="120" y="25"/>
                  <a:pt x="119" y="27"/>
                </a:cubicBezTo>
                <a:cubicBezTo>
                  <a:pt x="118" y="28"/>
                  <a:pt x="117" y="30"/>
                  <a:pt x="117" y="32"/>
                </a:cubicBezTo>
                <a:cubicBezTo>
                  <a:pt x="117" y="149"/>
                  <a:pt x="117" y="149"/>
                  <a:pt x="117" y="149"/>
                </a:cubicBezTo>
                <a:cubicBezTo>
                  <a:pt x="4" y="224"/>
                  <a:pt x="4" y="224"/>
                  <a:pt x="4" y="224"/>
                </a:cubicBezTo>
                <a:cubicBezTo>
                  <a:pt x="1" y="226"/>
                  <a:pt x="0" y="231"/>
                  <a:pt x="2" y="234"/>
                </a:cubicBezTo>
                <a:cubicBezTo>
                  <a:pt x="4" y="237"/>
                  <a:pt x="8" y="238"/>
                  <a:pt x="12" y="236"/>
                </a:cubicBezTo>
                <a:cubicBezTo>
                  <a:pt x="57" y="205"/>
                  <a:pt x="57" y="205"/>
                  <a:pt x="57" y="205"/>
                </a:cubicBezTo>
                <a:cubicBezTo>
                  <a:pt x="57" y="589"/>
                  <a:pt x="57" y="589"/>
                  <a:pt x="57" y="589"/>
                </a:cubicBezTo>
                <a:cubicBezTo>
                  <a:pt x="57" y="593"/>
                  <a:pt x="61" y="596"/>
                  <a:pt x="64" y="596"/>
                </a:cubicBezTo>
                <a:cubicBezTo>
                  <a:pt x="628" y="596"/>
                  <a:pt x="628" y="596"/>
                  <a:pt x="628" y="596"/>
                </a:cubicBezTo>
                <a:cubicBezTo>
                  <a:pt x="631" y="596"/>
                  <a:pt x="635" y="593"/>
                  <a:pt x="635" y="589"/>
                </a:cubicBezTo>
                <a:cubicBezTo>
                  <a:pt x="635" y="212"/>
                  <a:pt x="635" y="212"/>
                  <a:pt x="635" y="212"/>
                </a:cubicBezTo>
                <a:cubicBezTo>
                  <a:pt x="671" y="236"/>
                  <a:pt x="671" y="236"/>
                  <a:pt x="671" y="236"/>
                </a:cubicBezTo>
                <a:cubicBezTo>
                  <a:pt x="672" y="237"/>
                  <a:pt x="673" y="237"/>
                  <a:pt x="675" y="237"/>
                </a:cubicBezTo>
                <a:cubicBezTo>
                  <a:pt x="677" y="237"/>
                  <a:pt x="679" y="236"/>
                  <a:pt x="680" y="234"/>
                </a:cubicBezTo>
                <a:cubicBezTo>
                  <a:pt x="683" y="231"/>
                  <a:pt x="682" y="226"/>
                  <a:pt x="679" y="224"/>
                </a:cubicBezTo>
                <a:close/>
                <a:moveTo>
                  <a:pt x="131" y="39"/>
                </a:moveTo>
                <a:cubicBezTo>
                  <a:pt x="200" y="39"/>
                  <a:pt x="200" y="39"/>
                  <a:pt x="200" y="39"/>
                </a:cubicBezTo>
                <a:cubicBezTo>
                  <a:pt x="200" y="93"/>
                  <a:pt x="200" y="93"/>
                  <a:pt x="200" y="93"/>
                </a:cubicBezTo>
                <a:cubicBezTo>
                  <a:pt x="131" y="139"/>
                  <a:pt x="131" y="139"/>
                  <a:pt x="131" y="139"/>
                </a:cubicBezTo>
                <a:lnTo>
                  <a:pt x="131" y="39"/>
                </a:lnTo>
                <a:close/>
                <a:moveTo>
                  <a:pt x="621" y="582"/>
                </a:moveTo>
                <a:cubicBezTo>
                  <a:pt x="71" y="582"/>
                  <a:pt x="71" y="582"/>
                  <a:pt x="71" y="582"/>
                </a:cubicBezTo>
                <a:cubicBezTo>
                  <a:pt x="71" y="196"/>
                  <a:pt x="71" y="196"/>
                  <a:pt x="71" y="196"/>
                </a:cubicBezTo>
                <a:cubicBezTo>
                  <a:pt x="128" y="158"/>
                  <a:pt x="128" y="158"/>
                  <a:pt x="128" y="158"/>
                </a:cubicBezTo>
                <a:cubicBezTo>
                  <a:pt x="128" y="158"/>
                  <a:pt x="128" y="158"/>
                  <a:pt x="128" y="158"/>
                </a:cubicBezTo>
                <a:cubicBezTo>
                  <a:pt x="211" y="103"/>
                  <a:pt x="211" y="103"/>
                  <a:pt x="211" y="103"/>
                </a:cubicBezTo>
                <a:cubicBezTo>
                  <a:pt x="211" y="103"/>
                  <a:pt x="211" y="103"/>
                  <a:pt x="211" y="103"/>
                </a:cubicBezTo>
                <a:cubicBezTo>
                  <a:pt x="341" y="16"/>
                  <a:pt x="341" y="16"/>
                  <a:pt x="341" y="16"/>
                </a:cubicBezTo>
                <a:cubicBezTo>
                  <a:pt x="621" y="202"/>
                  <a:pt x="621" y="202"/>
                  <a:pt x="621" y="202"/>
                </a:cubicBezTo>
                <a:lnTo>
                  <a:pt x="621" y="582"/>
                </a:lnTo>
                <a:close/>
                <a:moveTo>
                  <a:pt x="303" y="193"/>
                </a:moveTo>
                <a:cubicBezTo>
                  <a:pt x="303" y="258"/>
                  <a:pt x="303" y="258"/>
                  <a:pt x="303" y="258"/>
                </a:cubicBezTo>
                <a:cubicBezTo>
                  <a:pt x="238" y="258"/>
                  <a:pt x="238" y="258"/>
                  <a:pt x="238" y="258"/>
                </a:cubicBezTo>
                <a:cubicBezTo>
                  <a:pt x="236" y="258"/>
                  <a:pt x="234" y="259"/>
                  <a:pt x="233" y="260"/>
                </a:cubicBezTo>
                <a:cubicBezTo>
                  <a:pt x="231" y="262"/>
                  <a:pt x="231" y="263"/>
                  <a:pt x="231" y="265"/>
                </a:cubicBezTo>
                <a:cubicBezTo>
                  <a:pt x="231" y="327"/>
                  <a:pt x="231" y="327"/>
                  <a:pt x="231" y="327"/>
                </a:cubicBezTo>
                <a:cubicBezTo>
                  <a:pt x="231" y="331"/>
                  <a:pt x="234" y="334"/>
                  <a:pt x="238" y="334"/>
                </a:cubicBezTo>
                <a:cubicBezTo>
                  <a:pt x="303" y="334"/>
                  <a:pt x="303" y="334"/>
                  <a:pt x="303" y="334"/>
                </a:cubicBezTo>
                <a:cubicBezTo>
                  <a:pt x="303" y="400"/>
                  <a:pt x="303" y="400"/>
                  <a:pt x="303" y="400"/>
                </a:cubicBezTo>
                <a:cubicBezTo>
                  <a:pt x="303" y="404"/>
                  <a:pt x="306" y="407"/>
                  <a:pt x="310" y="407"/>
                </a:cubicBezTo>
                <a:cubicBezTo>
                  <a:pt x="372" y="407"/>
                  <a:pt x="372" y="407"/>
                  <a:pt x="372" y="407"/>
                </a:cubicBezTo>
                <a:cubicBezTo>
                  <a:pt x="376" y="407"/>
                  <a:pt x="379" y="404"/>
                  <a:pt x="379" y="400"/>
                </a:cubicBezTo>
                <a:cubicBezTo>
                  <a:pt x="379" y="334"/>
                  <a:pt x="379" y="334"/>
                  <a:pt x="379" y="334"/>
                </a:cubicBezTo>
                <a:cubicBezTo>
                  <a:pt x="445" y="334"/>
                  <a:pt x="445" y="334"/>
                  <a:pt x="445" y="334"/>
                </a:cubicBezTo>
                <a:cubicBezTo>
                  <a:pt x="447" y="334"/>
                  <a:pt x="448" y="333"/>
                  <a:pt x="450" y="332"/>
                </a:cubicBezTo>
                <a:cubicBezTo>
                  <a:pt x="451" y="331"/>
                  <a:pt x="452" y="329"/>
                  <a:pt x="452" y="327"/>
                </a:cubicBezTo>
                <a:cubicBezTo>
                  <a:pt x="452" y="265"/>
                  <a:pt x="452" y="265"/>
                  <a:pt x="452" y="265"/>
                </a:cubicBezTo>
                <a:cubicBezTo>
                  <a:pt x="452" y="261"/>
                  <a:pt x="449" y="258"/>
                  <a:pt x="445" y="258"/>
                </a:cubicBezTo>
                <a:cubicBezTo>
                  <a:pt x="379" y="258"/>
                  <a:pt x="379" y="258"/>
                  <a:pt x="379" y="258"/>
                </a:cubicBezTo>
                <a:cubicBezTo>
                  <a:pt x="379" y="193"/>
                  <a:pt x="379" y="193"/>
                  <a:pt x="379" y="193"/>
                </a:cubicBezTo>
                <a:cubicBezTo>
                  <a:pt x="379" y="189"/>
                  <a:pt x="376" y="186"/>
                  <a:pt x="372" y="186"/>
                </a:cubicBezTo>
                <a:cubicBezTo>
                  <a:pt x="310" y="186"/>
                  <a:pt x="310" y="186"/>
                  <a:pt x="310" y="186"/>
                </a:cubicBezTo>
                <a:cubicBezTo>
                  <a:pt x="306" y="186"/>
                  <a:pt x="303" y="189"/>
                  <a:pt x="303" y="193"/>
                </a:cubicBezTo>
                <a:close/>
                <a:moveTo>
                  <a:pt x="317" y="265"/>
                </a:moveTo>
                <a:cubicBezTo>
                  <a:pt x="317" y="200"/>
                  <a:pt x="317" y="200"/>
                  <a:pt x="317" y="200"/>
                </a:cubicBezTo>
                <a:cubicBezTo>
                  <a:pt x="365" y="200"/>
                  <a:pt x="365" y="200"/>
                  <a:pt x="365" y="200"/>
                </a:cubicBezTo>
                <a:cubicBezTo>
                  <a:pt x="365" y="265"/>
                  <a:pt x="365" y="265"/>
                  <a:pt x="365" y="265"/>
                </a:cubicBezTo>
                <a:cubicBezTo>
                  <a:pt x="365" y="269"/>
                  <a:pt x="368" y="272"/>
                  <a:pt x="372" y="272"/>
                </a:cubicBezTo>
                <a:cubicBezTo>
                  <a:pt x="438" y="272"/>
                  <a:pt x="438" y="272"/>
                  <a:pt x="438" y="272"/>
                </a:cubicBezTo>
                <a:cubicBezTo>
                  <a:pt x="438" y="320"/>
                  <a:pt x="438" y="320"/>
                  <a:pt x="438" y="320"/>
                </a:cubicBezTo>
                <a:cubicBezTo>
                  <a:pt x="372" y="320"/>
                  <a:pt x="372" y="320"/>
                  <a:pt x="372" y="320"/>
                </a:cubicBezTo>
                <a:cubicBezTo>
                  <a:pt x="368" y="320"/>
                  <a:pt x="365" y="323"/>
                  <a:pt x="365" y="327"/>
                </a:cubicBezTo>
                <a:cubicBezTo>
                  <a:pt x="365" y="393"/>
                  <a:pt x="365" y="393"/>
                  <a:pt x="365" y="393"/>
                </a:cubicBezTo>
                <a:cubicBezTo>
                  <a:pt x="317" y="393"/>
                  <a:pt x="317" y="393"/>
                  <a:pt x="317" y="393"/>
                </a:cubicBezTo>
                <a:cubicBezTo>
                  <a:pt x="317" y="327"/>
                  <a:pt x="317" y="327"/>
                  <a:pt x="317" y="327"/>
                </a:cubicBezTo>
                <a:cubicBezTo>
                  <a:pt x="317" y="323"/>
                  <a:pt x="314" y="320"/>
                  <a:pt x="310" y="320"/>
                </a:cubicBezTo>
                <a:cubicBezTo>
                  <a:pt x="245" y="320"/>
                  <a:pt x="245" y="320"/>
                  <a:pt x="245" y="320"/>
                </a:cubicBezTo>
                <a:cubicBezTo>
                  <a:pt x="245" y="272"/>
                  <a:pt x="245" y="272"/>
                  <a:pt x="245" y="272"/>
                </a:cubicBezTo>
                <a:cubicBezTo>
                  <a:pt x="310" y="272"/>
                  <a:pt x="310" y="272"/>
                  <a:pt x="310" y="272"/>
                </a:cubicBezTo>
                <a:cubicBezTo>
                  <a:pt x="314" y="272"/>
                  <a:pt x="317" y="269"/>
                  <a:pt x="317" y="265"/>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1" name="Freeform 141"/>
          <p:cNvSpPr>
            <a:spLocks noEditPoints="1"/>
          </p:cNvSpPr>
          <p:nvPr/>
        </p:nvSpPr>
        <p:spPr bwMode="auto">
          <a:xfrm>
            <a:off x="7368792" y="2803360"/>
            <a:ext cx="441335" cy="486334"/>
          </a:xfrm>
          <a:custGeom>
            <a:avLst/>
            <a:gdLst>
              <a:gd name="T0" fmla="*/ 190 w 570"/>
              <a:gd name="T1" fmla="*/ 205 h 628"/>
              <a:gd name="T2" fmla="*/ 125 w 570"/>
              <a:gd name="T3" fmla="*/ 239 h 628"/>
              <a:gd name="T4" fmla="*/ 190 w 570"/>
              <a:gd name="T5" fmla="*/ 325 h 628"/>
              <a:gd name="T6" fmla="*/ 256 w 570"/>
              <a:gd name="T7" fmla="*/ 239 h 628"/>
              <a:gd name="T8" fmla="*/ 190 w 570"/>
              <a:gd name="T9" fmla="*/ 311 h 628"/>
              <a:gd name="T10" fmla="*/ 163 w 570"/>
              <a:gd name="T11" fmla="*/ 207 h 628"/>
              <a:gd name="T12" fmla="*/ 196 w 570"/>
              <a:gd name="T13" fmla="*/ 219 h 628"/>
              <a:gd name="T14" fmla="*/ 242 w 570"/>
              <a:gd name="T15" fmla="*/ 239 h 628"/>
              <a:gd name="T16" fmla="*/ 290 w 570"/>
              <a:gd name="T17" fmla="*/ 70 h 628"/>
              <a:gd name="T18" fmla="*/ 284 w 570"/>
              <a:gd name="T19" fmla="*/ 65 h 628"/>
              <a:gd name="T20" fmla="*/ 250 w 570"/>
              <a:gd name="T21" fmla="*/ 134 h 628"/>
              <a:gd name="T22" fmla="*/ 242 w 570"/>
              <a:gd name="T23" fmla="*/ 153 h 628"/>
              <a:gd name="T24" fmla="*/ 249 w 570"/>
              <a:gd name="T25" fmla="*/ 162 h 628"/>
              <a:gd name="T26" fmla="*/ 261 w 570"/>
              <a:gd name="T27" fmla="*/ 144 h 628"/>
              <a:gd name="T28" fmla="*/ 312 w 570"/>
              <a:gd name="T29" fmla="*/ 158 h 628"/>
              <a:gd name="T30" fmla="*/ 325 w 570"/>
              <a:gd name="T31" fmla="*/ 153 h 628"/>
              <a:gd name="T32" fmla="*/ 267 w 570"/>
              <a:gd name="T33" fmla="*/ 130 h 628"/>
              <a:gd name="T34" fmla="*/ 301 w 570"/>
              <a:gd name="T35" fmla="*/ 130 h 628"/>
              <a:gd name="T36" fmla="*/ 135 w 570"/>
              <a:gd name="T37" fmla="*/ 357 h 628"/>
              <a:gd name="T38" fmla="*/ 120 w 570"/>
              <a:gd name="T39" fmla="*/ 375 h 628"/>
              <a:gd name="T40" fmla="*/ 69 w 570"/>
              <a:gd name="T41" fmla="*/ 361 h 628"/>
              <a:gd name="T42" fmla="*/ 56 w 570"/>
              <a:gd name="T43" fmla="*/ 366 h 628"/>
              <a:gd name="T44" fmla="*/ 97 w 570"/>
              <a:gd name="T45" fmla="*/ 453 h 628"/>
              <a:gd name="T46" fmla="*/ 104 w 570"/>
              <a:gd name="T47" fmla="*/ 449 h 628"/>
              <a:gd name="T48" fmla="*/ 131 w 570"/>
              <a:gd name="T49" fmla="*/ 384 h 628"/>
              <a:gd name="T50" fmla="*/ 135 w 570"/>
              <a:gd name="T51" fmla="*/ 357 h 628"/>
              <a:gd name="T52" fmla="*/ 80 w 570"/>
              <a:gd name="T53" fmla="*/ 389 h 628"/>
              <a:gd name="T54" fmla="*/ 97 w 570"/>
              <a:gd name="T55" fmla="*/ 428 h 628"/>
              <a:gd name="T56" fmla="*/ 540 w 570"/>
              <a:gd name="T57" fmla="*/ 138 h 628"/>
              <a:gd name="T58" fmla="*/ 381 w 570"/>
              <a:gd name="T59" fmla="*/ 43 h 628"/>
              <a:gd name="T60" fmla="*/ 44 w 570"/>
              <a:gd name="T61" fmla="*/ 0 h 628"/>
              <a:gd name="T62" fmla="*/ 0 w 570"/>
              <a:gd name="T63" fmla="*/ 476 h 628"/>
              <a:gd name="T64" fmla="*/ 79 w 570"/>
              <a:gd name="T65" fmla="*/ 519 h 628"/>
              <a:gd name="T66" fmla="*/ 358 w 570"/>
              <a:gd name="T67" fmla="*/ 625 h 628"/>
              <a:gd name="T68" fmla="*/ 391 w 570"/>
              <a:gd name="T69" fmla="*/ 624 h 628"/>
              <a:gd name="T70" fmla="*/ 566 w 570"/>
              <a:gd name="T71" fmla="*/ 195 h 628"/>
              <a:gd name="T72" fmla="*/ 14 w 570"/>
              <a:gd name="T73" fmla="*/ 476 h 628"/>
              <a:gd name="T74" fmla="*/ 44 w 570"/>
              <a:gd name="T75" fmla="*/ 14 h 628"/>
              <a:gd name="T76" fmla="*/ 367 w 570"/>
              <a:gd name="T77" fmla="*/ 43 h 628"/>
              <a:gd name="T78" fmla="*/ 337 w 570"/>
              <a:gd name="T79" fmla="*/ 505 h 628"/>
              <a:gd name="T80" fmla="*/ 14 w 570"/>
              <a:gd name="T81" fmla="*/ 476 h 628"/>
              <a:gd name="T82" fmla="*/ 401 w 570"/>
              <a:gd name="T83" fmla="*/ 595 h 628"/>
              <a:gd name="T84" fmla="*/ 363 w 570"/>
              <a:gd name="T85" fmla="*/ 612 h 628"/>
              <a:gd name="T86" fmla="*/ 337 w 570"/>
              <a:gd name="T87" fmla="*/ 519 h 628"/>
              <a:gd name="T88" fmla="*/ 381 w 570"/>
              <a:gd name="T89" fmla="*/ 94 h 628"/>
              <a:gd name="T90" fmla="*/ 552 w 570"/>
              <a:gd name="T91" fmla="*/ 167 h 628"/>
              <a:gd name="T92" fmla="*/ 467 w 570"/>
              <a:gd name="T93" fmla="*/ 181 h 628"/>
              <a:gd name="T94" fmla="*/ 398 w 570"/>
              <a:gd name="T95" fmla="*/ 249 h 628"/>
              <a:gd name="T96" fmla="*/ 408 w 570"/>
              <a:gd name="T97" fmla="*/ 258 h 628"/>
              <a:gd name="T98" fmla="*/ 461 w 570"/>
              <a:gd name="T99" fmla="*/ 263 h 628"/>
              <a:gd name="T100" fmla="*/ 468 w 570"/>
              <a:gd name="T101" fmla="*/ 285 h 628"/>
              <a:gd name="T102" fmla="*/ 475 w 570"/>
              <a:gd name="T103" fmla="*/ 278 h 628"/>
              <a:gd name="T104" fmla="*/ 467 w 570"/>
              <a:gd name="T105" fmla="*/ 181 h 628"/>
              <a:gd name="T106" fmla="*/ 458 w 570"/>
              <a:gd name="T107" fmla="*/ 205 h 628"/>
              <a:gd name="T108" fmla="*/ 429 w 570"/>
              <a:gd name="T109" fmla="*/ 236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0" h="628">
                <a:moveTo>
                  <a:pt x="218" y="193"/>
                </a:moveTo>
                <a:cubicBezTo>
                  <a:pt x="211" y="193"/>
                  <a:pt x="201" y="195"/>
                  <a:pt x="190" y="205"/>
                </a:cubicBezTo>
                <a:cubicBezTo>
                  <a:pt x="182" y="197"/>
                  <a:pt x="172" y="193"/>
                  <a:pt x="163" y="193"/>
                </a:cubicBezTo>
                <a:cubicBezTo>
                  <a:pt x="141" y="193"/>
                  <a:pt x="125" y="213"/>
                  <a:pt x="125" y="239"/>
                </a:cubicBezTo>
                <a:cubicBezTo>
                  <a:pt x="125" y="275"/>
                  <a:pt x="146" y="304"/>
                  <a:pt x="187" y="325"/>
                </a:cubicBezTo>
                <a:cubicBezTo>
                  <a:pt x="188" y="325"/>
                  <a:pt x="189" y="325"/>
                  <a:pt x="190" y="325"/>
                </a:cubicBezTo>
                <a:cubicBezTo>
                  <a:pt x="192" y="325"/>
                  <a:pt x="193" y="325"/>
                  <a:pt x="194" y="325"/>
                </a:cubicBezTo>
                <a:cubicBezTo>
                  <a:pt x="235" y="304"/>
                  <a:pt x="256" y="275"/>
                  <a:pt x="256" y="239"/>
                </a:cubicBezTo>
                <a:cubicBezTo>
                  <a:pt x="256" y="213"/>
                  <a:pt x="239" y="193"/>
                  <a:pt x="218" y="193"/>
                </a:cubicBezTo>
                <a:close/>
                <a:moveTo>
                  <a:pt x="190" y="311"/>
                </a:moveTo>
                <a:cubicBezTo>
                  <a:pt x="156" y="292"/>
                  <a:pt x="139" y="269"/>
                  <a:pt x="139" y="239"/>
                </a:cubicBezTo>
                <a:cubicBezTo>
                  <a:pt x="139" y="221"/>
                  <a:pt x="149" y="207"/>
                  <a:pt x="163" y="207"/>
                </a:cubicBezTo>
                <a:cubicBezTo>
                  <a:pt x="171" y="207"/>
                  <a:pt x="178" y="211"/>
                  <a:pt x="185" y="219"/>
                </a:cubicBezTo>
                <a:cubicBezTo>
                  <a:pt x="188" y="222"/>
                  <a:pt x="193" y="222"/>
                  <a:pt x="196" y="219"/>
                </a:cubicBezTo>
                <a:cubicBezTo>
                  <a:pt x="203" y="211"/>
                  <a:pt x="210" y="207"/>
                  <a:pt x="218" y="207"/>
                </a:cubicBezTo>
                <a:cubicBezTo>
                  <a:pt x="232" y="207"/>
                  <a:pt x="242" y="221"/>
                  <a:pt x="242" y="239"/>
                </a:cubicBezTo>
                <a:cubicBezTo>
                  <a:pt x="242" y="269"/>
                  <a:pt x="224" y="292"/>
                  <a:pt x="190" y="311"/>
                </a:cubicBezTo>
                <a:close/>
                <a:moveTo>
                  <a:pt x="290" y="70"/>
                </a:moveTo>
                <a:cubicBezTo>
                  <a:pt x="289" y="67"/>
                  <a:pt x="287" y="65"/>
                  <a:pt x="284" y="65"/>
                </a:cubicBezTo>
                <a:cubicBezTo>
                  <a:pt x="284" y="65"/>
                  <a:pt x="284" y="65"/>
                  <a:pt x="284" y="65"/>
                </a:cubicBezTo>
                <a:cubicBezTo>
                  <a:pt x="281" y="65"/>
                  <a:pt x="278" y="67"/>
                  <a:pt x="277" y="70"/>
                </a:cubicBezTo>
                <a:cubicBezTo>
                  <a:pt x="250" y="134"/>
                  <a:pt x="250" y="134"/>
                  <a:pt x="250" y="134"/>
                </a:cubicBezTo>
                <a:cubicBezTo>
                  <a:pt x="250" y="134"/>
                  <a:pt x="250" y="134"/>
                  <a:pt x="250" y="134"/>
                </a:cubicBezTo>
                <a:cubicBezTo>
                  <a:pt x="242" y="153"/>
                  <a:pt x="242" y="153"/>
                  <a:pt x="242" y="153"/>
                </a:cubicBezTo>
                <a:cubicBezTo>
                  <a:pt x="241" y="156"/>
                  <a:pt x="243" y="160"/>
                  <a:pt x="246" y="162"/>
                </a:cubicBezTo>
                <a:cubicBezTo>
                  <a:pt x="247" y="162"/>
                  <a:pt x="248" y="162"/>
                  <a:pt x="249" y="162"/>
                </a:cubicBezTo>
                <a:cubicBezTo>
                  <a:pt x="252" y="162"/>
                  <a:pt x="254" y="161"/>
                  <a:pt x="255" y="158"/>
                </a:cubicBezTo>
                <a:cubicBezTo>
                  <a:pt x="261" y="144"/>
                  <a:pt x="261" y="144"/>
                  <a:pt x="261" y="144"/>
                </a:cubicBezTo>
                <a:cubicBezTo>
                  <a:pt x="306" y="144"/>
                  <a:pt x="306" y="144"/>
                  <a:pt x="306" y="144"/>
                </a:cubicBezTo>
                <a:cubicBezTo>
                  <a:pt x="312" y="158"/>
                  <a:pt x="312" y="158"/>
                  <a:pt x="312" y="158"/>
                </a:cubicBezTo>
                <a:cubicBezTo>
                  <a:pt x="314" y="162"/>
                  <a:pt x="318" y="163"/>
                  <a:pt x="322" y="162"/>
                </a:cubicBezTo>
                <a:cubicBezTo>
                  <a:pt x="325" y="160"/>
                  <a:pt x="327" y="156"/>
                  <a:pt x="325" y="153"/>
                </a:cubicBezTo>
                <a:lnTo>
                  <a:pt x="290" y="70"/>
                </a:lnTo>
                <a:close/>
                <a:moveTo>
                  <a:pt x="267" y="130"/>
                </a:moveTo>
                <a:cubicBezTo>
                  <a:pt x="284" y="90"/>
                  <a:pt x="284" y="90"/>
                  <a:pt x="284" y="90"/>
                </a:cubicBezTo>
                <a:cubicBezTo>
                  <a:pt x="301" y="130"/>
                  <a:pt x="301" y="130"/>
                  <a:pt x="301" y="130"/>
                </a:cubicBezTo>
                <a:lnTo>
                  <a:pt x="267" y="130"/>
                </a:lnTo>
                <a:close/>
                <a:moveTo>
                  <a:pt x="135" y="357"/>
                </a:moveTo>
                <a:cubicBezTo>
                  <a:pt x="131" y="355"/>
                  <a:pt x="127" y="357"/>
                  <a:pt x="126" y="361"/>
                </a:cubicBezTo>
                <a:cubicBezTo>
                  <a:pt x="120" y="375"/>
                  <a:pt x="120" y="375"/>
                  <a:pt x="120" y="375"/>
                </a:cubicBezTo>
                <a:cubicBezTo>
                  <a:pt x="74" y="375"/>
                  <a:pt x="74" y="375"/>
                  <a:pt x="74" y="375"/>
                </a:cubicBezTo>
                <a:cubicBezTo>
                  <a:pt x="69" y="361"/>
                  <a:pt x="69" y="361"/>
                  <a:pt x="69" y="361"/>
                </a:cubicBezTo>
                <a:cubicBezTo>
                  <a:pt x="67" y="357"/>
                  <a:pt x="63" y="355"/>
                  <a:pt x="59" y="357"/>
                </a:cubicBezTo>
                <a:cubicBezTo>
                  <a:pt x="56" y="358"/>
                  <a:pt x="54" y="363"/>
                  <a:pt x="56" y="366"/>
                </a:cubicBezTo>
                <a:cubicBezTo>
                  <a:pt x="91" y="449"/>
                  <a:pt x="91" y="449"/>
                  <a:pt x="91" y="449"/>
                </a:cubicBezTo>
                <a:cubicBezTo>
                  <a:pt x="92" y="452"/>
                  <a:pt x="94" y="453"/>
                  <a:pt x="97" y="453"/>
                </a:cubicBezTo>
                <a:cubicBezTo>
                  <a:pt x="97" y="453"/>
                  <a:pt x="97" y="453"/>
                  <a:pt x="97" y="453"/>
                </a:cubicBezTo>
                <a:cubicBezTo>
                  <a:pt x="100" y="453"/>
                  <a:pt x="102" y="452"/>
                  <a:pt x="104" y="449"/>
                </a:cubicBezTo>
                <a:cubicBezTo>
                  <a:pt x="131" y="384"/>
                  <a:pt x="131" y="384"/>
                  <a:pt x="131" y="384"/>
                </a:cubicBezTo>
                <a:cubicBezTo>
                  <a:pt x="131" y="384"/>
                  <a:pt x="131" y="384"/>
                  <a:pt x="131" y="384"/>
                </a:cubicBezTo>
                <a:cubicBezTo>
                  <a:pt x="138" y="366"/>
                  <a:pt x="138" y="366"/>
                  <a:pt x="138" y="366"/>
                </a:cubicBezTo>
                <a:cubicBezTo>
                  <a:pt x="140" y="363"/>
                  <a:pt x="138" y="358"/>
                  <a:pt x="135" y="357"/>
                </a:cubicBezTo>
                <a:close/>
                <a:moveTo>
                  <a:pt x="97" y="428"/>
                </a:moveTo>
                <a:cubicBezTo>
                  <a:pt x="80" y="389"/>
                  <a:pt x="80" y="389"/>
                  <a:pt x="80" y="389"/>
                </a:cubicBezTo>
                <a:cubicBezTo>
                  <a:pt x="114" y="389"/>
                  <a:pt x="114" y="389"/>
                  <a:pt x="114" y="389"/>
                </a:cubicBezTo>
                <a:lnTo>
                  <a:pt x="97" y="428"/>
                </a:lnTo>
                <a:close/>
                <a:moveTo>
                  <a:pt x="564" y="161"/>
                </a:moveTo>
                <a:cubicBezTo>
                  <a:pt x="560" y="151"/>
                  <a:pt x="551" y="143"/>
                  <a:pt x="540" y="138"/>
                </a:cubicBezTo>
                <a:cubicBezTo>
                  <a:pt x="381" y="79"/>
                  <a:pt x="381" y="79"/>
                  <a:pt x="381" y="79"/>
                </a:cubicBezTo>
                <a:cubicBezTo>
                  <a:pt x="381" y="43"/>
                  <a:pt x="381" y="43"/>
                  <a:pt x="381" y="43"/>
                </a:cubicBezTo>
                <a:cubicBezTo>
                  <a:pt x="381" y="19"/>
                  <a:pt x="361" y="0"/>
                  <a:pt x="337" y="0"/>
                </a:cubicBezTo>
                <a:cubicBezTo>
                  <a:pt x="44" y="0"/>
                  <a:pt x="44" y="0"/>
                  <a:pt x="44" y="0"/>
                </a:cubicBezTo>
                <a:cubicBezTo>
                  <a:pt x="20" y="0"/>
                  <a:pt x="0" y="19"/>
                  <a:pt x="0" y="43"/>
                </a:cubicBezTo>
                <a:cubicBezTo>
                  <a:pt x="0" y="476"/>
                  <a:pt x="0" y="476"/>
                  <a:pt x="0" y="476"/>
                </a:cubicBezTo>
                <a:cubicBezTo>
                  <a:pt x="0" y="500"/>
                  <a:pt x="20" y="519"/>
                  <a:pt x="44" y="519"/>
                </a:cubicBezTo>
                <a:cubicBezTo>
                  <a:pt x="79" y="519"/>
                  <a:pt x="79" y="519"/>
                  <a:pt x="79" y="519"/>
                </a:cubicBezTo>
                <a:cubicBezTo>
                  <a:pt x="80" y="521"/>
                  <a:pt x="81" y="522"/>
                  <a:pt x="83" y="522"/>
                </a:cubicBezTo>
                <a:cubicBezTo>
                  <a:pt x="358" y="625"/>
                  <a:pt x="358" y="625"/>
                  <a:pt x="358" y="625"/>
                </a:cubicBezTo>
                <a:cubicBezTo>
                  <a:pt x="363" y="627"/>
                  <a:pt x="368" y="628"/>
                  <a:pt x="373" y="628"/>
                </a:cubicBezTo>
                <a:cubicBezTo>
                  <a:pt x="380" y="628"/>
                  <a:pt x="386" y="627"/>
                  <a:pt x="391" y="624"/>
                </a:cubicBezTo>
                <a:cubicBezTo>
                  <a:pt x="402" y="619"/>
                  <a:pt x="410" y="611"/>
                  <a:pt x="414" y="600"/>
                </a:cubicBezTo>
                <a:cubicBezTo>
                  <a:pt x="566" y="195"/>
                  <a:pt x="566" y="195"/>
                  <a:pt x="566" y="195"/>
                </a:cubicBezTo>
                <a:cubicBezTo>
                  <a:pt x="570" y="184"/>
                  <a:pt x="569" y="172"/>
                  <a:pt x="564" y="161"/>
                </a:cubicBezTo>
                <a:close/>
                <a:moveTo>
                  <a:pt x="14" y="476"/>
                </a:moveTo>
                <a:cubicBezTo>
                  <a:pt x="14" y="43"/>
                  <a:pt x="14" y="43"/>
                  <a:pt x="14" y="43"/>
                </a:cubicBezTo>
                <a:cubicBezTo>
                  <a:pt x="14" y="27"/>
                  <a:pt x="27" y="14"/>
                  <a:pt x="44" y="14"/>
                </a:cubicBezTo>
                <a:cubicBezTo>
                  <a:pt x="337" y="14"/>
                  <a:pt x="337" y="14"/>
                  <a:pt x="337" y="14"/>
                </a:cubicBezTo>
                <a:cubicBezTo>
                  <a:pt x="354" y="14"/>
                  <a:pt x="367" y="27"/>
                  <a:pt x="367" y="43"/>
                </a:cubicBezTo>
                <a:cubicBezTo>
                  <a:pt x="367" y="476"/>
                  <a:pt x="367" y="476"/>
                  <a:pt x="367" y="476"/>
                </a:cubicBezTo>
                <a:cubicBezTo>
                  <a:pt x="367" y="492"/>
                  <a:pt x="354" y="505"/>
                  <a:pt x="337" y="505"/>
                </a:cubicBezTo>
                <a:cubicBezTo>
                  <a:pt x="44" y="505"/>
                  <a:pt x="44" y="505"/>
                  <a:pt x="44" y="505"/>
                </a:cubicBezTo>
                <a:cubicBezTo>
                  <a:pt x="27" y="505"/>
                  <a:pt x="14" y="492"/>
                  <a:pt x="14" y="476"/>
                </a:cubicBezTo>
                <a:close/>
                <a:moveTo>
                  <a:pt x="552" y="190"/>
                </a:moveTo>
                <a:cubicBezTo>
                  <a:pt x="401" y="595"/>
                  <a:pt x="401" y="595"/>
                  <a:pt x="401" y="595"/>
                </a:cubicBezTo>
                <a:cubicBezTo>
                  <a:pt x="398" y="602"/>
                  <a:pt x="393" y="608"/>
                  <a:pt x="386" y="611"/>
                </a:cubicBezTo>
                <a:cubicBezTo>
                  <a:pt x="378" y="615"/>
                  <a:pt x="370" y="615"/>
                  <a:pt x="363" y="612"/>
                </a:cubicBezTo>
                <a:cubicBezTo>
                  <a:pt x="114" y="519"/>
                  <a:pt x="114" y="519"/>
                  <a:pt x="114" y="519"/>
                </a:cubicBezTo>
                <a:cubicBezTo>
                  <a:pt x="337" y="519"/>
                  <a:pt x="337" y="519"/>
                  <a:pt x="337" y="519"/>
                </a:cubicBezTo>
                <a:cubicBezTo>
                  <a:pt x="361" y="519"/>
                  <a:pt x="381" y="500"/>
                  <a:pt x="381" y="476"/>
                </a:cubicBezTo>
                <a:cubicBezTo>
                  <a:pt x="381" y="94"/>
                  <a:pt x="381" y="94"/>
                  <a:pt x="381" y="94"/>
                </a:cubicBezTo>
                <a:cubicBezTo>
                  <a:pt x="535" y="152"/>
                  <a:pt x="535" y="152"/>
                  <a:pt x="535" y="152"/>
                </a:cubicBezTo>
                <a:cubicBezTo>
                  <a:pt x="542" y="154"/>
                  <a:pt x="548" y="160"/>
                  <a:pt x="552" y="167"/>
                </a:cubicBezTo>
                <a:cubicBezTo>
                  <a:pt x="555" y="174"/>
                  <a:pt x="555" y="182"/>
                  <a:pt x="552" y="190"/>
                </a:cubicBezTo>
                <a:close/>
                <a:moveTo>
                  <a:pt x="467" y="181"/>
                </a:moveTo>
                <a:cubicBezTo>
                  <a:pt x="464" y="180"/>
                  <a:pt x="461" y="181"/>
                  <a:pt x="459" y="183"/>
                </a:cubicBezTo>
                <a:cubicBezTo>
                  <a:pt x="398" y="249"/>
                  <a:pt x="398" y="249"/>
                  <a:pt x="398" y="249"/>
                </a:cubicBezTo>
                <a:cubicBezTo>
                  <a:pt x="395" y="251"/>
                  <a:pt x="395" y="256"/>
                  <a:pt x="398" y="259"/>
                </a:cubicBezTo>
                <a:cubicBezTo>
                  <a:pt x="401" y="261"/>
                  <a:pt x="405" y="261"/>
                  <a:pt x="408" y="258"/>
                </a:cubicBezTo>
                <a:cubicBezTo>
                  <a:pt x="418" y="247"/>
                  <a:pt x="418" y="247"/>
                  <a:pt x="418" y="247"/>
                </a:cubicBezTo>
                <a:cubicBezTo>
                  <a:pt x="461" y="263"/>
                  <a:pt x="461" y="263"/>
                  <a:pt x="461" y="263"/>
                </a:cubicBezTo>
                <a:cubicBezTo>
                  <a:pt x="461" y="278"/>
                  <a:pt x="461" y="278"/>
                  <a:pt x="461" y="278"/>
                </a:cubicBezTo>
                <a:cubicBezTo>
                  <a:pt x="461" y="282"/>
                  <a:pt x="464" y="285"/>
                  <a:pt x="468" y="285"/>
                </a:cubicBezTo>
                <a:cubicBezTo>
                  <a:pt x="468" y="285"/>
                  <a:pt x="468" y="285"/>
                  <a:pt x="468" y="285"/>
                </a:cubicBezTo>
                <a:cubicBezTo>
                  <a:pt x="472" y="285"/>
                  <a:pt x="475" y="281"/>
                  <a:pt x="475" y="278"/>
                </a:cubicBezTo>
                <a:cubicBezTo>
                  <a:pt x="471" y="188"/>
                  <a:pt x="471" y="188"/>
                  <a:pt x="471" y="188"/>
                </a:cubicBezTo>
                <a:cubicBezTo>
                  <a:pt x="471" y="185"/>
                  <a:pt x="469" y="182"/>
                  <a:pt x="467" y="181"/>
                </a:cubicBezTo>
                <a:close/>
                <a:moveTo>
                  <a:pt x="429" y="236"/>
                </a:moveTo>
                <a:cubicBezTo>
                  <a:pt x="458" y="205"/>
                  <a:pt x="458" y="205"/>
                  <a:pt x="458" y="205"/>
                </a:cubicBezTo>
                <a:cubicBezTo>
                  <a:pt x="460" y="248"/>
                  <a:pt x="460" y="248"/>
                  <a:pt x="460" y="248"/>
                </a:cubicBezTo>
                <a:lnTo>
                  <a:pt x="429" y="236"/>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2" name="Freeform 102"/>
          <p:cNvSpPr>
            <a:spLocks noEditPoints="1"/>
          </p:cNvSpPr>
          <p:nvPr/>
        </p:nvSpPr>
        <p:spPr bwMode="auto">
          <a:xfrm>
            <a:off x="4581073" y="4667382"/>
            <a:ext cx="446058" cy="474586"/>
          </a:xfrm>
          <a:custGeom>
            <a:avLst/>
            <a:gdLst>
              <a:gd name="T0" fmla="*/ 160 w 576"/>
              <a:gd name="T1" fmla="*/ 333 h 613"/>
              <a:gd name="T2" fmla="*/ 251 w 576"/>
              <a:gd name="T3" fmla="*/ 413 h 613"/>
              <a:gd name="T4" fmla="*/ 174 w 576"/>
              <a:gd name="T5" fmla="*/ 340 h 613"/>
              <a:gd name="T6" fmla="*/ 50 w 576"/>
              <a:gd name="T7" fmla="*/ 326 h 613"/>
              <a:gd name="T8" fmla="*/ 126 w 576"/>
              <a:gd name="T9" fmla="*/ 420 h 613"/>
              <a:gd name="T10" fmla="*/ 119 w 576"/>
              <a:gd name="T11" fmla="*/ 406 h 613"/>
              <a:gd name="T12" fmla="*/ 119 w 576"/>
              <a:gd name="T13" fmla="*/ 406 h 613"/>
              <a:gd name="T14" fmla="*/ 251 w 576"/>
              <a:gd name="T15" fmla="*/ 199 h 613"/>
              <a:gd name="T16" fmla="*/ 160 w 576"/>
              <a:gd name="T17" fmla="*/ 279 h 613"/>
              <a:gd name="T18" fmla="*/ 237 w 576"/>
              <a:gd name="T19" fmla="*/ 272 h 613"/>
              <a:gd name="T20" fmla="*/ 50 w 576"/>
              <a:gd name="T21" fmla="*/ 192 h 613"/>
              <a:gd name="T22" fmla="*/ 126 w 576"/>
              <a:gd name="T23" fmla="*/ 286 h 613"/>
              <a:gd name="T24" fmla="*/ 119 w 576"/>
              <a:gd name="T25" fmla="*/ 272 h 613"/>
              <a:gd name="T26" fmla="*/ 119 w 576"/>
              <a:gd name="T27" fmla="*/ 272 h 613"/>
              <a:gd name="T28" fmla="*/ 43 w 576"/>
              <a:gd name="T29" fmla="*/ 549 h 613"/>
              <a:gd name="T30" fmla="*/ 133 w 576"/>
              <a:gd name="T31" fmla="*/ 468 h 613"/>
              <a:gd name="T32" fmla="*/ 57 w 576"/>
              <a:gd name="T33" fmla="*/ 475 h 613"/>
              <a:gd name="T34" fmla="*/ 288 w 576"/>
              <a:gd name="T35" fmla="*/ 0 h 613"/>
              <a:gd name="T36" fmla="*/ 0 w 576"/>
              <a:gd name="T37" fmla="*/ 153 h 613"/>
              <a:gd name="T38" fmla="*/ 174 w 576"/>
              <a:gd name="T39" fmla="*/ 606 h 613"/>
              <a:gd name="T40" fmla="*/ 244 w 576"/>
              <a:gd name="T41" fmla="*/ 613 h 613"/>
              <a:gd name="T42" fmla="*/ 456 w 576"/>
              <a:gd name="T43" fmla="*/ 475 h 613"/>
              <a:gd name="T44" fmla="*/ 569 w 576"/>
              <a:gd name="T45" fmla="*/ 613 h 613"/>
              <a:gd name="T46" fmla="*/ 244 w 576"/>
              <a:gd name="T47" fmla="*/ 461 h 613"/>
              <a:gd name="T48" fmla="*/ 14 w 576"/>
              <a:gd name="T49" fmla="*/ 599 h 613"/>
              <a:gd name="T50" fmla="*/ 251 w 576"/>
              <a:gd name="T51" fmla="*/ 599 h 613"/>
              <a:gd name="T52" fmla="*/ 532 w 576"/>
              <a:gd name="T53" fmla="*/ 599 h 613"/>
              <a:gd name="T54" fmla="*/ 442 w 576"/>
              <a:gd name="T55" fmla="*/ 468 h 613"/>
              <a:gd name="T56" fmla="*/ 295 w 576"/>
              <a:gd name="T57" fmla="*/ 14 h 613"/>
              <a:gd name="T58" fmla="*/ 525 w 576"/>
              <a:gd name="T59" fmla="*/ 420 h 613"/>
              <a:gd name="T60" fmla="*/ 449 w 576"/>
              <a:gd name="T61" fmla="*/ 326 h 613"/>
              <a:gd name="T62" fmla="*/ 456 w 576"/>
              <a:gd name="T63" fmla="*/ 340 h 613"/>
              <a:gd name="T64" fmla="*/ 456 w 576"/>
              <a:gd name="T65" fmla="*/ 340 h 613"/>
              <a:gd name="T66" fmla="*/ 414 w 576"/>
              <a:gd name="T67" fmla="*/ 333 h 613"/>
              <a:gd name="T68" fmla="*/ 324 w 576"/>
              <a:gd name="T69" fmla="*/ 413 h 613"/>
              <a:gd name="T70" fmla="*/ 400 w 576"/>
              <a:gd name="T71" fmla="*/ 406 h 613"/>
              <a:gd name="T72" fmla="*/ 525 w 576"/>
              <a:gd name="T73" fmla="*/ 286 h 613"/>
              <a:gd name="T74" fmla="*/ 449 w 576"/>
              <a:gd name="T75" fmla="*/ 192 h 613"/>
              <a:gd name="T76" fmla="*/ 456 w 576"/>
              <a:gd name="T77" fmla="*/ 206 h 613"/>
              <a:gd name="T78" fmla="*/ 456 w 576"/>
              <a:gd name="T79" fmla="*/ 206 h 613"/>
              <a:gd name="T80" fmla="*/ 414 w 576"/>
              <a:gd name="T81" fmla="*/ 199 h 613"/>
              <a:gd name="T82" fmla="*/ 324 w 576"/>
              <a:gd name="T83" fmla="*/ 279 h 613"/>
              <a:gd name="T84" fmla="*/ 400 w 576"/>
              <a:gd name="T85" fmla="*/ 272 h 613"/>
              <a:gd name="T86" fmla="*/ 525 w 576"/>
              <a:gd name="T87" fmla="*/ 153 h 613"/>
              <a:gd name="T88" fmla="*/ 449 w 576"/>
              <a:gd name="T89" fmla="*/ 59 h 613"/>
              <a:gd name="T90" fmla="*/ 456 w 576"/>
              <a:gd name="T91" fmla="*/ 73 h 613"/>
              <a:gd name="T92" fmla="*/ 456 w 576"/>
              <a:gd name="T93" fmla="*/ 73 h 613"/>
              <a:gd name="T94" fmla="*/ 414 w 576"/>
              <a:gd name="T95" fmla="*/ 66 h 613"/>
              <a:gd name="T96" fmla="*/ 324 w 576"/>
              <a:gd name="T97" fmla="*/ 146 h 613"/>
              <a:gd name="T98" fmla="*/ 400 w 576"/>
              <a:gd name="T99" fmla="*/ 139 h 613"/>
              <a:gd name="T100" fmla="*/ 407 w 576"/>
              <a:gd name="T101" fmla="*/ 556 h 613"/>
              <a:gd name="T102" fmla="*/ 331 w 576"/>
              <a:gd name="T103" fmla="*/ 461 h 613"/>
              <a:gd name="T104" fmla="*/ 338 w 576"/>
              <a:gd name="T105" fmla="*/ 475 h 613"/>
              <a:gd name="T106" fmla="*/ 338 w 576"/>
              <a:gd name="T107" fmla="*/ 47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6" h="613">
                <a:moveTo>
                  <a:pt x="251" y="333"/>
                </a:moveTo>
                <a:cubicBezTo>
                  <a:pt x="251" y="329"/>
                  <a:pt x="248" y="326"/>
                  <a:pt x="244" y="326"/>
                </a:cubicBezTo>
                <a:cubicBezTo>
                  <a:pt x="167" y="326"/>
                  <a:pt x="167" y="326"/>
                  <a:pt x="167" y="326"/>
                </a:cubicBezTo>
                <a:cubicBezTo>
                  <a:pt x="164" y="326"/>
                  <a:pt x="160" y="329"/>
                  <a:pt x="160" y="333"/>
                </a:cubicBezTo>
                <a:cubicBezTo>
                  <a:pt x="160" y="413"/>
                  <a:pt x="160" y="413"/>
                  <a:pt x="160" y="413"/>
                </a:cubicBezTo>
                <a:cubicBezTo>
                  <a:pt x="160" y="417"/>
                  <a:pt x="164" y="420"/>
                  <a:pt x="167" y="420"/>
                </a:cubicBezTo>
                <a:cubicBezTo>
                  <a:pt x="244" y="420"/>
                  <a:pt x="244" y="420"/>
                  <a:pt x="244" y="420"/>
                </a:cubicBezTo>
                <a:cubicBezTo>
                  <a:pt x="248" y="420"/>
                  <a:pt x="251" y="417"/>
                  <a:pt x="251" y="413"/>
                </a:cubicBezTo>
                <a:lnTo>
                  <a:pt x="251" y="333"/>
                </a:lnTo>
                <a:close/>
                <a:moveTo>
                  <a:pt x="237" y="406"/>
                </a:moveTo>
                <a:cubicBezTo>
                  <a:pt x="174" y="406"/>
                  <a:pt x="174" y="406"/>
                  <a:pt x="174" y="406"/>
                </a:cubicBezTo>
                <a:cubicBezTo>
                  <a:pt x="174" y="340"/>
                  <a:pt x="174" y="340"/>
                  <a:pt x="174" y="340"/>
                </a:cubicBezTo>
                <a:cubicBezTo>
                  <a:pt x="237" y="340"/>
                  <a:pt x="237" y="340"/>
                  <a:pt x="237" y="340"/>
                </a:cubicBezTo>
                <a:lnTo>
                  <a:pt x="237" y="406"/>
                </a:lnTo>
                <a:close/>
                <a:moveTo>
                  <a:pt x="126" y="326"/>
                </a:moveTo>
                <a:cubicBezTo>
                  <a:pt x="50" y="326"/>
                  <a:pt x="50" y="326"/>
                  <a:pt x="50" y="326"/>
                </a:cubicBezTo>
                <a:cubicBezTo>
                  <a:pt x="46" y="326"/>
                  <a:pt x="43" y="329"/>
                  <a:pt x="43" y="333"/>
                </a:cubicBezTo>
                <a:cubicBezTo>
                  <a:pt x="43" y="413"/>
                  <a:pt x="43" y="413"/>
                  <a:pt x="43" y="413"/>
                </a:cubicBezTo>
                <a:cubicBezTo>
                  <a:pt x="43" y="417"/>
                  <a:pt x="46" y="420"/>
                  <a:pt x="50" y="420"/>
                </a:cubicBezTo>
                <a:cubicBezTo>
                  <a:pt x="126" y="420"/>
                  <a:pt x="126" y="420"/>
                  <a:pt x="126" y="420"/>
                </a:cubicBezTo>
                <a:cubicBezTo>
                  <a:pt x="130" y="420"/>
                  <a:pt x="133" y="417"/>
                  <a:pt x="133" y="413"/>
                </a:cubicBezTo>
                <a:cubicBezTo>
                  <a:pt x="133" y="333"/>
                  <a:pt x="133" y="333"/>
                  <a:pt x="133" y="333"/>
                </a:cubicBezTo>
                <a:cubicBezTo>
                  <a:pt x="133" y="329"/>
                  <a:pt x="130" y="326"/>
                  <a:pt x="126" y="326"/>
                </a:cubicBezTo>
                <a:close/>
                <a:moveTo>
                  <a:pt x="119" y="406"/>
                </a:moveTo>
                <a:cubicBezTo>
                  <a:pt x="57" y="406"/>
                  <a:pt x="57" y="406"/>
                  <a:pt x="57" y="406"/>
                </a:cubicBezTo>
                <a:cubicBezTo>
                  <a:pt x="57" y="340"/>
                  <a:pt x="57" y="340"/>
                  <a:pt x="57" y="340"/>
                </a:cubicBezTo>
                <a:cubicBezTo>
                  <a:pt x="119" y="340"/>
                  <a:pt x="119" y="340"/>
                  <a:pt x="119" y="340"/>
                </a:cubicBezTo>
                <a:lnTo>
                  <a:pt x="119" y="406"/>
                </a:lnTo>
                <a:close/>
                <a:moveTo>
                  <a:pt x="167" y="286"/>
                </a:moveTo>
                <a:cubicBezTo>
                  <a:pt x="244" y="286"/>
                  <a:pt x="244" y="286"/>
                  <a:pt x="244" y="286"/>
                </a:cubicBezTo>
                <a:cubicBezTo>
                  <a:pt x="248" y="286"/>
                  <a:pt x="251" y="283"/>
                  <a:pt x="251" y="279"/>
                </a:cubicBezTo>
                <a:cubicBezTo>
                  <a:pt x="251" y="199"/>
                  <a:pt x="251" y="199"/>
                  <a:pt x="251" y="199"/>
                </a:cubicBezTo>
                <a:cubicBezTo>
                  <a:pt x="251" y="195"/>
                  <a:pt x="248" y="192"/>
                  <a:pt x="244" y="192"/>
                </a:cubicBezTo>
                <a:cubicBezTo>
                  <a:pt x="167" y="192"/>
                  <a:pt x="167" y="192"/>
                  <a:pt x="167" y="192"/>
                </a:cubicBezTo>
                <a:cubicBezTo>
                  <a:pt x="164" y="192"/>
                  <a:pt x="160" y="195"/>
                  <a:pt x="160" y="199"/>
                </a:cubicBezTo>
                <a:cubicBezTo>
                  <a:pt x="160" y="279"/>
                  <a:pt x="160" y="279"/>
                  <a:pt x="160" y="279"/>
                </a:cubicBezTo>
                <a:cubicBezTo>
                  <a:pt x="160" y="283"/>
                  <a:pt x="164" y="286"/>
                  <a:pt x="167" y="286"/>
                </a:cubicBezTo>
                <a:close/>
                <a:moveTo>
                  <a:pt x="174" y="206"/>
                </a:moveTo>
                <a:cubicBezTo>
                  <a:pt x="237" y="206"/>
                  <a:pt x="237" y="206"/>
                  <a:pt x="237" y="206"/>
                </a:cubicBezTo>
                <a:cubicBezTo>
                  <a:pt x="237" y="272"/>
                  <a:pt x="237" y="272"/>
                  <a:pt x="237" y="272"/>
                </a:cubicBezTo>
                <a:cubicBezTo>
                  <a:pt x="174" y="272"/>
                  <a:pt x="174" y="272"/>
                  <a:pt x="174" y="272"/>
                </a:cubicBezTo>
                <a:lnTo>
                  <a:pt x="174" y="206"/>
                </a:lnTo>
                <a:close/>
                <a:moveTo>
                  <a:pt x="126" y="192"/>
                </a:moveTo>
                <a:cubicBezTo>
                  <a:pt x="50" y="192"/>
                  <a:pt x="50" y="192"/>
                  <a:pt x="50" y="192"/>
                </a:cubicBezTo>
                <a:cubicBezTo>
                  <a:pt x="46" y="192"/>
                  <a:pt x="43" y="195"/>
                  <a:pt x="43" y="199"/>
                </a:cubicBezTo>
                <a:cubicBezTo>
                  <a:pt x="43" y="279"/>
                  <a:pt x="43" y="279"/>
                  <a:pt x="43" y="279"/>
                </a:cubicBezTo>
                <a:cubicBezTo>
                  <a:pt x="43" y="283"/>
                  <a:pt x="46" y="286"/>
                  <a:pt x="50" y="286"/>
                </a:cubicBezTo>
                <a:cubicBezTo>
                  <a:pt x="126" y="286"/>
                  <a:pt x="126" y="286"/>
                  <a:pt x="126" y="286"/>
                </a:cubicBezTo>
                <a:cubicBezTo>
                  <a:pt x="130" y="286"/>
                  <a:pt x="133" y="283"/>
                  <a:pt x="133" y="279"/>
                </a:cubicBezTo>
                <a:cubicBezTo>
                  <a:pt x="133" y="199"/>
                  <a:pt x="133" y="199"/>
                  <a:pt x="133" y="199"/>
                </a:cubicBezTo>
                <a:cubicBezTo>
                  <a:pt x="133" y="195"/>
                  <a:pt x="130" y="192"/>
                  <a:pt x="126" y="192"/>
                </a:cubicBezTo>
                <a:close/>
                <a:moveTo>
                  <a:pt x="119" y="272"/>
                </a:moveTo>
                <a:cubicBezTo>
                  <a:pt x="57" y="272"/>
                  <a:pt x="57" y="272"/>
                  <a:pt x="57" y="272"/>
                </a:cubicBezTo>
                <a:cubicBezTo>
                  <a:pt x="57" y="206"/>
                  <a:pt x="57" y="206"/>
                  <a:pt x="57" y="206"/>
                </a:cubicBezTo>
                <a:cubicBezTo>
                  <a:pt x="119" y="206"/>
                  <a:pt x="119" y="206"/>
                  <a:pt x="119" y="206"/>
                </a:cubicBezTo>
                <a:lnTo>
                  <a:pt x="119" y="272"/>
                </a:lnTo>
                <a:close/>
                <a:moveTo>
                  <a:pt x="126" y="461"/>
                </a:moveTo>
                <a:cubicBezTo>
                  <a:pt x="50" y="461"/>
                  <a:pt x="50" y="461"/>
                  <a:pt x="50" y="461"/>
                </a:cubicBezTo>
                <a:cubicBezTo>
                  <a:pt x="46" y="461"/>
                  <a:pt x="43" y="465"/>
                  <a:pt x="43" y="468"/>
                </a:cubicBezTo>
                <a:cubicBezTo>
                  <a:pt x="43" y="549"/>
                  <a:pt x="43" y="549"/>
                  <a:pt x="43" y="549"/>
                </a:cubicBezTo>
                <a:cubicBezTo>
                  <a:pt x="43" y="553"/>
                  <a:pt x="46" y="556"/>
                  <a:pt x="50" y="556"/>
                </a:cubicBezTo>
                <a:cubicBezTo>
                  <a:pt x="126" y="556"/>
                  <a:pt x="126" y="556"/>
                  <a:pt x="126" y="556"/>
                </a:cubicBezTo>
                <a:cubicBezTo>
                  <a:pt x="130" y="556"/>
                  <a:pt x="133" y="553"/>
                  <a:pt x="133" y="549"/>
                </a:cubicBezTo>
                <a:cubicBezTo>
                  <a:pt x="133" y="468"/>
                  <a:pt x="133" y="468"/>
                  <a:pt x="133" y="468"/>
                </a:cubicBezTo>
                <a:cubicBezTo>
                  <a:pt x="133" y="465"/>
                  <a:pt x="130" y="461"/>
                  <a:pt x="126" y="461"/>
                </a:cubicBezTo>
                <a:close/>
                <a:moveTo>
                  <a:pt x="119" y="542"/>
                </a:moveTo>
                <a:cubicBezTo>
                  <a:pt x="57" y="542"/>
                  <a:pt x="57" y="542"/>
                  <a:pt x="57" y="542"/>
                </a:cubicBezTo>
                <a:cubicBezTo>
                  <a:pt x="57" y="475"/>
                  <a:pt x="57" y="475"/>
                  <a:pt x="57" y="475"/>
                </a:cubicBezTo>
                <a:cubicBezTo>
                  <a:pt x="119" y="475"/>
                  <a:pt x="119" y="475"/>
                  <a:pt x="119" y="475"/>
                </a:cubicBezTo>
                <a:lnTo>
                  <a:pt x="119" y="542"/>
                </a:lnTo>
                <a:close/>
                <a:moveTo>
                  <a:pt x="569" y="0"/>
                </a:moveTo>
                <a:cubicBezTo>
                  <a:pt x="288" y="0"/>
                  <a:pt x="288" y="0"/>
                  <a:pt x="288" y="0"/>
                </a:cubicBezTo>
                <a:cubicBezTo>
                  <a:pt x="284" y="0"/>
                  <a:pt x="281" y="3"/>
                  <a:pt x="281" y="7"/>
                </a:cubicBezTo>
                <a:cubicBezTo>
                  <a:pt x="281" y="146"/>
                  <a:pt x="281" y="146"/>
                  <a:pt x="281" y="146"/>
                </a:cubicBezTo>
                <a:cubicBezTo>
                  <a:pt x="7" y="146"/>
                  <a:pt x="7" y="146"/>
                  <a:pt x="7" y="146"/>
                </a:cubicBezTo>
                <a:cubicBezTo>
                  <a:pt x="3" y="146"/>
                  <a:pt x="0" y="149"/>
                  <a:pt x="0" y="153"/>
                </a:cubicBezTo>
                <a:cubicBezTo>
                  <a:pt x="0" y="606"/>
                  <a:pt x="0" y="606"/>
                  <a:pt x="0" y="606"/>
                </a:cubicBezTo>
                <a:cubicBezTo>
                  <a:pt x="0" y="609"/>
                  <a:pt x="3" y="613"/>
                  <a:pt x="7" y="613"/>
                </a:cubicBezTo>
                <a:cubicBezTo>
                  <a:pt x="167" y="613"/>
                  <a:pt x="167" y="613"/>
                  <a:pt x="167" y="613"/>
                </a:cubicBezTo>
                <a:cubicBezTo>
                  <a:pt x="171" y="613"/>
                  <a:pt x="174" y="609"/>
                  <a:pt x="174" y="606"/>
                </a:cubicBezTo>
                <a:cubicBezTo>
                  <a:pt x="174" y="475"/>
                  <a:pt x="174" y="475"/>
                  <a:pt x="174" y="475"/>
                </a:cubicBezTo>
                <a:cubicBezTo>
                  <a:pt x="237" y="475"/>
                  <a:pt x="237" y="475"/>
                  <a:pt x="237" y="475"/>
                </a:cubicBezTo>
                <a:cubicBezTo>
                  <a:pt x="237" y="606"/>
                  <a:pt x="237" y="606"/>
                  <a:pt x="237" y="606"/>
                </a:cubicBezTo>
                <a:cubicBezTo>
                  <a:pt x="237" y="609"/>
                  <a:pt x="240" y="613"/>
                  <a:pt x="244" y="613"/>
                </a:cubicBezTo>
                <a:cubicBezTo>
                  <a:pt x="288" y="613"/>
                  <a:pt x="288" y="613"/>
                  <a:pt x="288" y="613"/>
                </a:cubicBezTo>
                <a:cubicBezTo>
                  <a:pt x="449" y="613"/>
                  <a:pt x="449" y="613"/>
                  <a:pt x="449" y="613"/>
                </a:cubicBezTo>
                <a:cubicBezTo>
                  <a:pt x="453" y="613"/>
                  <a:pt x="456" y="609"/>
                  <a:pt x="456" y="606"/>
                </a:cubicBezTo>
                <a:cubicBezTo>
                  <a:pt x="456" y="475"/>
                  <a:pt x="456" y="475"/>
                  <a:pt x="456" y="475"/>
                </a:cubicBezTo>
                <a:cubicBezTo>
                  <a:pt x="518" y="475"/>
                  <a:pt x="518" y="475"/>
                  <a:pt x="518" y="475"/>
                </a:cubicBezTo>
                <a:cubicBezTo>
                  <a:pt x="518" y="606"/>
                  <a:pt x="518" y="606"/>
                  <a:pt x="518" y="606"/>
                </a:cubicBezTo>
                <a:cubicBezTo>
                  <a:pt x="518" y="609"/>
                  <a:pt x="521" y="613"/>
                  <a:pt x="525" y="613"/>
                </a:cubicBezTo>
                <a:cubicBezTo>
                  <a:pt x="569" y="613"/>
                  <a:pt x="569" y="613"/>
                  <a:pt x="569" y="613"/>
                </a:cubicBezTo>
                <a:cubicBezTo>
                  <a:pt x="573" y="613"/>
                  <a:pt x="576" y="609"/>
                  <a:pt x="576" y="606"/>
                </a:cubicBezTo>
                <a:cubicBezTo>
                  <a:pt x="576" y="7"/>
                  <a:pt x="576" y="7"/>
                  <a:pt x="576" y="7"/>
                </a:cubicBezTo>
                <a:cubicBezTo>
                  <a:pt x="576" y="3"/>
                  <a:pt x="573" y="0"/>
                  <a:pt x="569" y="0"/>
                </a:cubicBezTo>
                <a:close/>
                <a:moveTo>
                  <a:pt x="244" y="461"/>
                </a:moveTo>
                <a:cubicBezTo>
                  <a:pt x="167" y="461"/>
                  <a:pt x="167" y="461"/>
                  <a:pt x="167" y="461"/>
                </a:cubicBezTo>
                <a:cubicBezTo>
                  <a:pt x="164" y="461"/>
                  <a:pt x="160" y="465"/>
                  <a:pt x="160" y="468"/>
                </a:cubicBezTo>
                <a:cubicBezTo>
                  <a:pt x="160" y="599"/>
                  <a:pt x="160" y="599"/>
                  <a:pt x="160" y="599"/>
                </a:cubicBezTo>
                <a:cubicBezTo>
                  <a:pt x="14" y="599"/>
                  <a:pt x="14" y="599"/>
                  <a:pt x="14" y="599"/>
                </a:cubicBezTo>
                <a:cubicBezTo>
                  <a:pt x="14" y="160"/>
                  <a:pt x="14" y="160"/>
                  <a:pt x="14" y="160"/>
                </a:cubicBezTo>
                <a:cubicBezTo>
                  <a:pt x="281" y="160"/>
                  <a:pt x="281" y="160"/>
                  <a:pt x="281" y="160"/>
                </a:cubicBezTo>
                <a:cubicBezTo>
                  <a:pt x="281" y="599"/>
                  <a:pt x="281" y="599"/>
                  <a:pt x="281" y="599"/>
                </a:cubicBezTo>
                <a:cubicBezTo>
                  <a:pt x="251" y="599"/>
                  <a:pt x="251" y="599"/>
                  <a:pt x="251" y="599"/>
                </a:cubicBezTo>
                <a:cubicBezTo>
                  <a:pt x="251" y="468"/>
                  <a:pt x="251" y="468"/>
                  <a:pt x="251" y="468"/>
                </a:cubicBezTo>
                <a:cubicBezTo>
                  <a:pt x="251" y="465"/>
                  <a:pt x="248" y="461"/>
                  <a:pt x="244" y="461"/>
                </a:cubicBezTo>
                <a:close/>
                <a:moveTo>
                  <a:pt x="562" y="599"/>
                </a:moveTo>
                <a:cubicBezTo>
                  <a:pt x="532" y="599"/>
                  <a:pt x="532" y="599"/>
                  <a:pt x="532" y="599"/>
                </a:cubicBezTo>
                <a:cubicBezTo>
                  <a:pt x="532" y="468"/>
                  <a:pt x="532" y="468"/>
                  <a:pt x="532" y="468"/>
                </a:cubicBezTo>
                <a:cubicBezTo>
                  <a:pt x="532" y="465"/>
                  <a:pt x="529" y="461"/>
                  <a:pt x="525" y="461"/>
                </a:cubicBezTo>
                <a:cubicBezTo>
                  <a:pt x="449" y="461"/>
                  <a:pt x="449" y="461"/>
                  <a:pt x="449" y="461"/>
                </a:cubicBezTo>
                <a:cubicBezTo>
                  <a:pt x="445" y="461"/>
                  <a:pt x="442" y="465"/>
                  <a:pt x="442" y="468"/>
                </a:cubicBezTo>
                <a:cubicBezTo>
                  <a:pt x="442" y="599"/>
                  <a:pt x="442" y="599"/>
                  <a:pt x="442" y="599"/>
                </a:cubicBezTo>
                <a:cubicBezTo>
                  <a:pt x="295" y="599"/>
                  <a:pt x="295" y="599"/>
                  <a:pt x="295" y="599"/>
                </a:cubicBezTo>
                <a:cubicBezTo>
                  <a:pt x="295" y="153"/>
                  <a:pt x="295" y="153"/>
                  <a:pt x="295" y="153"/>
                </a:cubicBezTo>
                <a:cubicBezTo>
                  <a:pt x="295" y="14"/>
                  <a:pt x="295" y="14"/>
                  <a:pt x="295" y="14"/>
                </a:cubicBezTo>
                <a:cubicBezTo>
                  <a:pt x="562" y="14"/>
                  <a:pt x="562" y="14"/>
                  <a:pt x="562" y="14"/>
                </a:cubicBezTo>
                <a:lnTo>
                  <a:pt x="562" y="599"/>
                </a:lnTo>
                <a:close/>
                <a:moveTo>
                  <a:pt x="449" y="420"/>
                </a:moveTo>
                <a:cubicBezTo>
                  <a:pt x="525" y="420"/>
                  <a:pt x="525" y="420"/>
                  <a:pt x="525" y="420"/>
                </a:cubicBezTo>
                <a:cubicBezTo>
                  <a:pt x="529" y="420"/>
                  <a:pt x="532" y="417"/>
                  <a:pt x="532" y="413"/>
                </a:cubicBezTo>
                <a:cubicBezTo>
                  <a:pt x="532" y="333"/>
                  <a:pt x="532" y="333"/>
                  <a:pt x="532" y="333"/>
                </a:cubicBezTo>
                <a:cubicBezTo>
                  <a:pt x="532" y="329"/>
                  <a:pt x="529" y="326"/>
                  <a:pt x="525" y="326"/>
                </a:cubicBezTo>
                <a:cubicBezTo>
                  <a:pt x="449" y="326"/>
                  <a:pt x="449" y="326"/>
                  <a:pt x="449" y="326"/>
                </a:cubicBezTo>
                <a:cubicBezTo>
                  <a:pt x="445" y="326"/>
                  <a:pt x="442" y="329"/>
                  <a:pt x="442" y="333"/>
                </a:cubicBezTo>
                <a:cubicBezTo>
                  <a:pt x="442" y="413"/>
                  <a:pt x="442" y="413"/>
                  <a:pt x="442" y="413"/>
                </a:cubicBezTo>
                <a:cubicBezTo>
                  <a:pt x="442" y="417"/>
                  <a:pt x="445" y="420"/>
                  <a:pt x="449" y="420"/>
                </a:cubicBezTo>
                <a:close/>
                <a:moveTo>
                  <a:pt x="456" y="340"/>
                </a:moveTo>
                <a:cubicBezTo>
                  <a:pt x="518" y="340"/>
                  <a:pt x="518" y="340"/>
                  <a:pt x="518" y="340"/>
                </a:cubicBezTo>
                <a:cubicBezTo>
                  <a:pt x="518" y="406"/>
                  <a:pt x="518" y="406"/>
                  <a:pt x="518" y="406"/>
                </a:cubicBezTo>
                <a:cubicBezTo>
                  <a:pt x="456" y="406"/>
                  <a:pt x="456" y="406"/>
                  <a:pt x="456" y="406"/>
                </a:cubicBezTo>
                <a:lnTo>
                  <a:pt x="456" y="340"/>
                </a:lnTo>
                <a:close/>
                <a:moveTo>
                  <a:pt x="331" y="420"/>
                </a:moveTo>
                <a:cubicBezTo>
                  <a:pt x="407" y="420"/>
                  <a:pt x="407" y="420"/>
                  <a:pt x="407" y="420"/>
                </a:cubicBezTo>
                <a:cubicBezTo>
                  <a:pt x="411" y="420"/>
                  <a:pt x="414" y="417"/>
                  <a:pt x="414" y="413"/>
                </a:cubicBezTo>
                <a:cubicBezTo>
                  <a:pt x="414" y="333"/>
                  <a:pt x="414" y="333"/>
                  <a:pt x="414" y="333"/>
                </a:cubicBezTo>
                <a:cubicBezTo>
                  <a:pt x="414" y="329"/>
                  <a:pt x="411" y="326"/>
                  <a:pt x="407" y="326"/>
                </a:cubicBezTo>
                <a:cubicBezTo>
                  <a:pt x="331" y="326"/>
                  <a:pt x="331" y="326"/>
                  <a:pt x="331" y="326"/>
                </a:cubicBezTo>
                <a:cubicBezTo>
                  <a:pt x="327" y="326"/>
                  <a:pt x="324" y="329"/>
                  <a:pt x="324" y="333"/>
                </a:cubicBezTo>
                <a:cubicBezTo>
                  <a:pt x="324" y="413"/>
                  <a:pt x="324" y="413"/>
                  <a:pt x="324" y="413"/>
                </a:cubicBezTo>
                <a:cubicBezTo>
                  <a:pt x="324" y="417"/>
                  <a:pt x="327" y="420"/>
                  <a:pt x="331" y="420"/>
                </a:cubicBezTo>
                <a:close/>
                <a:moveTo>
                  <a:pt x="338" y="340"/>
                </a:moveTo>
                <a:cubicBezTo>
                  <a:pt x="400" y="340"/>
                  <a:pt x="400" y="340"/>
                  <a:pt x="400" y="340"/>
                </a:cubicBezTo>
                <a:cubicBezTo>
                  <a:pt x="400" y="406"/>
                  <a:pt x="400" y="406"/>
                  <a:pt x="400" y="406"/>
                </a:cubicBezTo>
                <a:cubicBezTo>
                  <a:pt x="338" y="406"/>
                  <a:pt x="338" y="406"/>
                  <a:pt x="338" y="406"/>
                </a:cubicBezTo>
                <a:lnTo>
                  <a:pt x="338" y="340"/>
                </a:lnTo>
                <a:close/>
                <a:moveTo>
                  <a:pt x="449" y="286"/>
                </a:moveTo>
                <a:cubicBezTo>
                  <a:pt x="525" y="286"/>
                  <a:pt x="525" y="286"/>
                  <a:pt x="525" y="286"/>
                </a:cubicBezTo>
                <a:cubicBezTo>
                  <a:pt x="529" y="286"/>
                  <a:pt x="532" y="283"/>
                  <a:pt x="532" y="279"/>
                </a:cubicBezTo>
                <a:cubicBezTo>
                  <a:pt x="532" y="199"/>
                  <a:pt x="532" y="199"/>
                  <a:pt x="532" y="199"/>
                </a:cubicBezTo>
                <a:cubicBezTo>
                  <a:pt x="532" y="195"/>
                  <a:pt x="529" y="192"/>
                  <a:pt x="525" y="192"/>
                </a:cubicBezTo>
                <a:cubicBezTo>
                  <a:pt x="449" y="192"/>
                  <a:pt x="449" y="192"/>
                  <a:pt x="449" y="192"/>
                </a:cubicBezTo>
                <a:cubicBezTo>
                  <a:pt x="445" y="192"/>
                  <a:pt x="442" y="195"/>
                  <a:pt x="442" y="199"/>
                </a:cubicBezTo>
                <a:cubicBezTo>
                  <a:pt x="442" y="279"/>
                  <a:pt x="442" y="279"/>
                  <a:pt x="442" y="279"/>
                </a:cubicBezTo>
                <a:cubicBezTo>
                  <a:pt x="442" y="283"/>
                  <a:pt x="445" y="286"/>
                  <a:pt x="449" y="286"/>
                </a:cubicBezTo>
                <a:close/>
                <a:moveTo>
                  <a:pt x="456" y="206"/>
                </a:moveTo>
                <a:cubicBezTo>
                  <a:pt x="518" y="206"/>
                  <a:pt x="518" y="206"/>
                  <a:pt x="518" y="206"/>
                </a:cubicBezTo>
                <a:cubicBezTo>
                  <a:pt x="518" y="272"/>
                  <a:pt x="518" y="272"/>
                  <a:pt x="518" y="272"/>
                </a:cubicBezTo>
                <a:cubicBezTo>
                  <a:pt x="456" y="272"/>
                  <a:pt x="456" y="272"/>
                  <a:pt x="456" y="272"/>
                </a:cubicBezTo>
                <a:lnTo>
                  <a:pt x="456" y="206"/>
                </a:lnTo>
                <a:close/>
                <a:moveTo>
                  <a:pt x="331" y="286"/>
                </a:moveTo>
                <a:cubicBezTo>
                  <a:pt x="407" y="286"/>
                  <a:pt x="407" y="286"/>
                  <a:pt x="407" y="286"/>
                </a:cubicBezTo>
                <a:cubicBezTo>
                  <a:pt x="411" y="286"/>
                  <a:pt x="414" y="283"/>
                  <a:pt x="414" y="279"/>
                </a:cubicBezTo>
                <a:cubicBezTo>
                  <a:pt x="414" y="199"/>
                  <a:pt x="414" y="199"/>
                  <a:pt x="414" y="199"/>
                </a:cubicBezTo>
                <a:cubicBezTo>
                  <a:pt x="414" y="195"/>
                  <a:pt x="411" y="192"/>
                  <a:pt x="407" y="192"/>
                </a:cubicBezTo>
                <a:cubicBezTo>
                  <a:pt x="331" y="192"/>
                  <a:pt x="331" y="192"/>
                  <a:pt x="331" y="192"/>
                </a:cubicBezTo>
                <a:cubicBezTo>
                  <a:pt x="327" y="192"/>
                  <a:pt x="324" y="195"/>
                  <a:pt x="324" y="199"/>
                </a:cubicBezTo>
                <a:cubicBezTo>
                  <a:pt x="324" y="279"/>
                  <a:pt x="324" y="279"/>
                  <a:pt x="324" y="279"/>
                </a:cubicBezTo>
                <a:cubicBezTo>
                  <a:pt x="324" y="283"/>
                  <a:pt x="327" y="286"/>
                  <a:pt x="331" y="286"/>
                </a:cubicBezTo>
                <a:close/>
                <a:moveTo>
                  <a:pt x="338" y="206"/>
                </a:moveTo>
                <a:cubicBezTo>
                  <a:pt x="400" y="206"/>
                  <a:pt x="400" y="206"/>
                  <a:pt x="400" y="206"/>
                </a:cubicBezTo>
                <a:cubicBezTo>
                  <a:pt x="400" y="272"/>
                  <a:pt x="400" y="272"/>
                  <a:pt x="400" y="272"/>
                </a:cubicBezTo>
                <a:cubicBezTo>
                  <a:pt x="338" y="272"/>
                  <a:pt x="338" y="272"/>
                  <a:pt x="338" y="272"/>
                </a:cubicBezTo>
                <a:lnTo>
                  <a:pt x="338" y="206"/>
                </a:lnTo>
                <a:close/>
                <a:moveTo>
                  <a:pt x="449" y="153"/>
                </a:moveTo>
                <a:cubicBezTo>
                  <a:pt x="525" y="153"/>
                  <a:pt x="525" y="153"/>
                  <a:pt x="525" y="153"/>
                </a:cubicBezTo>
                <a:cubicBezTo>
                  <a:pt x="529" y="153"/>
                  <a:pt x="532" y="150"/>
                  <a:pt x="532" y="146"/>
                </a:cubicBezTo>
                <a:cubicBezTo>
                  <a:pt x="532" y="66"/>
                  <a:pt x="532" y="66"/>
                  <a:pt x="532" y="66"/>
                </a:cubicBezTo>
                <a:cubicBezTo>
                  <a:pt x="532" y="62"/>
                  <a:pt x="529" y="59"/>
                  <a:pt x="525" y="59"/>
                </a:cubicBezTo>
                <a:cubicBezTo>
                  <a:pt x="449" y="59"/>
                  <a:pt x="449" y="59"/>
                  <a:pt x="449" y="59"/>
                </a:cubicBezTo>
                <a:cubicBezTo>
                  <a:pt x="445" y="59"/>
                  <a:pt x="442" y="62"/>
                  <a:pt x="442" y="66"/>
                </a:cubicBezTo>
                <a:cubicBezTo>
                  <a:pt x="442" y="146"/>
                  <a:pt x="442" y="146"/>
                  <a:pt x="442" y="146"/>
                </a:cubicBezTo>
                <a:cubicBezTo>
                  <a:pt x="442" y="150"/>
                  <a:pt x="445" y="153"/>
                  <a:pt x="449" y="153"/>
                </a:cubicBezTo>
                <a:close/>
                <a:moveTo>
                  <a:pt x="456" y="73"/>
                </a:moveTo>
                <a:cubicBezTo>
                  <a:pt x="518" y="73"/>
                  <a:pt x="518" y="73"/>
                  <a:pt x="518" y="73"/>
                </a:cubicBezTo>
                <a:cubicBezTo>
                  <a:pt x="518" y="139"/>
                  <a:pt x="518" y="139"/>
                  <a:pt x="518" y="139"/>
                </a:cubicBezTo>
                <a:cubicBezTo>
                  <a:pt x="456" y="139"/>
                  <a:pt x="456" y="139"/>
                  <a:pt x="456" y="139"/>
                </a:cubicBezTo>
                <a:lnTo>
                  <a:pt x="456" y="73"/>
                </a:lnTo>
                <a:close/>
                <a:moveTo>
                  <a:pt x="331" y="153"/>
                </a:moveTo>
                <a:cubicBezTo>
                  <a:pt x="407" y="153"/>
                  <a:pt x="407" y="153"/>
                  <a:pt x="407" y="153"/>
                </a:cubicBezTo>
                <a:cubicBezTo>
                  <a:pt x="411" y="153"/>
                  <a:pt x="414" y="150"/>
                  <a:pt x="414" y="146"/>
                </a:cubicBezTo>
                <a:cubicBezTo>
                  <a:pt x="414" y="66"/>
                  <a:pt x="414" y="66"/>
                  <a:pt x="414" y="66"/>
                </a:cubicBezTo>
                <a:cubicBezTo>
                  <a:pt x="414" y="62"/>
                  <a:pt x="411" y="59"/>
                  <a:pt x="407" y="59"/>
                </a:cubicBezTo>
                <a:cubicBezTo>
                  <a:pt x="331" y="59"/>
                  <a:pt x="331" y="59"/>
                  <a:pt x="331" y="59"/>
                </a:cubicBezTo>
                <a:cubicBezTo>
                  <a:pt x="327" y="59"/>
                  <a:pt x="324" y="62"/>
                  <a:pt x="324" y="66"/>
                </a:cubicBezTo>
                <a:cubicBezTo>
                  <a:pt x="324" y="146"/>
                  <a:pt x="324" y="146"/>
                  <a:pt x="324" y="146"/>
                </a:cubicBezTo>
                <a:cubicBezTo>
                  <a:pt x="324" y="150"/>
                  <a:pt x="327" y="153"/>
                  <a:pt x="331" y="153"/>
                </a:cubicBezTo>
                <a:close/>
                <a:moveTo>
                  <a:pt x="338" y="73"/>
                </a:moveTo>
                <a:cubicBezTo>
                  <a:pt x="400" y="73"/>
                  <a:pt x="400" y="73"/>
                  <a:pt x="400" y="73"/>
                </a:cubicBezTo>
                <a:cubicBezTo>
                  <a:pt x="400" y="139"/>
                  <a:pt x="400" y="139"/>
                  <a:pt x="400" y="139"/>
                </a:cubicBezTo>
                <a:cubicBezTo>
                  <a:pt x="338" y="139"/>
                  <a:pt x="338" y="139"/>
                  <a:pt x="338" y="139"/>
                </a:cubicBezTo>
                <a:lnTo>
                  <a:pt x="338" y="73"/>
                </a:lnTo>
                <a:close/>
                <a:moveTo>
                  <a:pt x="331" y="556"/>
                </a:moveTo>
                <a:cubicBezTo>
                  <a:pt x="407" y="556"/>
                  <a:pt x="407" y="556"/>
                  <a:pt x="407" y="556"/>
                </a:cubicBezTo>
                <a:cubicBezTo>
                  <a:pt x="411" y="556"/>
                  <a:pt x="414" y="553"/>
                  <a:pt x="414" y="549"/>
                </a:cubicBezTo>
                <a:cubicBezTo>
                  <a:pt x="414" y="468"/>
                  <a:pt x="414" y="468"/>
                  <a:pt x="414" y="468"/>
                </a:cubicBezTo>
                <a:cubicBezTo>
                  <a:pt x="414" y="465"/>
                  <a:pt x="411" y="461"/>
                  <a:pt x="407" y="461"/>
                </a:cubicBezTo>
                <a:cubicBezTo>
                  <a:pt x="331" y="461"/>
                  <a:pt x="331" y="461"/>
                  <a:pt x="331" y="461"/>
                </a:cubicBezTo>
                <a:cubicBezTo>
                  <a:pt x="327" y="461"/>
                  <a:pt x="324" y="465"/>
                  <a:pt x="324" y="468"/>
                </a:cubicBezTo>
                <a:cubicBezTo>
                  <a:pt x="324" y="549"/>
                  <a:pt x="324" y="549"/>
                  <a:pt x="324" y="549"/>
                </a:cubicBezTo>
                <a:cubicBezTo>
                  <a:pt x="324" y="553"/>
                  <a:pt x="327" y="556"/>
                  <a:pt x="331" y="556"/>
                </a:cubicBezTo>
                <a:close/>
                <a:moveTo>
                  <a:pt x="338" y="475"/>
                </a:moveTo>
                <a:cubicBezTo>
                  <a:pt x="400" y="475"/>
                  <a:pt x="400" y="475"/>
                  <a:pt x="400" y="475"/>
                </a:cubicBezTo>
                <a:cubicBezTo>
                  <a:pt x="400" y="542"/>
                  <a:pt x="400" y="542"/>
                  <a:pt x="400" y="542"/>
                </a:cubicBezTo>
                <a:cubicBezTo>
                  <a:pt x="338" y="542"/>
                  <a:pt x="338" y="542"/>
                  <a:pt x="338" y="542"/>
                </a:cubicBezTo>
                <a:lnTo>
                  <a:pt x="338" y="475"/>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107" name="Freeform 36"/>
          <p:cNvSpPr>
            <a:spLocks noEditPoints="1"/>
          </p:cNvSpPr>
          <p:nvPr/>
        </p:nvSpPr>
        <p:spPr bwMode="auto">
          <a:xfrm>
            <a:off x="6615508" y="3227654"/>
            <a:ext cx="559066" cy="541472"/>
          </a:xfrm>
          <a:custGeom>
            <a:avLst/>
            <a:gdLst>
              <a:gd name="T0" fmla="*/ 367 w 484"/>
              <a:gd name="T1" fmla="*/ 1 h 469"/>
              <a:gd name="T2" fmla="*/ 367 w 484"/>
              <a:gd name="T3" fmla="*/ 10 h 469"/>
              <a:gd name="T4" fmla="*/ 331 w 484"/>
              <a:gd name="T5" fmla="*/ 45 h 469"/>
              <a:gd name="T6" fmla="*/ 162 w 484"/>
              <a:gd name="T7" fmla="*/ 44 h 469"/>
              <a:gd name="T8" fmla="*/ 118 w 484"/>
              <a:gd name="T9" fmla="*/ 89 h 469"/>
              <a:gd name="T10" fmla="*/ 118 w 484"/>
              <a:gd name="T11" fmla="*/ 79 h 469"/>
              <a:gd name="T12" fmla="*/ 482 w 484"/>
              <a:gd name="T13" fmla="*/ 263 h 469"/>
              <a:gd name="T14" fmla="*/ 436 w 484"/>
              <a:gd name="T15" fmla="*/ 127 h 469"/>
              <a:gd name="T16" fmla="*/ 256 w 484"/>
              <a:gd name="T17" fmla="*/ 246 h 469"/>
              <a:gd name="T18" fmla="*/ 263 w 484"/>
              <a:gd name="T19" fmla="*/ 283 h 469"/>
              <a:gd name="T20" fmla="*/ 307 w 484"/>
              <a:gd name="T21" fmla="*/ 220 h 469"/>
              <a:gd name="T22" fmla="*/ 291 w 484"/>
              <a:gd name="T23" fmla="*/ 347 h 469"/>
              <a:gd name="T24" fmla="*/ 310 w 484"/>
              <a:gd name="T25" fmla="*/ 451 h 469"/>
              <a:gd name="T26" fmla="*/ 365 w 484"/>
              <a:gd name="T27" fmla="*/ 347 h 469"/>
              <a:gd name="T28" fmla="*/ 402 w 484"/>
              <a:gd name="T29" fmla="*/ 469 h 469"/>
              <a:gd name="T30" fmla="*/ 423 w 484"/>
              <a:gd name="T31" fmla="*/ 450 h 469"/>
              <a:gd name="T32" fmla="*/ 446 w 484"/>
              <a:gd name="T33" fmla="*/ 343 h 469"/>
              <a:gd name="T34" fmla="*/ 449 w 484"/>
              <a:gd name="T35" fmla="*/ 274 h 469"/>
              <a:gd name="T36" fmla="*/ 470 w 484"/>
              <a:gd name="T37" fmla="*/ 283 h 469"/>
              <a:gd name="T38" fmla="*/ 464 w 484"/>
              <a:gd name="T39" fmla="*/ 274 h 469"/>
              <a:gd name="T40" fmla="*/ 419 w 484"/>
              <a:gd name="T41" fmla="*/ 179 h 469"/>
              <a:gd name="T42" fmla="*/ 436 w 484"/>
              <a:gd name="T43" fmla="*/ 338 h 469"/>
              <a:gd name="T44" fmla="*/ 411 w 484"/>
              <a:gd name="T45" fmla="*/ 343 h 469"/>
              <a:gd name="T46" fmla="*/ 414 w 484"/>
              <a:gd name="T47" fmla="*/ 450 h 469"/>
              <a:gd name="T48" fmla="*/ 402 w 484"/>
              <a:gd name="T49" fmla="*/ 464 h 469"/>
              <a:gd name="T50" fmla="*/ 377 w 484"/>
              <a:gd name="T51" fmla="*/ 342 h 469"/>
              <a:gd name="T52" fmla="*/ 356 w 484"/>
              <a:gd name="T53" fmla="*/ 342 h 469"/>
              <a:gd name="T54" fmla="*/ 319 w 484"/>
              <a:gd name="T55" fmla="*/ 450 h 469"/>
              <a:gd name="T56" fmla="*/ 320 w 484"/>
              <a:gd name="T57" fmla="*/ 433 h 469"/>
              <a:gd name="T58" fmla="*/ 321 w 484"/>
              <a:gd name="T59" fmla="*/ 340 h 469"/>
              <a:gd name="T60" fmla="*/ 323 w 484"/>
              <a:gd name="T61" fmla="*/ 182 h 469"/>
              <a:gd name="T62" fmla="*/ 276 w 484"/>
              <a:gd name="T63" fmla="*/ 270 h 469"/>
              <a:gd name="T64" fmla="*/ 260 w 484"/>
              <a:gd name="T65" fmla="*/ 265 h 469"/>
              <a:gd name="T66" fmla="*/ 305 w 484"/>
              <a:gd name="T67" fmla="*/ 131 h 469"/>
              <a:gd name="T68" fmla="*/ 468 w 484"/>
              <a:gd name="T69" fmla="*/ 248 h 469"/>
              <a:gd name="T70" fmla="*/ 473 w 484"/>
              <a:gd name="T71" fmla="*/ 265 h 469"/>
              <a:gd name="T72" fmla="*/ 228 w 484"/>
              <a:gd name="T73" fmla="*/ 246 h 469"/>
              <a:gd name="T74" fmla="*/ 48 w 484"/>
              <a:gd name="T75" fmla="*/ 127 h 469"/>
              <a:gd name="T76" fmla="*/ 2 w 484"/>
              <a:gd name="T77" fmla="*/ 263 h 469"/>
              <a:gd name="T78" fmla="*/ 36 w 484"/>
              <a:gd name="T79" fmla="*/ 274 h 469"/>
              <a:gd name="T80" fmla="*/ 61 w 484"/>
              <a:gd name="T81" fmla="*/ 451 h 469"/>
              <a:gd name="T82" fmla="*/ 118 w 484"/>
              <a:gd name="T83" fmla="*/ 332 h 469"/>
              <a:gd name="T84" fmla="*/ 153 w 484"/>
              <a:gd name="T85" fmla="*/ 469 h 469"/>
              <a:gd name="T86" fmla="*/ 168 w 484"/>
              <a:gd name="T87" fmla="*/ 204 h 469"/>
              <a:gd name="T88" fmla="*/ 222 w 484"/>
              <a:gd name="T89" fmla="*/ 283 h 469"/>
              <a:gd name="T90" fmla="*/ 219 w 484"/>
              <a:gd name="T91" fmla="*/ 274 h 469"/>
              <a:gd name="T92" fmla="*/ 162 w 484"/>
              <a:gd name="T93" fmla="*/ 176 h 469"/>
              <a:gd name="T94" fmla="*/ 164 w 484"/>
              <a:gd name="T95" fmla="*/ 408 h 469"/>
              <a:gd name="T96" fmla="*/ 165 w 484"/>
              <a:gd name="T97" fmla="*/ 450 h 469"/>
              <a:gd name="T98" fmla="*/ 153 w 484"/>
              <a:gd name="T99" fmla="*/ 459 h 469"/>
              <a:gd name="T100" fmla="*/ 118 w 484"/>
              <a:gd name="T101" fmla="*/ 287 h 469"/>
              <a:gd name="T102" fmla="*/ 83 w 484"/>
              <a:gd name="T103" fmla="*/ 459 h 469"/>
              <a:gd name="T104" fmla="*/ 71 w 484"/>
              <a:gd name="T105" fmla="*/ 439 h 469"/>
              <a:gd name="T106" fmla="*/ 77 w 484"/>
              <a:gd name="T107" fmla="*/ 181 h 469"/>
              <a:gd name="T108" fmla="*/ 27 w 484"/>
              <a:gd name="T109" fmla="*/ 270 h 469"/>
              <a:gd name="T110" fmla="*/ 11 w 484"/>
              <a:gd name="T111" fmla="*/ 265 h 469"/>
              <a:gd name="T112" fmla="*/ 17 w 484"/>
              <a:gd name="T113" fmla="*/ 249 h 469"/>
              <a:gd name="T114" fmla="*/ 179 w 484"/>
              <a:gd name="T115" fmla="*/ 131 h 469"/>
              <a:gd name="T116" fmla="*/ 225 w 484"/>
              <a:gd name="T117" fmla="*/ 26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469">
                <a:moveTo>
                  <a:pt x="367" y="90"/>
                </a:moveTo>
                <a:cubicBezTo>
                  <a:pt x="391" y="90"/>
                  <a:pt x="411" y="70"/>
                  <a:pt x="411" y="45"/>
                </a:cubicBezTo>
                <a:cubicBezTo>
                  <a:pt x="411" y="21"/>
                  <a:pt x="391" y="1"/>
                  <a:pt x="367" y="1"/>
                </a:cubicBezTo>
                <a:cubicBezTo>
                  <a:pt x="342" y="1"/>
                  <a:pt x="322" y="21"/>
                  <a:pt x="322" y="45"/>
                </a:cubicBezTo>
                <a:cubicBezTo>
                  <a:pt x="322" y="70"/>
                  <a:pt x="342" y="90"/>
                  <a:pt x="367" y="90"/>
                </a:cubicBezTo>
                <a:close/>
                <a:moveTo>
                  <a:pt x="367" y="10"/>
                </a:moveTo>
                <a:cubicBezTo>
                  <a:pt x="386" y="10"/>
                  <a:pt x="402" y="26"/>
                  <a:pt x="402" y="45"/>
                </a:cubicBezTo>
                <a:cubicBezTo>
                  <a:pt x="402" y="64"/>
                  <a:pt x="386" y="80"/>
                  <a:pt x="367" y="80"/>
                </a:cubicBezTo>
                <a:cubicBezTo>
                  <a:pt x="347" y="80"/>
                  <a:pt x="331" y="64"/>
                  <a:pt x="331" y="45"/>
                </a:cubicBezTo>
                <a:cubicBezTo>
                  <a:pt x="331" y="26"/>
                  <a:pt x="347" y="10"/>
                  <a:pt x="367" y="10"/>
                </a:cubicBezTo>
                <a:close/>
                <a:moveTo>
                  <a:pt x="118" y="89"/>
                </a:moveTo>
                <a:cubicBezTo>
                  <a:pt x="142" y="89"/>
                  <a:pt x="162" y="69"/>
                  <a:pt x="162" y="44"/>
                </a:cubicBezTo>
                <a:cubicBezTo>
                  <a:pt x="162" y="20"/>
                  <a:pt x="142" y="0"/>
                  <a:pt x="118" y="0"/>
                </a:cubicBezTo>
                <a:cubicBezTo>
                  <a:pt x="93" y="0"/>
                  <a:pt x="74" y="20"/>
                  <a:pt x="74" y="44"/>
                </a:cubicBezTo>
                <a:cubicBezTo>
                  <a:pt x="74" y="69"/>
                  <a:pt x="93" y="89"/>
                  <a:pt x="118" y="89"/>
                </a:cubicBezTo>
                <a:close/>
                <a:moveTo>
                  <a:pt x="118" y="9"/>
                </a:moveTo>
                <a:cubicBezTo>
                  <a:pt x="137" y="9"/>
                  <a:pt x="153" y="25"/>
                  <a:pt x="153" y="44"/>
                </a:cubicBezTo>
                <a:cubicBezTo>
                  <a:pt x="153" y="64"/>
                  <a:pt x="137" y="79"/>
                  <a:pt x="118" y="79"/>
                </a:cubicBezTo>
                <a:cubicBezTo>
                  <a:pt x="99" y="79"/>
                  <a:pt x="83" y="64"/>
                  <a:pt x="83" y="44"/>
                </a:cubicBezTo>
                <a:cubicBezTo>
                  <a:pt x="83" y="25"/>
                  <a:pt x="99" y="9"/>
                  <a:pt x="118" y="9"/>
                </a:cubicBezTo>
                <a:close/>
                <a:moveTo>
                  <a:pt x="482" y="263"/>
                </a:moveTo>
                <a:cubicBezTo>
                  <a:pt x="482" y="262"/>
                  <a:pt x="482" y="262"/>
                  <a:pt x="482" y="262"/>
                </a:cubicBezTo>
                <a:cubicBezTo>
                  <a:pt x="481" y="261"/>
                  <a:pt x="479" y="254"/>
                  <a:pt x="477" y="246"/>
                </a:cubicBezTo>
                <a:cubicBezTo>
                  <a:pt x="465" y="211"/>
                  <a:pt x="442" y="140"/>
                  <a:pt x="436" y="127"/>
                </a:cubicBezTo>
                <a:cubicBezTo>
                  <a:pt x="427" y="107"/>
                  <a:pt x="406" y="99"/>
                  <a:pt x="367" y="99"/>
                </a:cubicBezTo>
                <a:cubicBezTo>
                  <a:pt x="327" y="99"/>
                  <a:pt x="306" y="107"/>
                  <a:pt x="297" y="127"/>
                </a:cubicBezTo>
                <a:cubicBezTo>
                  <a:pt x="291" y="140"/>
                  <a:pt x="268" y="211"/>
                  <a:pt x="256" y="246"/>
                </a:cubicBezTo>
                <a:cubicBezTo>
                  <a:pt x="254" y="254"/>
                  <a:pt x="252" y="261"/>
                  <a:pt x="251" y="262"/>
                </a:cubicBezTo>
                <a:cubicBezTo>
                  <a:pt x="251" y="262"/>
                  <a:pt x="251" y="262"/>
                  <a:pt x="251" y="263"/>
                </a:cubicBezTo>
                <a:cubicBezTo>
                  <a:pt x="249" y="271"/>
                  <a:pt x="254" y="280"/>
                  <a:pt x="263" y="283"/>
                </a:cubicBezTo>
                <a:cubicBezTo>
                  <a:pt x="265" y="283"/>
                  <a:pt x="267" y="284"/>
                  <a:pt x="269" y="284"/>
                </a:cubicBezTo>
                <a:cubicBezTo>
                  <a:pt x="276" y="284"/>
                  <a:pt x="282" y="280"/>
                  <a:pt x="284" y="274"/>
                </a:cubicBezTo>
                <a:cubicBezTo>
                  <a:pt x="307" y="220"/>
                  <a:pt x="307" y="220"/>
                  <a:pt x="307" y="220"/>
                </a:cubicBezTo>
                <a:cubicBezTo>
                  <a:pt x="287" y="342"/>
                  <a:pt x="287" y="342"/>
                  <a:pt x="287" y="342"/>
                </a:cubicBezTo>
                <a:cubicBezTo>
                  <a:pt x="287" y="343"/>
                  <a:pt x="287" y="345"/>
                  <a:pt x="288" y="346"/>
                </a:cubicBezTo>
                <a:cubicBezTo>
                  <a:pt x="289" y="347"/>
                  <a:pt x="290" y="347"/>
                  <a:pt x="291" y="347"/>
                </a:cubicBezTo>
                <a:cubicBezTo>
                  <a:pt x="313" y="347"/>
                  <a:pt x="313" y="347"/>
                  <a:pt x="313" y="347"/>
                </a:cubicBezTo>
                <a:cubicBezTo>
                  <a:pt x="312" y="379"/>
                  <a:pt x="310" y="446"/>
                  <a:pt x="310" y="450"/>
                </a:cubicBezTo>
                <a:cubicBezTo>
                  <a:pt x="310" y="450"/>
                  <a:pt x="310" y="450"/>
                  <a:pt x="310" y="451"/>
                </a:cubicBezTo>
                <a:cubicBezTo>
                  <a:pt x="311" y="461"/>
                  <a:pt x="320" y="469"/>
                  <a:pt x="331" y="469"/>
                </a:cubicBezTo>
                <a:cubicBezTo>
                  <a:pt x="342" y="469"/>
                  <a:pt x="352" y="461"/>
                  <a:pt x="353" y="451"/>
                </a:cubicBezTo>
                <a:cubicBezTo>
                  <a:pt x="365" y="347"/>
                  <a:pt x="365" y="347"/>
                  <a:pt x="365" y="347"/>
                </a:cubicBezTo>
                <a:cubicBezTo>
                  <a:pt x="368" y="347"/>
                  <a:pt x="368" y="347"/>
                  <a:pt x="368" y="347"/>
                </a:cubicBezTo>
                <a:cubicBezTo>
                  <a:pt x="380" y="451"/>
                  <a:pt x="380" y="451"/>
                  <a:pt x="380" y="451"/>
                </a:cubicBezTo>
                <a:cubicBezTo>
                  <a:pt x="381" y="461"/>
                  <a:pt x="391" y="469"/>
                  <a:pt x="402" y="469"/>
                </a:cubicBezTo>
                <a:cubicBezTo>
                  <a:pt x="402" y="469"/>
                  <a:pt x="402" y="469"/>
                  <a:pt x="402" y="469"/>
                </a:cubicBezTo>
                <a:cubicBezTo>
                  <a:pt x="413" y="469"/>
                  <a:pt x="422" y="461"/>
                  <a:pt x="423" y="451"/>
                </a:cubicBezTo>
                <a:cubicBezTo>
                  <a:pt x="423" y="450"/>
                  <a:pt x="423" y="450"/>
                  <a:pt x="423" y="450"/>
                </a:cubicBezTo>
                <a:cubicBezTo>
                  <a:pt x="423" y="446"/>
                  <a:pt x="421" y="379"/>
                  <a:pt x="420" y="347"/>
                </a:cubicBezTo>
                <a:cubicBezTo>
                  <a:pt x="442" y="347"/>
                  <a:pt x="442" y="347"/>
                  <a:pt x="442" y="347"/>
                </a:cubicBezTo>
                <a:cubicBezTo>
                  <a:pt x="444" y="347"/>
                  <a:pt x="446" y="345"/>
                  <a:pt x="446" y="343"/>
                </a:cubicBezTo>
                <a:cubicBezTo>
                  <a:pt x="446" y="342"/>
                  <a:pt x="446" y="342"/>
                  <a:pt x="446" y="341"/>
                </a:cubicBezTo>
                <a:cubicBezTo>
                  <a:pt x="426" y="220"/>
                  <a:pt x="426" y="220"/>
                  <a:pt x="426" y="220"/>
                </a:cubicBezTo>
                <a:cubicBezTo>
                  <a:pt x="449" y="274"/>
                  <a:pt x="449" y="274"/>
                  <a:pt x="449" y="274"/>
                </a:cubicBezTo>
                <a:cubicBezTo>
                  <a:pt x="451" y="280"/>
                  <a:pt x="457" y="284"/>
                  <a:pt x="464" y="284"/>
                </a:cubicBezTo>
                <a:cubicBezTo>
                  <a:pt x="464" y="284"/>
                  <a:pt x="464" y="284"/>
                  <a:pt x="464" y="284"/>
                </a:cubicBezTo>
                <a:cubicBezTo>
                  <a:pt x="466" y="284"/>
                  <a:pt x="468" y="283"/>
                  <a:pt x="470" y="283"/>
                </a:cubicBezTo>
                <a:cubicBezTo>
                  <a:pt x="479" y="280"/>
                  <a:pt x="484" y="271"/>
                  <a:pt x="482" y="263"/>
                </a:cubicBezTo>
                <a:close/>
                <a:moveTo>
                  <a:pt x="467" y="274"/>
                </a:moveTo>
                <a:cubicBezTo>
                  <a:pt x="466" y="274"/>
                  <a:pt x="465" y="274"/>
                  <a:pt x="464" y="274"/>
                </a:cubicBezTo>
                <a:cubicBezTo>
                  <a:pt x="464" y="274"/>
                  <a:pt x="464" y="274"/>
                  <a:pt x="464" y="274"/>
                </a:cubicBezTo>
                <a:cubicBezTo>
                  <a:pt x="461" y="274"/>
                  <a:pt x="458" y="273"/>
                  <a:pt x="457" y="270"/>
                </a:cubicBezTo>
                <a:cubicBezTo>
                  <a:pt x="419" y="179"/>
                  <a:pt x="419" y="179"/>
                  <a:pt x="419" y="179"/>
                </a:cubicBezTo>
                <a:cubicBezTo>
                  <a:pt x="418" y="177"/>
                  <a:pt x="415" y="176"/>
                  <a:pt x="413" y="176"/>
                </a:cubicBezTo>
                <a:cubicBezTo>
                  <a:pt x="411" y="177"/>
                  <a:pt x="409" y="179"/>
                  <a:pt x="410" y="182"/>
                </a:cubicBezTo>
                <a:cubicBezTo>
                  <a:pt x="436" y="338"/>
                  <a:pt x="436" y="338"/>
                  <a:pt x="436" y="338"/>
                </a:cubicBezTo>
                <a:cubicBezTo>
                  <a:pt x="416" y="338"/>
                  <a:pt x="416" y="338"/>
                  <a:pt x="416" y="338"/>
                </a:cubicBezTo>
                <a:cubicBezTo>
                  <a:pt x="414" y="338"/>
                  <a:pt x="413" y="339"/>
                  <a:pt x="412" y="340"/>
                </a:cubicBezTo>
                <a:cubicBezTo>
                  <a:pt x="411" y="340"/>
                  <a:pt x="411" y="342"/>
                  <a:pt x="411" y="343"/>
                </a:cubicBezTo>
                <a:cubicBezTo>
                  <a:pt x="411" y="343"/>
                  <a:pt x="412" y="370"/>
                  <a:pt x="412" y="397"/>
                </a:cubicBezTo>
                <a:cubicBezTo>
                  <a:pt x="413" y="410"/>
                  <a:pt x="413" y="423"/>
                  <a:pt x="413" y="433"/>
                </a:cubicBezTo>
                <a:cubicBezTo>
                  <a:pt x="414" y="443"/>
                  <a:pt x="414" y="447"/>
                  <a:pt x="414" y="450"/>
                </a:cubicBezTo>
                <a:cubicBezTo>
                  <a:pt x="414" y="450"/>
                  <a:pt x="414" y="450"/>
                  <a:pt x="414" y="450"/>
                </a:cubicBezTo>
                <a:cubicBezTo>
                  <a:pt x="413" y="455"/>
                  <a:pt x="408" y="459"/>
                  <a:pt x="402" y="459"/>
                </a:cubicBezTo>
                <a:cubicBezTo>
                  <a:pt x="402" y="464"/>
                  <a:pt x="402" y="464"/>
                  <a:pt x="402" y="464"/>
                </a:cubicBezTo>
                <a:cubicBezTo>
                  <a:pt x="402" y="459"/>
                  <a:pt x="402" y="459"/>
                  <a:pt x="402" y="459"/>
                </a:cubicBezTo>
                <a:cubicBezTo>
                  <a:pt x="396" y="459"/>
                  <a:pt x="390" y="455"/>
                  <a:pt x="390" y="450"/>
                </a:cubicBezTo>
                <a:cubicBezTo>
                  <a:pt x="377" y="342"/>
                  <a:pt x="377" y="342"/>
                  <a:pt x="377" y="342"/>
                </a:cubicBezTo>
                <a:cubicBezTo>
                  <a:pt x="377" y="340"/>
                  <a:pt x="375" y="338"/>
                  <a:pt x="372" y="338"/>
                </a:cubicBezTo>
                <a:cubicBezTo>
                  <a:pt x="361" y="338"/>
                  <a:pt x="361" y="338"/>
                  <a:pt x="361" y="338"/>
                </a:cubicBezTo>
                <a:cubicBezTo>
                  <a:pt x="358" y="338"/>
                  <a:pt x="356" y="340"/>
                  <a:pt x="356" y="342"/>
                </a:cubicBezTo>
                <a:cubicBezTo>
                  <a:pt x="343" y="450"/>
                  <a:pt x="343" y="450"/>
                  <a:pt x="343" y="450"/>
                </a:cubicBezTo>
                <a:cubicBezTo>
                  <a:pt x="343" y="455"/>
                  <a:pt x="338" y="459"/>
                  <a:pt x="331" y="459"/>
                </a:cubicBezTo>
                <a:cubicBezTo>
                  <a:pt x="325" y="459"/>
                  <a:pt x="320" y="455"/>
                  <a:pt x="319" y="450"/>
                </a:cubicBezTo>
                <a:cubicBezTo>
                  <a:pt x="319" y="450"/>
                  <a:pt x="319" y="450"/>
                  <a:pt x="319" y="450"/>
                </a:cubicBezTo>
                <a:cubicBezTo>
                  <a:pt x="319" y="449"/>
                  <a:pt x="319" y="447"/>
                  <a:pt x="319" y="446"/>
                </a:cubicBezTo>
                <a:cubicBezTo>
                  <a:pt x="319" y="443"/>
                  <a:pt x="320" y="439"/>
                  <a:pt x="320" y="433"/>
                </a:cubicBezTo>
                <a:cubicBezTo>
                  <a:pt x="320" y="423"/>
                  <a:pt x="320" y="410"/>
                  <a:pt x="321" y="397"/>
                </a:cubicBezTo>
                <a:cubicBezTo>
                  <a:pt x="321" y="370"/>
                  <a:pt x="322" y="343"/>
                  <a:pt x="322" y="343"/>
                </a:cubicBezTo>
                <a:cubicBezTo>
                  <a:pt x="322" y="342"/>
                  <a:pt x="322" y="340"/>
                  <a:pt x="321" y="340"/>
                </a:cubicBezTo>
                <a:cubicBezTo>
                  <a:pt x="320" y="339"/>
                  <a:pt x="319" y="338"/>
                  <a:pt x="317" y="338"/>
                </a:cubicBezTo>
                <a:cubicBezTo>
                  <a:pt x="297" y="338"/>
                  <a:pt x="297" y="338"/>
                  <a:pt x="297" y="338"/>
                </a:cubicBezTo>
                <a:cubicBezTo>
                  <a:pt x="323" y="182"/>
                  <a:pt x="323" y="182"/>
                  <a:pt x="323" y="182"/>
                </a:cubicBezTo>
                <a:cubicBezTo>
                  <a:pt x="324" y="179"/>
                  <a:pt x="322" y="177"/>
                  <a:pt x="320" y="176"/>
                </a:cubicBezTo>
                <a:cubicBezTo>
                  <a:pt x="318" y="176"/>
                  <a:pt x="315" y="177"/>
                  <a:pt x="314" y="179"/>
                </a:cubicBezTo>
                <a:cubicBezTo>
                  <a:pt x="276" y="270"/>
                  <a:pt x="276" y="270"/>
                  <a:pt x="276" y="270"/>
                </a:cubicBezTo>
                <a:cubicBezTo>
                  <a:pt x="274" y="273"/>
                  <a:pt x="270" y="275"/>
                  <a:pt x="266" y="274"/>
                </a:cubicBezTo>
                <a:cubicBezTo>
                  <a:pt x="262" y="272"/>
                  <a:pt x="259" y="268"/>
                  <a:pt x="260" y="265"/>
                </a:cubicBezTo>
                <a:cubicBezTo>
                  <a:pt x="260" y="265"/>
                  <a:pt x="260" y="265"/>
                  <a:pt x="260" y="265"/>
                </a:cubicBezTo>
                <a:cubicBezTo>
                  <a:pt x="260" y="264"/>
                  <a:pt x="261" y="263"/>
                  <a:pt x="261" y="261"/>
                </a:cubicBezTo>
                <a:cubicBezTo>
                  <a:pt x="262" y="258"/>
                  <a:pt x="264" y="254"/>
                  <a:pt x="265" y="249"/>
                </a:cubicBezTo>
                <a:cubicBezTo>
                  <a:pt x="276" y="217"/>
                  <a:pt x="300" y="143"/>
                  <a:pt x="305" y="131"/>
                </a:cubicBezTo>
                <a:cubicBezTo>
                  <a:pt x="311" y="120"/>
                  <a:pt x="322" y="108"/>
                  <a:pt x="367" y="108"/>
                </a:cubicBezTo>
                <a:cubicBezTo>
                  <a:pt x="411" y="108"/>
                  <a:pt x="422" y="120"/>
                  <a:pt x="428" y="131"/>
                </a:cubicBezTo>
                <a:cubicBezTo>
                  <a:pt x="433" y="143"/>
                  <a:pt x="457" y="217"/>
                  <a:pt x="468" y="248"/>
                </a:cubicBezTo>
                <a:cubicBezTo>
                  <a:pt x="469" y="254"/>
                  <a:pt x="471" y="258"/>
                  <a:pt x="472" y="261"/>
                </a:cubicBezTo>
                <a:cubicBezTo>
                  <a:pt x="472" y="262"/>
                  <a:pt x="473" y="264"/>
                  <a:pt x="473" y="265"/>
                </a:cubicBezTo>
                <a:cubicBezTo>
                  <a:pt x="473" y="265"/>
                  <a:pt x="473" y="265"/>
                  <a:pt x="473" y="265"/>
                </a:cubicBezTo>
                <a:cubicBezTo>
                  <a:pt x="474" y="268"/>
                  <a:pt x="471" y="272"/>
                  <a:pt x="467" y="274"/>
                </a:cubicBezTo>
                <a:close/>
                <a:moveTo>
                  <a:pt x="233" y="262"/>
                </a:moveTo>
                <a:cubicBezTo>
                  <a:pt x="233" y="261"/>
                  <a:pt x="231" y="254"/>
                  <a:pt x="228" y="246"/>
                </a:cubicBezTo>
                <a:cubicBezTo>
                  <a:pt x="217" y="211"/>
                  <a:pt x="194" y="140"/>
                  <a:pt x="188" y="127"/>
                </a:cubicBezTo>
                <a:cubicBezTo>
                  <a:pt x="178" y="107"/>
                  <a:pt x="157" y="99"/>
                  <a:pt x="118" y="99"/>
                </a:cubicBezTo>
                <a:cubicBezTo>
                  <a:pt x="79" y="99"/>
                  <a:pt x="58" y="107"/>
                  <a:pt x="48" y="127"/>
                </a:cubicBezTo>
                <a:cubicBezTo>
                  <a:pt x="42" y="140"/>
                  <a:pt x="19" y="211"/>
                  <a:pt x="8" y="246"/>
                </a:cubicBezTo>
                <a:cubicBezTo>
                  <a:pt x="5" y="254"/>
                  <a:pt x="3" y="261"/>
                  <a:pt x="3" y="262"/>
                </a:cubicBezTo>
                <a:cubicBezTo>
                  <a:pt x="2" y="262"/>
                  <a:pt x="2" y="262"/>
                  <a:pt x="2" y="263"/>
                </a:cubicBezTo>
                <a:cubicBezTo>
                  <a:pt x="0" y="271"/>
                  <a:pt x="5" y="280"/>
                  <a:pt x="14" y="283"/>
                </a:cubicBezTo>
                <a:cubicBezTo>
                  <a:pt x="16" y="283"/>
                  <a:pt x="18" y="284"/>
                  <a:pt x="20" y="284"/>
                </a:cubicBezTo>
                <a:cubicBezTo>
                  <a:pt x="27" y="284"/>
                  <a:pt x="33" y="280"/>
                  <a:pt x="36" y="274"/>
                </a:cubicBezTo>
                <a:cubicBezTo>
                  <a:pt x="68" y="204"/>
                  <a:pt x="68" y="204"/>
                  <a:pt x="68" y="204"/>
                </a:cubicBezTo>
                <a:cubicBezTo>
                  <a:pt x="65" y="298"/>
                  <a:pt x="62" y="443"/>
                  <a:pt x="61" y="450"/>
                </a:cubicBezTo>
                <a:cubicBezTo>
                  <a:pt x="61" y="450"/>
                  <a:pt x="61" y="450"/>
                  <a:pt x="61" y="451"/>
                </a:cubicBezTo>
                <a:cubicBezTo>
                  <a:pt x="62" y="461"/>
                  <a:pt x="71" y="469"/>
                  <a:pt x="83" y="469"/>
                </a:cubicBezTo>
                <a:cubicBezTo>
                  <a:pt x="94" y="469"/>
                  <a:pt x="103" y="461"/>
                  <a:pt x="104" y="451"/>
                </a:cubicBezTo>
                <a:cubicBezTo>
                  <a:pt x="118" y="332"/>
                  <a:pt x="118" y="332"/>
                  <a:pt x="118" y="332"/>
                </a:cubicBezTo>
                <a:cubicBezTo>
                  <a:pt x="132" y="451"/>
                  <a:pt x="132" y="451"/>
                  <a:pt x="132" y="451"/>
                </a:cubicBezTo>
                <a:cubicBezTo>
                  <a:pt x="133" y="461"/>
                  <a:pt x="142" y="469"/>
                  <a:pt x="153" y="469"/>
                </a:cubicBezTo>
                <a:cubicBezTo>
                  <a:pt x="153" y="469"/>
                  <a:pt x="153" y="469"/>
                  <a:pt x="153" y="469"/>
                </a:cubicBezTo>
                <a:cubicBezTo>
                  <a:pt x="165" y="469"/>
                  <a:pt x="174" y="461"/>
                  <a:pt x="175" y="451"/>
                </a:cubicBezTo>
                <a:cubicBezTo>
                  <a:pt x="175" y="450"/>
                  <a:pt x="175" y="450"/>
                  <a:pt x="175" y="450"/>
                </a:cubicBezTo>
                <a:cubicBezTo>
                  <a:pt x="174" y="443"/>
                  <a:pt x="171" y="298"/>
                  <a:pt x="168" y="204"/>
                </a:cubicBezTo>
                <a:cubicBezTo>
                  <a:pt x="200" y="274"/>
                  <a:pt x="200" y="274"/>
                  <a:pt x="200" y="274"/>
                </a:cubicBezTo>
                <a:cubicBezTo>
                  <a:pt x="203" y="280"/>
                  <a:pt x="209" y="284"/>
                  <a:pt x="216" y="284"/>
                </a:cubicBezTo>
                <a:cubicBezTo>
                  <a:pt x="218" y="284"/>
                  <a:pt x="220" y="283"/>
                  <a:pt x="222" y="283"/>
                </a:cubicBezTo>
                <a:cubicBezTo>
                  <a:pt x="230" y="280"/>
                  <a:pt x="236" y="271"/>
                  <a:pt x="234" y="263"/>
                </a:cubicBezTo>
                <a:cubicBezTo>
                  <a:pt x="234" y="262"/>
                  <a:pt x="233" y="262"/>
                  <a:pt x="233" y="262"/>
                </a:cubicBezTo>
                <a:close/>
                <a:moveTo>
                  <a:pt x="219" y="274"/>
                </a:moveTo>
                <a:cubicBezTo>
                  <a:pt x="215" y="275"/>
                  <a:pt x="210" y="274"/>
                  <a:pt x="209" y="270"/>
                </a:cubicBezTo>
                <a:cubicBezTo>
                  <a:pt x="167" y="179"/>
                  <a:pt x="167" y="179"/>
                  <a:pt x="167" y="179"/>
                </a:cubicBezTo>
                <a:cubicBezTo>
                  <a:pt x="167" y="177"/>
                  <a:pt x="164" y="176"/>
                  <a:pt x="162" y="176"/>
                </a:cubicBezTo>
                <a:cubicBezTo>
                  <a:pt x="160" y="177"/>
                  <a:pt x="158" y="179"/>
                  <a:pt x="158" y="181"/>
                </a:cubicBezTo>
                <a:cubicBezTo>
                  <a:pt x="158" y="181"/>
                  <a:pt x="160" y="248"/>
                  <a:pt x="162" y="316"/>
                </a:cubicBezTo>
                <a:cubicBezTo>
                  <a:pt x="163" y="349"/>
                  <a:pt x="163" y="383"/>
                  <a:pt x="164" y="408"/>
                </a:cubicBezTo>
                <a:cubicBezTo>
                  <a:pt x="164" y="421"/>
                  <a:pt x="165" y="431"/>
                  <a:pt x="165" y="439"/>
                </a:cubicBezTo>
                <a:cubicBezTo>
                  <a:pt x="165" y="444"/>
                  <a:pt x="165" y="448"/>
                  <a:pt x="165" y="450"/>
                </a:cubicBezTo>
                <a:cubicBezTo>
                  <a:pt x="165" y="450"/>
                  <a:pt x="165" y="450"/>
                  <a:pt x="165" y="450"/>
                </a:cubicBezTo>
                <a:cubicBezTo>
                  <a:pt x="165" y="455"/>
                  <a:pt x="160" y="459"/>
                  <a:pt x="153" y="459"/>
                </a:cubicBezTo>
                <a:cubicBezTo>
                  <a:pt x="153" y="464"/>
                  <a:pt x="153" y="464"/>
                  <a:pt x="153" y="464"/>
                </a:cubicBezTo>
                <a:cubicBezTo>
                  <a:pt x="153" y="459"/>
                  <a:pt x="153" y="459"/>
                  <a:pt x="153" y="459"/>
                </a:cubicBezTo>
                <a:cubicBezTo>
                  <a:pt x="147" y="459"/>
                  <a:pt x="142" y="455"/>
                  <a:pt x="141" y="450"/>
                </a:cubicBezTo>
                <a:cubicBezTo>
                  <a:pt x="123" y="292"/>
                  <a:pt x="123" y="292"/>
                  <a:pt x="123" y="292"/>
                </a:cubicBezTo>
                <a:cubicBezTo>
                  <a:pt x="122" y="289"/>
                  <a:pt x="120" y="287"/>
                  <a:pt x="118" y="287"/>
                </a:cubicBezTo>
                <a:cubicBezTo>
                  <a:pt x="116" y="287"/>
                  <a:pt x="114" y="289"/>
                  <a:pt x="113" y="292"/>
                </a:cubicBezTo>
                <a:cubicBezTo>
                  <a:pt x="95" y="450"/>
                  <a:pt x="95" y="450"/>
                  <a:pt x="95" y="450"/>
                </a:cubicBezTo>
                <a:cubicBezTo>
                  <a:pt x="94" y="455"/>
                  <a:pt x="89" y="459"/>
                  <a:pt x="83" y="459"/>
                </a:cubicBezTo>
                <a:cubicBezTo>
                  <a:pt x="76" y="459"/>
                  <a:pt x="71" y="455"/>
                  <a:pt x="71" y="450"/>
                </a:cubicBezTo>
                <a:cubicBezTo>
                  <a:pt x="71" y="449"/>
                  <a:pt x="71" y="448"/>
                  <a:pt x="71" y="447"/>
                </a:cubicBezTo>
                <a:cubicBezTo>
                  <a:pt x="71" y="445"/>
                  <a:pt x="71" y="442"/>
                  <a:pt x="71" y="439"/>
                </a:cubicBezTo>
                <a:cubicBezTo>
                  <a:pt x="71" y="431"/>
                  <a:pt x="71" y="421"/>
                  <a:pt x="72" y="408"/>
                </a:cubicBezTo>
                <a:cubicBezTo>
                  <a:pt x="72" y="383"/>
                  <a:pt x="73" y="349"/>
                  <a:pt x="74" y="316"/>
                </a:cubicBezTo>
                <a:cubicBezTo>
                  <a:pt x="76" y="248"/>
                  <a:pt x="77" y="181"/>
                  <a:pt x="77" y="181"/>
                </a:cubicBezTo>
                <a:cubicBezTo>
                  <a:pt x="78" y="179"/>
                  <a:pt x="76" y="177"/>
                  <a:pt x="74" y="176"/>
                </a:cubicBezTo>
                <a:cubicBezTo>
                  <a:pt x="72" y="176"/>
                  <a:pt x="69" y="177"/>
                  <a:pt x="68" y="179"/>
                </a:cubicBezTo>
                <a:cubicBezTo>
                  <a:pt x="27" y="270"/>
                  <a:pt x="27" y="270"/>
                  <a:pt x="27" y="270"/>
                </a:cubicBezTo>
                <a:cubicBezTo>
                  <a:pt x="26" y="273"/>
                  <a:pt x="23" y="274"/>
                  <a:pt x="20" y="274"/>
                </a:cubicBezTo>
                <a:cubicBezTo>
                  <a:pt x="19" y="274"/>
                  <a:pt x="18" y="274"/>
                  <a:pt x="17" y="274"/>
                </a:cubicBezTo>
                <a:cubicBezTo>
                  <a:pt x="13" y="272"/>
                  <a:pt x="11" y="268"/>
                  <a:pt x="11" y="265"/>
                </a:cubicBezTo>
                <a:cubicBezTo>
                  <a:pt x="11" y="265"/>
                  <a:pt x="11" y="265"/>
                  <a:pt x="11" y="265"/>
                </a:cubicBezTo>
                <a:cubicBezTo>
                  <a:pt x="12" y="264"/>
                  <a:pt x="12" y="263"/>
                  <a:pt x="13" y="261"/>
                </a:cubicBezTo>
                <a:cubicBezTo>
                  <a:pt x="14" y="258"/>
                  <a:pt x="15" y="254"/>
                  <a:pt x="17" y="249"/>
                </a:cubicBezTo>
                <a:cubicBezTo>
                  <a:pt x="27" y="217"/>
                  <a:pt x="51" y="143"/>
                  <a:pt x="57" y="131"/>
                </a:cubicBezTo>
                <a:cubicBezTo>
                  <a:pt x="62" y="120"/>
                  <a:pt x="74" y="108"/>
                  <a:pt x="118" y="108"/>
                </a:cubicBezTo>
                <a:cubicBezTo>
                  <a:pt x="162" y="108"/>
                  <a:pt x="174" y="120"/>
                  <a:pt x="179" y="131"/>
                </a:cubicBezTo>
                <a:cubicBezTo>
                  <a:pt x="185" y="143"/>
                  <a:pt x="209" y="217"/>
                  <a:pt x="219" y="249"/>
                </a:cubicBezTo>
                <a:cubicBezTo>
                  <a:pt x="221" y="254"/>
                  <a:pt x="222" y="258"/>
                  <a:pt x="223" y="261"/>
                </a:cubicBezTo>
                <a:cubicBezTo>
                  <a:pt x="224" y="262"/>
                  <a:pt x="224" y="264"/>
                  <a:pt x="225" y="265"/>
                </a:cubicBezTo>
                <a:cubicBezTo>
                  <a:pt x="224" y="265"/>
                  <a:pt x="224" y="265"/>
                  <a:pt x="224" y="265"/>
                </a:cubicBezTo>
                <a:cubicBezTo>
                  <a:pt x="225" y="268"/>
                  <a:pt x="223" y="272"/>
                  <a:pt x="219" y="27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cxnSp>
        <p:nvCxnSpPr>
          <p:cNvPr id="108" name="Elbow Connector 73"/>
          <p:cNvCxnSpPr/>
          <p:nvPr/>
        </p:nvCxnSpPr>
        <p:spPr>
          <a:xfrm rot="16200000" flipH="1">
            <a:off x="6926072" y="3945397"/>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Graphic 5" descr="Proost silhouet">
            <a:extLst>
              <a:ext uri="{FF2B5EF4-FFF2-40B4-BE49-F238E27FC236}">
                <a16:creationId xmlns:a16="http://schemas.microsoft.com/office/drawing/2014/main" id="{425C0E17-AA41-FF04-C9CE-BD226AA23F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41613" y="4091706"/>
            <a:ext cx="492462" cy="492462"/>
          </a:xfrm>
          <a:prstGeom prst="rect">
            <a:avLst/>
          </a:prstGeom>
        </p:spPr>
      </p:pic>
    </p:spTree>
    <p:extLst>
      <p:ext uri="{BB962C8B-B14F-4D97-AF65-F5344CB8AC3E}">
        <p14:creationId xmlns:p14="http://schemas.microsoft.com/office/powerpoint/2010/main" val="1161647949"/>
      </p:ext>
    </p:extLst>
  </p:cSld>
  <p:clrMapOvr>
    <a:masterClrMapping/>
  </p:clrMapOvr>
  <p:transition spd="slow">
    <p:push/>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a:t>Kernpunten cultuur &amp; vrije tijd</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a:xfrm>
            <a:off x="838200" y="1825625"/>
            <a:ext cx="10515600" cy="4490954"/>
          </a:xfrm>
        </p:spPr>
        <p:txBody>
          <a:bodyPr>
            <a:normAutofit/>
          </a:bodyPr>
          <a:lstStyle/>
          <a:p>
            <a:pPr algn="just"/>
            <a:r>
              <a:rPr lang="nl-NL" dirty="0"/>
              <a:t>Algemene </a:t>
            </a:r>
            <a:r>
              <a:rPr lang="nl-NL" b="1" dirty="0"/>
              <a:t>tevredenheid vrije tijd en cultuur</a:t>
            </a:r>
            <a:r>
              <a:rPr lang="nl-NL" dirty="0"/>
              <a:t> ligt wat </a:t>
            </a:r>
            <a:r>
              <a:rPr lang="nl-NL" b="1" dirty="0"/>
              <a:t>lager</a:t>
            </a:r>
            <a:r>
              <a:rPr lang="nl-NL" dirty="0"/>
              <a:t> in Dentergem dan gemiddeld genomen</a:t>
            </a:r>
          </a:p>
          <a:p>
            <a:pPr algn="just"/>
            <a:r>
              <a:rPr lang="nl-NL" dirty="0"/>
              <a:t>Er is tevredenheid over de </a:t>
            </a:r>
            <a:r>
              <a:rPr lang="nl-NL" b="1" dirty="0"/>
              <a:t>speelplekken</a:t>
            </a:r>
            <a:r>
              <a:rPr lang="nl-NL" dirty="0"/>
              <a:t> en </a:t>
            </a:r>
            <a:r>
              <a:rPr lang="nl-NL" b="1" dirty="0"/>
              <a:t>sportvoorzieningen</a:t>
            </a:r>
            <a:r>
              <a:rPr lang="nl-NL" dirty="0"/>
              <a:t>, maar ook dit ligt lager dan gemiddeld </a:t>
            </a:r>
          </a:p>
          <a:p>
            <a:pPr algn="just"/>
            <a:r>
              <a:rPr lang="nl-NL" dirty="0"/>
              <a:t>Hoge tevredenheid over de </a:t>
            </a:r>
            <a:r>
              <a:rPr lang="nl-NL" b="1" dirty="0"/>
              <a:t>bib</a:t>
            </a:r>
            <a:r>
              <a:rPr lang="nl-NL" dirty="0"/>
              <a:t> </a:t>
            </a:r>
          </a:p>
          <a:p>
            <a:pPr algn="just"/>
            <a:r>
              <a:rPr lang="nl-NL" dirty="0"/>
              <a:t>Hoge tevredenheid over </a:t>
            </a:r>
            <a:r>
              <a:rPr lang="nl-NL" b="1" dirty="0"/>
              <a:t>activiteiten voor ouderen </a:t>
            </a:r>
            <a:r>
              <a:rPr lang="nl-NL" dirty="0"/>
              <a:t>en </a:t>
            </a:r>
            <a:r>
              <a:rPr lang="nl-NL" b="1" dirty="0"/>
              <a:t>jongerenvoorzieningen</a:t>
            </a:r>
            <a:r>
              <a:rPr lang="nl-NL" dirty="0"/>
              <a:t> </a:t>
            </a:r>
          </a:p>
          <a:p>
            <a:pPr marL="457200" lvl="1" indent="0" algn="just">
              <a:buNone/>
            </a:pPr>
            <a:endParaRPr lang="nl-NL" dirty="0"/>
          </a:p>
          <a:p>
            <a:pPr algn="just"/>
            <a:endParaRPr lang="nl-NL" dirty="0"/>
          </a:p>
          <a:p>
            <a:pPr algn="just"/>
            <a:endParaRPr lang="nl-NL" dirty="0"/>
          </a:p>
          <a:p>
            <a:pPr algn="just"/>
            <a:endParaRPr lang="nl-NL" dirty="0"/>
          </a:p>
          <a:p>
            <a:pPr algn="just"/>
            <a:endParaRPr lang="nl-BE" dirty="0"/>
          </a:p>
        </p:txBody>
      </p:sp>
    </p:spTree>
    <p:extLst>
      <p:ext uri="{BB962C8B-B14F-4D97-AF65-F5344CB8AC3E}">
        <p14:creationId xmlns:p14="http://schemas.microsoft.com/office/powerpoint/2010/main" val="130584492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382200"/>
            <a:ext cx="10515600" cy="765530"/>
          </a:xfrm>
        </p:spPr>
        <p:txBody>
          <a:bodyPr/>
          <a:lstStyle/>
          <a:p>
            <a:r>
              <a:rPr lang="nl-BE"/>
              <a:t>Vrije tijd in cijfers</a:t>
            </a:r>
          </a:p>
        </p:txBody>
      </p:sp>
      <p:graphicFrame>
        <p:nvGraphicFramePr>
          <p:cNvPr id="6"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33181034"/>
              </p:ext>
            </p:extLst>
          </p:nvPr>
        </p:nvGraphicFramePr>
        <p:xfrm>
          <a:off x="838200" y="1147730"/>
          <a:ext cx="9504000" cy="3635346"/>
        </p:xfrm>
        <a:graphic>
          <a:graphicData uri="http://schemas.openxmlformats.org/drawingml/2006/table">
            <a:tbl>
              <a:tblPr firstRow="1" bandRow="1">
                <a:tableStyleId>{5C22544A-7EE6-4342-B048-85BDC9FD1C3A}</a:tableStyleId>
              </a:tblPr>
              <a:tblGrid>
                <a:gridCol w="4320000">
                  <a:extLst>
                    <a:ext uri="{9D8B030D-6E8A-4147-A177-3AD203B41FA5}">
                      <a16:colId xmlns:a16="http://schemas.microsoft.com/office/drawing/2014/main" val="1318749380"/>
                    </a:ext>
                  </a:extLst>
                </a:gridCol>
                <a:gridCol w="1728000">
                  <a:extLst>
                    <a:ext uri="{9D8B030D-6E8A-4147-A177-3AD203B41FA5}">
                      <a16:colId xmlns:a16="http://schemas.microsoft.com/office/drawing/2014/main" val="2338258188"/>
                    </a:ext>
                  </a:extLst>
                </a:gridCol>
                <a:gridCol w="1728000">
                  <a:extLst>
                    <a:ext uri="{9D8B030D-6E8A-4147-A177-3AD203B41FA5}">
                      <a16:colId xmlns:a16="http://schemas.microsoft.com/office/drawing/2014/main" val="3788941972"/>
                    </a:ext>
                  </a:extLst>
                </a:gridCol>
                <a:gridCol w="1728000">
                  <a:extLst>
                    <a:ext uri="{9D8B030D-6E8A-4147-A177-3AD203B41FA5}">
                      <a16:colId xmlns:a16="http://schemas.microsoft.com/office/drawing/2014/main" val="2996155885"/>
                    </a:ext>
                  </a:extLst>
                </a:gridCol>
              </a:tblGrid>
              <a:tr h="468000">
                <a:tc>
                  <a:txBody>
                    <a:bodyPr/>
                    <a:lstStyle/>
                    <a:p>
                      <a:pPr algn="ctr"/>
                      <a:endParaRPr lang="nl-BE" sz="1200" b="1">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a:r>
                        <a:rPr lang="nl-NL" sz="1200" b="1">
                          <a:solidFill>
                            <a:srgbClr val="286669"/>
                          </a:solidFill>
                          <a:latin typeface="+mj-lt"/>
                        </a:rPr>
                        <a:t>Dentergem</a:t>
                      </a:r>
                      <a:endParaRPr lang="nl-BE" sz="1200" b="1">
                        <a:solidFill>
                          <a:srgbClr val="286669"/>
                        </a:solidFill>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a:r>
                        <a:rPr lang="nl-BE" sz="1200">
                          <a:latin typeface="+mj-lt"/>
                        </a:rPr>
                        <a:t>Referentieregio</a:t>
                      </a:r>
                    </a:p>
                    <a:p>
                      <a:pPr algn="ctr"/>
                      <a:r>
                        <a:rPr lang="nl-BE" sz="1200" err="1">
                          <a:latin typeface="+mj-lt"/>
                        </a:rPr>
                        <a:t>Midwest</a:t>
                      </a:r>
                      <a:endParaRPr lang="nl-BE" sz="1200">
                        <a:latin typeface="+mj-lt"/>
                      </a:endParaRP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a:r>
                        <a:rPr lang="nl-BE" sz="1200">
                          <a:latin typeface="+mj-lt"/>
                        </a:rPr>
                        <a:t>Vlaams gewest</a:t>
                      </a:r>
                    </a:p>
                  </a:txBody>
                  <a:tcPr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527891">
                <a:tc>
                  <a:txBody>
                    <a:bodyPr/>
                    <a:lstStyle/>
                    <a:p>
                      <a:r>
                        <a:rPr lang="nl-NL" sz="1200" b="0" kern="1200" dirty="0">
                          <a:solidFill>
                            <a:srgbClr val="286669"/>
                          </a:solidFill>
                          <a:latin typeface="+mj-lt"/>
                          <a:ea typeface="+mn-ea"/>
                          <a:cs typeface="+mn-cs"/>
                        </a:rPr>
                        <a:t>Aantal inwoners die vinden dat er </a:t>
                      </a:r>
                      <a:r>
                        <a:rPr lang="nl-NL" sz="1200" b="1" kern="1200" dirty="0">
                          <a:solidFill>
                            <a:srgbClr val="286669"/>
                          </a:solidFill>
                          <a:latin typeface="+mj-lt"/>
                          <a:ea typeface="+mn-ea"/>
                          <a:cs typeface="+mn-cs"/>
                        </a:rPr>
                        <a:t>voldoende activiteiten voor ouderen</a:t>
                      </a:r>
                      <a:r>
                        <a:rPr lang="nl-NL" sz="1200" b="0" kern="1200" dirty="0">
                          <a:solidFill>
                            <a:srgbClr val="286669"/>
                          </a:solidFill>
                          <a:latin typeface="+mj-lt"/>
                          <a:ea typeface="+mn-ea"/>
                          <a:cs typeface="+mn-cs"/>
                        </a:rPr>
                        <a:t> zijn </a:t>
                      </a:r>
                      <a:r>
                        <a:rPr lang="nl-NL" sz="1200" b="0" kern="1200" baseline="0" dirty="0">
                          <a:solidFill>
                            <a:srgbClr val="286669"/>
                          </a:solidFill>
                          <a:latin typeface="+mj-lt"/>
                          <a:ea typeface="+mn-ea"/>
                          <a:cs typeface="+mn-cs"/>
                        </a:rPr>
                        <a:t>(%) (2023)</a:t>
                      </a:r>
                      <a:endParaRPr lang="nl-NL" sz="1200" b="0" kern="1200" dirty="0">
                        <a:solidFill>
                          <a:srgbClr val="286669"/>
                        </a:solidFill>
                        <a:latin typeface="+mj-lt"/>
                        <a:ea typeface="+mn-ea"/>
                        <a:cs typeface="+mn-cs"/>
                      </a:endParaRP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algn="ctr"/>
                      <a:r>
                        <a:rPr lang="nl-NL" sz="1200" b="0">
                          <a:solidFill>
                            <a:schemeClr val="tx1"/>
                          </a:solidFill>
                          <a:latin typeface="+mj-lt"/>
                        </a:rPr>
                        <a:t>72%</a:t>
                      </a:r>
                      <a:endParaRPr lang="nl-BE" sz="1200" b="0">
                        <a:solidFill>
                          <a:schemeClr val="tx1"/>
                        </a:solidFill>
                        <a:latin typeface="+mj-lt"/>
                      </a:endParaRP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algn="ctr"/>
                      <a:r>
                        <a:rPr lang="nl-NL" sz="1200" b="0">
                          <a:solidFill>
                            <a:schemeClr val="tx1"/>
                          </a:solidFill>
                          <a:latin typeface="+mj-lt"/>
                        </a:rPr>
                        <a:t>65%</a:t>
                      </a:r>
                      <a:endParaRPr lang="nl-BE" sz="1200" b="0">
                        <a:solidFill>
                          <a:schemeClr val="tx1"/>
                        </a:solidFill>
                        <a:latin typeface="+mj-lt"/>
                      </a:endParaRPr>
                    </a:p>
                  </a:txBody>
                  <a:tcPr anchor="ctr">
                    <a:lnT w="12700" cap="flat" cmpd="sng" algn="ctr">
                      <a:solidFill>
                        <a:srgbClr val="286669"/>
                      </a:solidFill>
                      <a:prstDash val="solid"/>
                      <a:round/>
                      <a:headEnd type="none" w="med" len="med"/>
                      <a:tailEnd type="none" w="med" len="med"/>
                    </a:lnT>
                    <a:solidFill>
                      <a:srgbClr val="F2F6F6"/>
                    </a:solidFill>
                  </a:tcPr>
                </a:tc>
                <a:tc>
                  <a:txBody>
                    <a:bodyPr/>
                    <a:lstStyle/>
                    <a:p>
                      <a:pPr algn="ctr"/>
                      <a:r>
                        <a:rPr lang="nl-NL" sz="1200" kern="1200" dirty="0">
                          <a:solidFill>
                            <a:schemeClr val="dk1"/>
                          </a:solidFill>
                          <a:latin typeface="+mj-lt"/>
                          <a:ea typeface="+mn-ea"/>
                          <a:cs typeface="+mn-cs"/>
                        </a:rPr>
                        <a:t>52%</a:t>
                      </a:r>
                      <a:endParaRPr lang="nl-BE" sz="1200" kern="1200" dirty="0">
                        <a:solidFill>
                          <a:schemeClr val="dk1"/>
                        </a:solidFill>
                        <a:latin typeface="+mj-lt"/>
                        <a:ea typeface="+mn-ea"/>
                        <a:cs typeface="+mn-cs"/>
                      </a:endParaRPr>
                    </a:p>
                  </a:txBody>
                  <a:tcPr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403375020"/>
                  </a:ext>
                </a:extLst>
              </a:tr>
              <a:tr h="527891">
                <a:tc>
                  <a:txBody>
                    <a:bodyPr/>
                    <a:lstStyle/>
                    <a:p>
                      <a:r>
                        <a:rPr lang="nl-NL" sz="1200" b="0" kern="1200" dirty="0">
                          <a:solidFill>
                            <a:srgbClr val="286669"/>
                          </a:solidFill>
                          <a:latin typeface="+mj-lt"/>
                          <a:ea typeface="+mn-ea"/>
                          <a:cs typeface="+mn-cs"/>
                        </a:rPr>
                        <a:t>Aantal inwoners die tevreden zijn over de</a:t>
                      </a:r>
                      <a:r>
                        <a:rPr lang="nl-NL" sz="1200" b="1" kern="1200" baseline="0" dirty="0">
                          <a:solidFill>
                            <a:srgbClr val="286669"/>
                          </a:solidFill>
                          <a:latin typeface="+mj-lt"/>
                          <a:ea typeface="+mn-ea"/>
                          <a:cs typeface="+mn-cs"/>
                        </a:rPr>
                        <a:t> speelplekken voor kinderen </a:t>
                      </a:r>
                      <a:r>
                        <a:rPr lang="nl-NL" sz="1200" b="0" kern="1200" baseline="0" dirty="0">
                          <a:solidFill>
                            <a:srgbClr val="286669"/>
                          </a:solidFill>
                          <a:latin typeface="+mn-lt"/>
                          <a:ea typeface="+mn-ea"/>
                          <a:cs typeface="+mn-cs"/>
                        </a:rPr>
                        <a:t>(%) (2023)</a:t>
                      </a:r>
                      <a:endParaRPr lang="nl-BE" sz="1200" b="1" kern="1200" dirty="0">
                        <a:solidFill>
                          <a:srgbClr val="286669"/>
                        </a:solidFill>
                        <a:latin typeface="+mj-lt"/>
                        <a:ea typeface="+mn-ea"/>
                        <a:cs typeface="+mn-cs"/>
                      </a:endParaRPr>
                    </a:p>
                  </a:txBody>
                  <a:tcPr anchor="ctr">
                    <a:solidFill>
                      <a:srgbClr val="F2F6F6"/>
                    </a:solidFill>
                  </a:tcPr>
                </a:tc>
                <a:tc>
                  <a:txBody>
                    <a:bodyPr/>
                    <a:lstStyle/>
                    <a:p>
                      <a:pPr algn="ctr"/>
                      <a:r>
                        <a:rPr lang="nl-NL" sz="1200" b="0" kern="1200" dirty="0">
                          <a:solidFill>
                            <a:schemeClr val="tx1"/>
                          </a:solidFill>
                          <a:latin typeface="+mj-lt"/>
                          <a:ea typeface="+mn-ea"/>
                          <a:cs typeface="+mn-cs"/>
                        </a:rPr>
                        <a:t>57%</a:t>
                      </a:r>
                      <a:endParaRPr lang="nl-BE" sz="1200" b="0" kern="1200" dirty="0">
                        <a:solidFill>
                          <a:schemeClr val="tx1"/>
                        </a:solidFill>
                        <a:latin typeface="+mj-lt"/>
                        <a:ea typeface="+mn-ea"/>
                        <a:cs typeface="+mn-cs"/>
                      </a:endParaRPr>
                    </a:p>
                  </a:txBody>
                  <a:tcPr anchor="ctr">
                    <a:solidFill>
                      <a:srgbClr val="F2F6F6"/>
                    </a:solidFill>
                  </a:tcPr>
                </a:tc>
                <a:tc>
                  <a:txBody>
                    <a:bodyPr/>
                    <a:lstStyle/>
                    <a:p>
                      <a:pPr algn="ctr"/>
                      <a:r>
                        <a:rPr lang="nl-NL" sz="1200" b="0" kern="1200">
                          <a:solidFill>
                            <a:schemeClr val="tx1"/>
                          </a:solidFill>
                          <a:latin typeface="+mj-lt"/>
                          <a:ea typeface="+mn-ea"/>
                          <a:cs typeface="+mn-cs"/>
                        </a:rPr>
                        <a:t>70%</a:t>
                      </a:r>
                      <a:endParaRPr lang="nl-BE" sz="1200" b="0" kern="1200">
                        <a:solidFill>
                          <a:schemeClr val="tx1"/>
                        </a:solidFill>
                        <a:latin typeface="+mj-lt"/>
                        <a:ea typeface="+mn-ea"/>
                        <a:cs typeface="+mn-cs"/>
                      </a:endParaRPr>
                    </a:p>
                  </a:txBody>
                  <a:tcPr anchor="ctr">
                    <a:solidFill>
                      <a:srgbClr val="F2F6F6"/>
                    </a:solidFill>
                  </a:tcPr>
                </a:tc>
                <a:tc>
                  <a:txBody>
                    <a:bodyPr/>
                    <a:lstStyle/>
                    <a:p>
                      <a:pPr algn="ctr"/>
                      <a:r>
                        <a:rPr lang="nl-NL" sz="1200" kern="1200">
                          <a:solidFill>
                            <a:schemeClr val="dk1"/>
                          </a:solidFill>
                          <a:latin typeface="+mj-lt"/>
                          <a:ea typeface="+mn-ea"/>
                          <a:cs typeface="+mn-cs"/>
                        </a:rPr>
                        <a:t>62%</a:t>
                      </a:r>
                      <a:endParaRPr lang="nl-BE" sz="1200" kern="1200">
                        <a:solidFill>
                          <a:schemeClr val="dk1"/>
                        </a:solidFill>
                        <a:latin typeface="+mj-lt"/>
                        <a:ea typeface="+mn-ea"/>
                        <a:cs typeface="+mn-cs"/>
                      </a:endParaRPr>
                    </a:p>
                  </a:txBody>
                  <a:tcPr anchor="ctr">
                    <a:solidFill>
                      <a:srgbClr val="F2F6F6"/>
                    </a:solidFill>
                  </a:tcPr>
                </a:tc>
                <a:extLst>
                  <a:ext uri="{0D108BD9-81ED-4DB2-BD59-A6C34878D82A}">
                    <a16:rowId xmlns:a16="http://schemas.microsoft.com/office/drawing/2014/main" val="4225675168"/>
                  </a:ext>
                </a:extLst>
              </a:tr>
              <a:tr h="527891">
                <a:tc>
                  <a:txBody>
                    <a:bodyPr/>
                    <a:lstStyle/>
                    <a:p>
                      <a:r>
                        <a:rPr lang="nl-NL" sz="1200" b="0" kern="1200">
                          <a:solidFill>
                            <a:srgbClr val="286669"/>
                          </a:solidFill>
                          <a:latin typeface="+mj-lt"/>
                          <a:ea typeface="+mn-ea"/>
                          <a:cs typeface="+mn-cs"/>
                        </a:rPr>
                        <a:t>Aantal inwoners die tevreden zijn over de</a:t>
                      </a:r>
                      <a:r>
                        <a:rPr lang="nl-NL" sz="1200" b="0" kern="1200" baseline="0">
                          <a:solidFill>
                            <a:srgbClr val="286669"/>
                          </a:solidFill>
                          <a:latin typeface="+mj-lt"/>
                          <a:ea typeface="+mn-ea"/>
                          <a:cs typeface="+mn-cs"/>
                        </a:rPr>
                        <a:t> </a:t>
                      </a:r>
                      <a:r>
                        <a:rPr lang="nl-NL" sz="1200" b="1" kern="1200" baseline="0">
                          <a:solidFill>
                            <a:srgbClr val="286669"/>
                          </a:solidFill>
                          <a:latin typeface="+mj-lt"/>
                          <a:ea typeface="+mn-ea"/>
                          <a:cs typeface="+mn-cs"/>
                        </a:rPr>
                        <a:t>jongerenvoorzieningen</a:t>
                      </a:r>
                      <a:r>
                        <a:rPr lang="nl-NL" sz="1200" b="0" kern="1200" baseline="0">
                          <a:solidFill>
                            <a:srgbClr val="286669"/>
                          </a:solidFill>
                          <a:latin typeface="+mj-lt"/>
                          <a:ea typeface="+mn-ea"/>
                          <a:cs typeface="+mn-cs"/>
                        </a:rPr>
                        <a:t> </a:t>
                      </a:r>
                      <a:r>
                        <a:rPr lang="nl-NL" sz="1200" b="0" kern="1200" baseline="0">
                          <a:solidFill>
                            <a:srgbClr val="286669"/>
                          </a:solidFill>
                          <a:latin typeface="+mn-lt"/>
                          <a:ea typeface="+mn-ea"/>
                          <a:cs typeface="+mn-cs"/>
                        </a:rPr>
                        <a:t>(%) (2023)</a:t>
                      </a:r>
                      <a:endParaRPr lang="nl-BE" sz="1200" b="0" kern="1200">
                        <a:solidFill>
                          <a:srgbClr val="286669"/>
                        </a:solidFill>
                        <a:latin typeface="+mj-lt"/>
                        <a:ea typeface="+mn-ea"/>
                        <a:cs typeface="+mn-cs"/>
                      </a:endParaRPr>
                    </a:p>
                  </a:txBody>
                  <a:tcPr anchor="ctr">
                    <a:solidFill>
                      <a:srgbClr val="F2F6F6"/>
                    </a:solidFill>
                  </a:tcPr>
                </a:tc>
                <a:tc>
                  <a:txBody>
                    <a:bodyPr/>
                    <a:lstStyle/>
                    <a:p>
                      <a:pPr algn="ctr"/>
                      <a:r>
                        <a:rPr lang="nl-NL" sz="1200" b="0" kern="1200" dirty="0">
                          <a:solidFill>
                            <a:schemeClr val="tx1"/>
                          </a:solidFill>
                          <a:latin typeface="+mj-lt"/>
                          <a:ea typeface="+mn-ea"/>
                          <a:cs typeface="+mn-cs"/>
                        </a:rPr>
                        <a:t>53%</a:t>
                      </a:r>
                      <a:endParaRPr lang="nl-BE" sz="1200" b="0" kern="1200" dirty="0">
                        <a:solidFill>
                          <a:schemeClr val="tx1"/>
                        </a:solidFill>
                        <a:latin typeface="+mj-lt"/>
                        <a:ea typeface="+mn-ea"/>
                        <a:cs typeface="+mn-cs"/>
                      </a:endParaRPr>
                    </a:p>
                  </a:txBody>
                  <a:tcPr anchor="ctr">
                    <a:solidFill>
                      <a:srgbClr val="F2F6F6"/>
                    </a:solidFill>
                  </a:tcPr>
                </a:tc>
                <a:tc>
                  <a:txBody>
                    <a:bodyPr/>
                    <a:lstStyle/>
                    <a:p>
                      <a:pPr algn="ctr"/>
                      <a:r>
                        <a:rPr lang="nl-NL" sz="1200" b="0" kern="1200" dirty="0">
                          <a:solidFill>
                            <a:schemeClr val="tx1"/>
                          </a:solidFill>
                          <a:latin typeface="+mj-lt"/>
                          <a:ea typeface="+mn-ea"/>
                          <a:cs typeface="+mn-cs"/>
                        </a:rPr>
                        <a:t>56%</a:t>
                      </a:r>
                      <a:endParaRPr lang="nl-BE" sz="1200" b="0" kern="1200" dirty="0">
                        <a:solidFill>
                          <a:schemeClr val="tx1"/>
                        </a:solidFill>
                        <a:latin typeface="+mj-lt"/>
                        <a:ea typeface="+mn-ea"/>
                        <a:cs typeface="+mn-cs"/>
                      </a:endParaRPr>
                    </a:p>
                  </a:txBody>
                  <a:tcPr anchor="ctr">
                    <a:solidFill>
                      <a:srgbClr val="F2F6F6"/>
                    </a:solidFill>
                  </a:tcPr>
                </a:tc>
                <a:tc>
                  <a:txBody>
                    <a:bodyPr/>
                    <a:lstStyle/>
                    <a:p>
                      <a:pPr algn="ctr"/>
                      <a:r>
                        <a:rPr lang="nl-NL" sz="1200" kern="1200" dirty="0">
                          <a:solidFill>
                            <a:schemeClr val="dk1"/>
                          </a:solidFill>
                          <a:latin typeface="+mj-lt"/>
                          <a:ea typeface="+mn-ea"/>
                          <a:cs typeface="+mn-cs"/>
                        </a:rPr>
                        <a:t>50%</a:t>
                      </a:r>
                      <a:endParaRPr lang="nl-BE" sz="1200" kern="1200" dirty="0">
                        <a:solidFill>
                          <a:schemeClr val="dk1"/>
                        </a:solidFill>
                        <a:latin typeface="+mj-lt"/>
                        <a:ea typeface="+mn-ea"/>
                        <a:cs typeface="+mn-cs"/>
                      </a:endParaRPr>
                    </a:p>
                  </a:txBody>
                  <a:tcPr anchor="ctr">
                    <a:solidFill>
                      <a:srgbClr val="F2F6F6"/>
                    </a:solidFill>
                  </a:tcPr>
                </a:tc>
                <a:extLst>
                  <a:ext uri="{0D108BD9-81ED-4DB2-BD59-A6C34878D82A}">
                    <a16:rowId xmlns:a16="http://schemas.microsoft.com/office/drawing/2014/main" val="1773670079"/>
                  </a:ext>
                </a:extLst>
              </a:tr>
              <a:tr h="527891">
                <a:tc>
                  <a:txBody>
                    <a:bodyPr/>
                    <a:lstStyle/>
                    <a:p>
                      <a:r>
                        <a:rPr lang="nl-NL" sz="1200" b="0" kern="1200" dirty="0">
                          <a:solidFill>
                            <a:srgbClr val="286669"/>
                          </a:solidFill>
                          <a:latin typeface="+mj-lt"/>
                          <a:ea typeface="+mn-ea"/>
                          <a:cs typeface="+mn-cs"/>
                        </a:rPr>
                        <a:t>Aantal inwoners die tevreden zijn over de</a:t>
                      </a:r>
                      <a:r>
                        <a:rPr lang="nl-NL" sz="1200" b="0" kern="1200" baseline="0" dirty="0">
                          <a:solidFill>
                            <a:srgbClr val="286669"/>
                          </a:solidFill>
                          <a:latin typeface="+mj-lt"/>
                          <a:ea typeface="+mn-ea"/>
                          <a:cs typeface="+mn-cs"/>
                        </a:rPr>
                        <a:t>  </a:t>
                      </a:r>
                      <a:r>
                        <a:rPr lang="nl-NL" sz="1200" b="1" kern="1200" baseline="0" dirty="0">
                          <a:solidFill>
                            <a:srgbClr val="286669"/>
                          </a:solidFill>
                          <a:latin typeface="+mj-lt"/>
                          <a:ea typeface="+mn-ea"/>
                          <a:cs typeface="+mn-cs"/>
                        </a:rPr>
                        <a:t>uitgaansgelegenheden</a:t>
                      </a:r>
                      <a:r>
                        <a:rPr lang="nl-NL" sz="1200" b="0" kern="1200" baseline="0" dirty="0">
                          <a:solidFill>
                            <a:srgbClr val="286669"/>
                          </a:solidFill>
                          <a:latin typeface="+mj-lt"/>
                          <a:ea typeface="+mn-ea"/>
                          <a:cs typeface="+mn-cs"/>
                        </a:rPr>
                        <a:t> </a:t>
                      </a:r>
                      <a:r>
                        <a:rPr lang="nl-NL" sz="1200" b="0" kern="1200" baseline="0" dirty="0">
                          <a:solidFill>
                            <a:srgbClr val="286669"/>
                          </a:solidFill>
                          <a:latin typeface="+mn-lt"/>
                          <a:ea typeface="+mn-ea"/>
                          <a:cs typeface="+mn-cs"/>
                        </a:rPr>
                        <a:t>(%) (2023)</a:t>
                      </a:r>
                      <a:endParaRPr lang="nl-BE" sz="1200" b="0" kern="1200" dirty="0">
                        <a:solidFill>
                          <a:srgbClr val="286669"/>
                        </a:solidFill>
                        <a:latin typeface="+mj-lt"/>
                        <a:ea typeface="+mn-ea"/>
                        <a:cs typeface="+mn-cs"/>
                      </a:endParaRPr>
                    </a:p>
                  </a:txBody>
                  <a:tcPr anchor="ctr">
                    <a:solidFill>
                      <a:srgbClr val="F2F6F6"/>
                    </a:solidFill>
                  </a:tcPr>
                </a:tc>
                <a:tc>
                  <a:txBody>
                    <a:bodyPr/>
                    <a:lstStyle/>
                    <a:p>
                      <a:pPr algn="ctr"/>
                      <a:r>
                        <a:rPr lang="nl-NL" sz="1200" b="0" kern="1200">
                          <a:solidFill>
                            <a:schemeClr val="tx1"/>
                          </a:solidFill>
                          <a:latin typeface="+mj-lt"/>
                          <a:ea typeface="+mn-ea"/>
                          <a:cs typeface="+mn-cs"/>
                        </a:rPr>
                        <a:t>35%</a:t>
                      </a:r>
                      <a:endParaRPr lang="nl-BE" sz="1200" b="0" kern="1200">
                        <a:solidFill>
                          <a:schemeClr val="tx1"/>
                        </a:solidFill>
                        <a:latin typeface="+mj-lt"/>
                        <a:ea typeface="+mn-ea"/>
                        <a:cs typeface="+mn-cs"/>
                      </a:endParaRPr>
                    </a:p>
                  </a:txBody>
                  <a:tcPr anchor="ctr">
                    <a:solidFill>
                      <a:srgbClr val="F2F6F6"/>
                    </a:solidFill>
                  </a:tcPr>
                </a:tc>
                <a:tc>
                  <a:txBody>
                    <a:bodyPr/>
                    <a:lstStyle/>
                    <a:p>
                      <a:pPr algn="ctr"/>
                      <a:r>
                        <a:rPr lang="nl-NL" sz="1200" b="0" kern="1200">
                          <a:solidFill>
                            <a:schemeClr val="tx1"/>
                          </a:solidFill>
                          <a:latin typeface="+mj-lt"/>
                          <a:ea typeface="+mn-ea"/>
                          <a:cs typeface="+mn-cs"/>
                        </a:rPr>
                        <a:t>62%</a:t>
                      </a:r>
                      <a:endParaRPr lang="nl-BE" sz="1200" b="0" kern="1200">
                        <a:solidFill>
                          <a:schemeClr val="tx1"/>
                        </a:solidFill>
                        <a:latin typeface="+mj-lt"/>
                        <a:ea typeface="+mn-ea"/>
                        <a:cs typeface="+mn-cs"/>
                      </a:endParaRPr>
                    </a:p>
                  </a:txBody>
                  <a:tcPr anchor="ctr">
                    <a:solidFill>
                      <a:srgbClr val="F2F6F6"/>
                    </a:solidFill>
                  </a:tcPr>
                </a:tc>
                <a:tc>
                  <a:txBody>
                    <a:bodyPr/>
                    <a:lstStyle/>
                    <a:p>
                      <a:pPr algn="ctr"/>
                      <a:r>
                        <a:rPr lang="nl-NL" sz="1200" kern="1200">
                          <a:solidFill>
                            <a:schemeClr val="dk1"/>
                          </a:solidFill>
                          <a:latin typeface="+mj-lt"/>
                          <a:ea typeface="+mn-ea"/>
                          <a:cs typeface="+mn-cs"/>
                        </a:rPr>
                        <a:t>59%</a:t>
                      </a:r>
                      <a:endParaRPr lang="nl-BE" sz="1200" kern="1200">
                        <a:solidFill>
                          <a:schemeClr val="dk1"/>
                        </a:solidFill>
                        <a:latin typeface="+mj-lt"/>
                        <a:ea typeface="+mn-ea"/>
                        <a:cs typeface="+mn-cs"/>
                      </a:endParaRPr>
                    </a:p>
                  </a:txBody>
                  <a:tcPr anchor="ctr">
                    <a:solidFill>
                      <a:srgbClr val="F2F6F6"/>
                    </a:solidFill>
                  </a:tcPr>
                </a:tc>
                <a:extLst>
                  <a:ext uri="{0D108BD9-81ED-4DB2-BD59-A6C34878D82A}">
                    <a16:rowId xmlns:a16="http://schemas.microsoft.com/office/drawing/2014/main" val="2670820331"/>
                  </a:ext>
                </a:extLst>
              </a:tr>
              <a:tr h="5278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0" kern="1200" dirty="0">
                          <a:solidFill>
                            <a:srgbClr val="286669"/>
                          </a:solidFill>
                          <a:latin typeface="+mn-lt"/>
                          <a:ea typeface="+mn-ea"/>
                          <a:cs typeface="+mn-cs"/>
                        </a:rPr>
                        <a:t>Aantal inwoners die tevreden zijn over de</a:t>
                      </a:r>
                      <a:r>
                        <a:rPr lang="nl-NL" sz="1200" b="0" kern="1200" baseline="0" dirty="0">
                          <a:solidFill>
                            <a:srgbClr val="286669"/>
                          </a:solidFill>
                          <a:latin typeface="+mn-lt"/>
                          <a:ea typeface="+mn-ea"/>
                          <a:cs typeface="+mn-cs"/>
                        </a:rPr>
                        <a:t> </a:t>
                      </a:r>
                      <a:r>
                        <a:rPr lang="nl-NL" sz="1200" b="0" kern="1200" dirty="0">
                          <a:solidFill>
                            <a:srgbClr val="286669"/>
                          </a:solidFill>
                          <a:latin typeface="+mn-lt"/>
                          <a:ea typeface="+mn-ea"/>
                          <a:cs typeface="+mn-cs"/>
                        </a:rPr>
                        <a:t> </a:t>
                      </a:r>
                      <a:r>
                        <a:rPr lang="nl-NL" sz="1200" b="1" kern="1200" dirty="0">
                          <a:solidFill>
                            <a:srgbClr val="286669"/>
                          </a:solidFill>
                          <a:latin typeface="+mn-lt"/>
                          <a:ea typeface="+mn-ea"/>
                          <a:cs typeface="+mn-cs"/>
                        </a:rPr>
                        <a:t>bibliotheekvoorzieningen</a:t>
                      </a:r>
                      <a:r>
                        <a:rPr lang="nl-NL" sz="1200" b="0" kern="1200" dirty="0">
                          <a:solidFill>
                            <a:srgbClr val="286669"/>
                          </a:solidFill>
                          <a:latin typeface="+mn-lt"/>
                          <a:ea typeface="+mn-ea"/>
                          <a:cs typeface="+mn-cs"/>
                        </a:rPr>
                        <a:t> </a:t>
                      </a:r>
                      <a:r>
                        <a:rPr lang="nl-NL" sz="1200" b="0" kern="1200" baseline="0" dirty="0">
                          <a:solidFill>
                            <a:srgbClr val="286669"/>
                          </a:solidFill>
                          <a:latin typeface="+mn-lt"/>
                          <a:ea typeface="+mn-ea"/>
                          <a:cs typeface="+mn-cs"/>
                        </a:rPr>
                        <a:t>(%) (2023)</a:t>
                      </a:r>
                      <a:endParaRPr lang="nl-BE" sz="1200" b="0" kern="1200" dirty="0">
                        <a:solidFill>
                          <a:srgbClr val="286669"/>
                        </a:solidFill>
                        <a:latin typeface="+mn-lt"/>
                        <a:ea typeface="+mn-ea"/>
                        <a:cs typeface="+mn-cs"/>
                      </a:endParaRPr>
                    </a:p>
                  </a:txBody>
                  <a:tcPr anchor="ctr">
                    <a:solidFill>
                      <a:srgbClr val="F2F6F6"/>
                    </a:solidFill>
                  </a:tcPr>
                </a:tc>
                <a:tc>
                  <a:txBody>
                    <a:bodyPr/>
                    <a:lstStyle/>
                    <a:p>
                      <a:pPr algn="ctr"/>
                      <a:r>
                        <a:rPr lang="nl-NL" sz="1200" b="0" kern="1200" dirty="0">
                          <a:solidFill>
                            <a:schemeClr val="tx1"/>
                          </a:solidFill>
                          <a:latin typeface="+mj-lt"/>
                          <a:ea typeface="+mn-ea"/>
                          <a:cs typeface="+mn-cs"/>
                        </a:rPr>
                        <a:t>81%</a:t>
                      </a:r>
                      <a:endParaRPr lang="nl-BE" sz="1200" b="0" kern="1200" dirty="0">
                        <a:solidFill>
                          <a:schemeClr val="tx1"/>
                        </a:solidFill>
                        <a:latin typeface="+mj-lt"/>
                        <a:ea typeface="+mn-ea"/>
                        <a:cs typeface="+mn-cs"/>
                      </a:endParaRPr>
                    </a:p>
                  </a:txBody>
                  <a:tcPr anchor="ctr">
                    <a:solidFill>
                      <a:srgbClr val="F2F6F6"/>
                    </a:solidFill>
                  </a:tcPr>
                </a:tc>
                <a:tc>
                  <a:txBody>
                    <a:bodyPr/>
                    <a:lstStyle/>
                    <a:p>
                      <a:pPr algn="ctr"/>
                      <a:r>
                        <a:rPr lang="nl-NL" sz="1200" b="0" kern="1200" dirty="0">
                          <a:solidFill>
                            <a:schemeClr val="tx1"/>
                          </a:solidFill>
                          <a:latin typeface="+mj-lt"/>
                          <a:ea typeface="+mn-ea"/>
                          <a:cs typeface="+mn-cs"/>
                        </a:rPr>
                        <a:t>87%</a:t>
                      </a:r>
                      <a:endParaRPr lang="nl-BE" sz="1200" b="0" kern="1200" dirty="0">
                        <a:solidFill>
                          <a:schemeClr val="tx1"/>
                        </a:solidFill>
                        <a:latin typeface="+mj-lt"/>
                        <a:ea typeface="+mn-ea"/>
                        <a:cs typeface="+mn-cs"/>
                      </a:endParaRPr>
                    </a:p>
                  </a:txBody>
                  <a:tcPr anchor="ctr">
                    <a:solidFill>
                      <a:srgbClr val="F2F6F6"/>
                    </a:solidFill>
                  </a:tcPr>
                </a:tc>
                <a:tc>
                  <a:txBody>
                    <a:bodyPr/>
                    <a:lstStyle/>
                    <a:p>
                      <a:pPr algn="ctr"/>
                      <a:r>
                        <a:rPr lang="nl-NL" sz="1200" kern="1200" dirty="0">
                          <a:solidFill>
                            <a:schemeClr val="dk1"/>
                          </a:solidFill>
                          <a:latin typeface="+mj-lt"/>
                          <a:ea typeface="+mn-ea"/>
                          <a:cs typeface="+mn-cs"/>
                        </a:rPr>
                        <a:t>86%</a:t>
                      </a:r>
                      <a:endParaRPr lang="nl-BE" sz="1200" kern="1200" dirty="0">
                        <a:solidFill>
                          <a:schemeClr val="dk1"/>
                        </a:solidFill>
                        <a:latin typeface="+mj-lt"/>
                        <a:ea typeface="+mn-ea"/>
                        <a:cs typeface="+mn-cs"/>
                      </a:endParaRPr>
                    </a:p>
                  </a:txBody>
                  <a:tcPr anchor="ctr">
                    <a:solidFill>
                      <a:srgbClr val="F2F6F6"/>
                    </a:solidFill>
                  </a:tcPr>
                </a:tc>
                <a:extLst>
                  <a:ext uri="{0D108BD9-81ED-4DB2-BD59-A6C34878D82A}">
                    <a16:rowId xmlns:a16="http://schemas.microsoft.com/office/drawing/2014/main" val="3294349470"/>
                  </a:ext>
                </a:extLst>
              </a:tr>
              <a:tr h="5278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0" kern="1200" dirty="0">
                          <a:solidFill>
                            <a:srgbClr val="286669"/>
                          </a:solidFill>
                          <a:latin typeface="+mn-lt"/>
                          <a:ea typeface="+mn-ea"/>
                          <a:cs typeface="+mn-cs"/>
                        </a:rPr>
                        <a:t>Aantal inwoners die tevreden zijn over de</a:t>
                      </a:r>
                      <a:r>
                        <a:rPr lang="nl-NL" sz="1200" b="0" kern="1200" baseline="0" dirty="0">
                          <a:solidFill>
                            <a:srgbClr val="286669"/>
                          </a:solidFill>
                          <a:latin typeface="+mn-lt"/>
                          <a:ea typeface="+mn-ea"/>
                          <a:cs typeface="+mn-cs"/>
                        </a:rPr>
                        <a:t> </a:t>
                      </a:r>
                      <a:r>
                        <a:rPr lang="nl-NL" sz="1200" b="1" kern="1200" baseline="0" dirty="0">
                          <a:solidFill>
                            <a:srgbClr val="286669"/>
                          </a:solidFill>
                          <a:latin typeface="+mn-lt"/>
                          <a:ea typeface="+mn-ea"/>
                          <a:cs typeface="+mn-cs"/>
                        </a:rPr>
                        <a:t>shopping- en winkel</a:t>
                      </a:r>
                      <a:r>
                        <a:rPr lang="nl-NL" sz="1200" b="1" kern="1200" dirty="0">
                          <a:solidFill>
                            <a:srgbClr val="286669"/>
                          </a:solidFill>
                          <a:latin typeface="+mn-lt"/>
                          <a:ea typeface="+mn-ea"/>
                          <a:cs typeface="+mn-cs"/>
                        </a:rPr>
                        <a:t>voorzieningen</a:t>
                      </a:r>
                      <a:r>
                        <a:rPr lang="nl-NL" sz="1200" b="0" kern="1200" dirty="0">
                          <a:solidFill>
                            <a:srgbClr val="286669"/>
                          </a:solidFill>
                          <a:latin typeface="+mn-lt"/>
                          <a:ea typeface="+mn-ea"/>
                          <a:cs typeface="+mn-cs"/>
                        </a:rPr>
                        <a:t> </a:t>
                      </a:r>
                      <a:r>
                        <a:rPr lang="nl-NL" sz="1200" b="0" kern="1200" baseline="0" dirty="0">
                          <a:solidFill>
                            <a:srgbClr val="286669"/>
                          </a:solidFill>
                          <a:latin typeface="+mn-lt"/>
                          <a:ea typeface="+mn-ea"/>
                          <a:cs typeface="+mn-cs"/>
                        </a:rPr>
                        <a:t>(%) (2023)</a:t>
                      </a:r>
                      <a:endParaRPr lang="nl-BE" sz="1200" b="0" kern="1200" dirty="0">
                        <a:solidFill>
                          <a:srgbClr val="286669"/>
                        </a:solidFill>
                        <a:latin typeface="+mn-lt"/>
                        <a:ea typeface="+mn-ea"/>
                        <a:cs typeface="+mn-cs"/>
                      </a:endParaRPr>
                    </a:p>
                  </a:txBody>
                  <a:tcPr anchor="ctr">
                    <a:solidFill>
                      <a:srgbClr val="F2F6F6"/>
                    </a:solidFill>
                  </a:tcPr>
                </a:tc>
                <a:tc>
                  <a:txBody>
                    <a:bodyPr/>
                    <a:lstStyle/>
                    <a:p>
                      <a:pPr algn="ctr"/>
                      <a:r>
                        <a:rPr lang="nl-NL" sz="1200" b="0" kern="1200" dirty="0">
                          <a:solidFill>
                            <a:schemeClr val="tx1"/>
                          </a:solidFill>
                          <a:latin typeface="+mj-lt"/>
                          <a:ea typeface="+mn-ea"/>
                          <a:cs typeface="+mn-cs"/>
                        </a:rPr>
                        <a:t>42%</a:t>
                      </a:r>
                      <a:endParaRPr lang="nl-BE" sz="1200" b="0" kern="1200" dirty="0">
                        <a:solidFill>
                          <a:schemeClr val="tx1"/>
                        </a:solidFill>
                        <a:latin typeface="+mj-lt"/>
                        <a:ea typeface="+mn-ea"/>
                        <a:cs typeface="+mn-cs"/>
                      </a:endParaRPr>
                    </a:p>
                  </a:txBody>
                  <a:tcPr anchor="ctr">
                    <a:solidFill>
                      <a:srgbClr val="F2F6F6"/>
                    </a:solidFill>
                  </a:tcPr>
                </a:tc>
                <a:tc>
                  <a:txBody>
                    <a:bodyPr/>
                    <a:lstStyle/>
                    <a:p>
                      <a:pPr algn="ctr"/>
                      <a:r>
                        <a:rPr lang="nl-NL" sz="1200" b="0" kern="1200" dirty="0">
                          <a:solidFill>
                            <a:schemeClr val="tx1"/>
                          </a:solidFill>
                          <a:latin typeface="+mj-lt"/>
                          <a:ea typeface="+mn-ea"/>
                          <a:cs typeface="+mn-cs"/>
                        </a:rPr>
                        <a:t>62%</a:t>
                      </a:r>
                      <a:endParaRPr lang="nl-BE" sz="1200" b="0" kern="1200" dirty="0">
                        <a:solidFill>
                          <a:schemeClr val="tx1"/>
                        </a:solidFill>
                        <a:latin typeface="+mj-lt"/>
                        <a:ea typeface="+mn-ea"/>
                        <a:cs typeface="+mn-cs"/>
                      </a:endParaRPr>
                    </a:p>
                  </a:txBody>
                  <a:tcPr anchor="ctr">
                    <a:solidFill>
                      <a:srgbClr val="F2F6F6"/>
                    </a:solidFill>
                  </a:tcPr>
                </a:tc>
                <a:tc>
                  <a:txBody>
                    <a:bodyPr/>
                    <a:lstStyle/>
                    <a:p>
                      <a:pPr algn="ctr"/>
                      <a:r>
                        <a:rPr lang="nl-NL" sz="1200" kern="1200" dirty="0">
                          <a:solidFill>
                            <a:schemeClr val="dk1"/>
                          </a:solidFill>
                          <a:latin typeface="+mj-lt"/>
                          <a:ea typeface="+mn-ea"/>
                          <a:cs typeface="+mn-cs"/>
                        </a:rPr>
                        <a:t>63%</a:t>
                      </a:r>
                      <a:endParaRPr lang="nl-BE" sz="1200" kern="1200" dirty="0">
                        <a:solidFill>
                          <a:schemeClr val="dk1"/>
                        </a:solidFill>
                        <a:latin typeface="+mj-lt"/>
                        <a:ea typeface="+mn-ea"/>
                        <a:cs typeface="+mn-cs"/>
                      </a:endParaRPr>
                    </a:p>
                  </a:txBody>
                  <a:tcPr anchor="ctr">
                    <a:solidFill>
                      <a:srgbClr val="F2F6F6"/>
                    </a:solidFill>
                  </a:tcPr>
                </a:tc>
                <a:extLst>
                  <a:ext uri="{0D108BD9-81ED-4DB2-BD59-A6C34878D82A}">
                    <a16:rowId xmlns:a16="http://schemas.microsoft.com/office/drawing/2014/main" val="433645578"/>
                  </a:ext>
                </a:extLst>
              </a:tr>
            </a:tbl>
          </a:graphicData>
        </a:graphic>
      </p:graphicFrame>
      <p:sp>
        <p:nvSpPr>
          <p:cNvPr id="15" name="Tekstvak 14"/>
          <p:cNvSpPr txBox="1"/>
          <p:nvPr/>
        </p:nvSpPr>
        <p:spPr>
          <a:xfrm>
            <a:off x="9580255" y="6596390"/>
            <a:ext cx="2381195" cy="261610"/>
          </a:xfrm>
          <a:prstGeom prst="rect">
            <a:avLst/>
          </a:prstGeom>
          <a:noFill/>
        </p:spPr>
        <p:txBody>
          <a:bodyPr wrap="square" rtlCol="0">
            <a:spAutoFit/>
          </a:bodyPr>
          <a:lstStyle/>
          <a:p>
            <a:pPr algn="r"/>
            <a:r>
              <a:rPr lang="nl-BE" sz="1100">
                <a:solidFill>
                  <a:schemeClr val="bg1">
                    <a:lumMod val="65000"/>
                  </a:schemeClr>
                </a:solidFill>
              </a:rPr>
              <a:t>Bron: gemeentemonitor (2023)</a:t>
            </a:r>
            <a:endParaRPr lang="nl-BE">
              <a:solidFill>
                <a:schemeClr val="bg1">
                  <a:lumMod val="65000"/>
                </a:schemeClr>
              </a:solidFill>
            </a:endParaRPr>
          </a:p>
        </p:txBody>
      </p:sp>
    </p:spTree>
    <p:extLst>
      <p:ext uri="{BB962C8B-B14F-4D97-AF65-F5344CB8AC3E}">
        <p14:creationId xmlns:p14="http://schemas.microsoft.com/office/powerpoint/2010/main" val="25362350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a:t>
            </a:r>
          </a:p>
        </p:txBody>
      </p:sp>
      <p:sp>
        <p:nvSpPr>
          <p:cNvPr id="5" name="Tijdelijke aanduiding voor inhoud 4">
            <a:extLst>
              <a:ext uri="{FF2B5EF4-FFF2-40B4-BE49-F238E27FC236}">
                <a16:creationId xmlns:a16="http://schemas.microsoft.com/office/drawing/2014/main" id="{892E3383-9F2F-69A7-1191-5FFAD5E15E86}"/>
              </a:ext>
            </a:extLst>
          </p:cNvPr>
          <p:cNvSpPr>
            <a:spLocks noGrp="1"/>
          </p:cNvSpPr>
          <p:nvPr>
            <p:ph idx="1"/>
          </p:nvPr>
        </p:nvSpPr>
        <p:spPr/>
        <p:txBody>
          <a:bodyPr>
            <a:normAutofit/>
          </a:bodyPr>
          <a:lstStyle/>
          <a:p>
            <a:pPr algn="just"/>
            <a:r>
              <a:rPr lang="nl-NL" dirty="0"/>
              <a:t>Wat betreft de </a:t>
            </a:r>
            <a:r>
              <a:rPr lang="nl-NL" b="1" dirty="0">
                <a:solidFill>
                  <a:srgbClr val="286669"/>
                </a:solidFill>
              </a:rPr>
              <a:t>tevredenheid over het uitgaansgelegenheden  ligt deze</a:t>
            </a:r>
            <a:r>
              <a:rPr lang="nl-NL" dirty="0"/>
              <a:t> Dentergem </a:t>
            </a:r>
            <a:r>
              <a:rPr lang="nl-NL" b="1" dirty="0">
                <a:solidFill>
                  <a:srgbClr val="286669"/>
                </a:solidFill>
              </a:rPr>
              <a:t>lager</a:t>
            </a:r>
            <a:r>
              <a:rPr lang="nl-NL" dirty="0"/>
              <a:t> dan in de benchmarks.</a:t>
            </a:r>
          </a:p>
          <a:p>
            <a:pPr algn="just"/>
            <a:r>
              <a:rPr lang="nl-NL" dirty="0"/>
              <a:t>Meer dan de helft van de inwoners in Dentergem zijn tevreden over de </a:t>
            </a:r>
            <a:r>
              <a:rPr lang="nl-NL" b="1" dirty="0">
                <a:solidFill>
                  <a:srgbClr val="286669"/>
                </a:solidFill>
              </a:rPr>
              <a:t>speelplekken voor kinderen </a:t>
            </a:r>
            <a:r>
              <a:rPr lang="nl-NL" dirty="0"/>
              <a:t>(57%) en de </a:t>
            </a:r>
            <a:r>
              <a:rPr lang="nl-NL" b="1" dirty="0">
                <a:solidFill>
                  <a:srgbClr val="286669"/>
                </a:solidFill>
              </a:rPr>
              <a:t>sportvoorzieningen</a:t>
            </a:r>
            <a:r>
              <a:rPr lang="nl-NL" dirty="0"/>
              <a:t> (59%), </a:t>
            </a:r>
          </a:p>
          <a:p>
            <a:pPr algn="just"/>
            <a:r>
              <a:rPr lang="nl-NL" dirty="0"/>
              <a:t> De tevredenheid over de </a:t>
            </a:r>
            <a:r>
              <a:rPr lang="nl-NL" b="1" dirty="0">
                <a:solidFill>
                  <a:srgbClr val="286669"/>
                </a:solidFill>
              </a:rPr>
              <a:t>bibliotheekvoorzieningen</a:t>
            </a:r>
            <a:r>
              <a:rPr lang="nl-NL" dirty="0"/>
              <a:t> ligt aan de hoge kant is in Dentergem (81%)</a:t>
            </a:r>
          </a:p>
          <a:p>
            <a:pPr algn="just"/>
            <a:r>
              <a:rPr lang="nl-NL" dirty="0"/>
              <a:t>Dentergem heeft een groot aantal tevreden inwoners over het aantal </a:t>
            </a:r>
            <a:r>
              <a:rPr lang="nl-NL" b="1" dirty="0">
                <a:solidFill>
                  <a:srgbClr val="286669"/>
                </a:solidFill>
              </a:rPr>
              <a:t>activiteiten voor ouderen </a:t>
            </a:r>
            <a:r>
              <a:rPr lang="nl-NL" dirty="0"/>
              <a:t>(72%). 53% van de inwoners is tevreden over de </a:t>
            </a:r>
            <a:r>
              <a:rPr lang="nl-NL" b="1" dirty="0">
                <a:solidFill>
                  <a:srgbClr val="286669"/>
                </a:solidFill>
              </a:rPr>
              <a:t>jongerenvoorzieningen.</a:t>
            </a:r>
            <a:endParaRPr lang="nl-NL" dirty="0"/>
          </a:p>
        </p:txBody>
      </p:sp>
    </p:spTree>
    <p:extLst>
      <p:ext uri="{BB962C8B-B14F-4D97-AF65-F5344CB8AC3E}">
        <p14:creationId xmlns:p14="http://schemas.microsoft.com/office/powerpoint/2010/main" val="318945830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p:cNvSpPr/>
          <p:nvPr/>
        </p:nvSpPr>
        <p:spPr>
          <a:xfrm>
            <a:off x="-109728" y="4429931"/>
            <a:ext cx="4554728" cy="2603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45" name="Rectangle 44"/>
          <p:cNvSpPr/>
          <p:nvPr/>
        </p:nvSpPr>
        <p:spPr>
          <a:xfrm>
            <a:off x="7910197" y="2186287"/>
            <a:ext cx="4479923" cy="26035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F2F6F6"/>
              </a:solidFill>
              <a:effectLst/>
              <a:uLnTx/>
              <a:uFillTx/>
              <a:latin typeface="Segoe UI"/>
              <a:ea typeface="+mn-ea"/>
              <a:cs typeface="+mn-cs"/>
            </a:endParaRPr>
          </a:p>
        </p:txBody>
      </p:sp>
      <p:sp>
        <p:nvSpPr>
          <p:cNvPr id="13" name="TextBox 12"/>
          <p:cNvSpPr txBox="1"/>
          <p:nvPr/>
        </p:nvSpPr>
        <p:spPr>
          <a:xfrm>
            <a:off x="7972361" y="3617821"/>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rPr>
              <a:t>Cultuur en vrije tijd</a:t>
            </a:r>
            <a:endParaRPr kumimoji="0" lang="nl-BE" sz="1100" b="0" i="0" u="none" strike="noStrike" kern="1200" cap="none" spc="0" normalizeH="0" baseline="0" noProof="0">
              <a:ln>
                <a:noFill/>
              </a:ln>
              <a:solidFill>
                <a:srgbClr val="286669">
                  <a:lumMod val="75000"/>
                </a:srgbClr>
              </a:solidFill>
              <a:effectLst/>
              <a:uLnTx/>
              <a:uFillTx/>
              <a:latin typeface="Segoe UI"/>
            </a:endParaRPr>
          </a:p>
        </p:txBody>
      </p:sp>
      <p:sp>
        <p:nvSpPr>
          <p:cNvPr id="65" name="Rounded Rectangle 64"/>
          <p:cNvSpPr/>
          <p:nvPr/>
        </p:nvSpPr>
        <p:spPr>
          <a:xfrm>
            <a:off x="4439922" y="3743779"/>
            <a:ext cx="717526" cy="1632303"/>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01</a:t>
            </a:r>
          </a:p>
        </p:txBody>
      </p:sp>
      <p:sp>
        <p:nvSpPr>
          <p:cNvPr id="66" name="Rounded Rectangle 65"/>
          <p:cNvSpPr/>
          <p:nvPr/>
        </p:nvSpPr>
        <p:spPr>
          <a:xfrm>
            <a:off x="5823599" y="2807330"/>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03</a:t>
            </a:r>
          </a:p>
        </p:txBody>
      </p:sp>
      <p:sp>
        <p:nvSpPr>
          <p:cNvPr id="67" name="Rounded Rectangle 66"/>
          <p:cNvSpPr/>
          <p:nvPr/>
        </p:nvSpPr>
        <p:spPr>
          <a:xfrm>
            <a:off x="7207275" y="1870882"/>
            <a:ext cx="717526" cy="1632303"/>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05</a:t>
            </a:r>
          </a:p>
        </p:txBody>
      </p:sp>
      <p:sp>
        <p:nvSpPr>
          <p:cNvPr id="68" name="Rounded Rectangle 67"/>
          <p:cNvSpPr/>
          <p:nvPr/>
        </p:nvSpPr>
        <p:spPr>
          <a:xfrm>
            <a:off x="6515436" y="2339105"/>
            <a:ext cx="717526" cy="1632303"/>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04</a:t>
            </a:r>
          </a:p>
        </p:txBody>
      </p:sp>
      <p:sp>
        <p:nvSpPr>
          <p:cNvPr id="69" name="Rounded Rectangle 68"/>
          <p:cNvSpPr/>
          <p:nvPr/>
        </p:nvSpPr>
        <p:spPr>
          <a:xfrm>
            <a:off x="5131761" y="3275555"/>
            <a:ext cx="717526" cy="1632303"/>
          </a:xfrm>
          <a:prstGeom prst="roundRect">
            <a:avLst>
              <a:gd name="adj" fmla="val 50000"/>
            </a:avLst>
          </a:prstGeom>
          <a:solidFill>
            <a:srgbClr val="286669"/>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02</a:t>
            </a:r>
          </a:p>
        </p:txBody>
      </p:sp>
      <p:sp>
        <p:nvSpPr>
          <p:cNvPr id="70" name="TextBox 69"/>
          <p:cNvSpPr txBox="1"/>
          <p:nvPr/>
        </p:nvSpPr>
        <p:spPr>
          <a:xfrm>
            <a:off x="7183117" y="4137267"/>
            <a:ext cx="2997205"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sz="1600">
                <a:solidFill>
                  <a:srgbClr val="286669"/>
                </a:solidFill>
                <a:latin typeface="Segoe UI"/>
              </a:rPr>
              <a:t>Demografie</a:t>
            </a:r>
            <a:endParaRPr kumimoji="0" lang="nl-BE" sz="1200" b="0" i="0" u="none" strike="noStrike" kern="1200" cap="none" spc="0" normalizeH="0" baseline="0" noProof="0">
              <a:ln>
                <a:noFill/>
              </a:ln>
              <a:solidFill>
                <a:srgbClr val="286669">
                  <a:lumMod val="75000"/>
                </a:srgbClr>
              </a:solidFill>
              <a:effectLst/>
              <a:uLnTx/>
              <a:uFillTx/>
              <a:latin typeface="Segoe UI"/>
            </a:endParaRPr>
          </a:p>
        </p:txBody>
      </p:sp>
      <p:sp>
        <p:nvSpPr>
          <p:cNvPr id="71" name="TextBox 70"/>
          <p:cNvSpPr txBox="1"/>
          <p:nvPr/>
        </p:nvSpPr>
        <p:spPr>
          <a:xfrm>
            <a:off x="6451600" y="4661971"/>
            <a:ext cx="3032033"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Economie, werk en onderwijs</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2" name="TextBox 71"/>
          <p:cNvSpPr txBox="1"/>
          <p:nvPr/>
        </p:nvSpPr>
        <p:spPr>
          <a:xfrm>
            <a:off x="5796279" y="5186675"/>
            <a:ext cx="2176081"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600">
                <a:solidFill>
                  <a:srgbClr val="286669"/>
                </a:solidFill>
                <a:latin typeface="Segoe UI"/>
              </a:rPr>
              <a:t>L</a:t>
            </a:r>
            <a:r>
              <a:rPr lang="nl-BE" sz="1600">
                <a:solidFill>
                  <a:srgbClr val="286669"/>
                </a:solidFill>
                <a:latin typeface="Segoe UI"/>
              </a:rPr>
              <a:t>even en samenleven</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sp>
        <p:nvSpPr>
          <p:cNvPr id="73" name="TextBox 72"/>
          <p:cNvSpPr txBox="1"/>
          <p:nvPr/>
        </p:nvSpPr>
        <p:spPr>
          <a:xfrm>
            <a:off x="5100320" y="5711380"/>
            <a:ext cx="3082146"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600" b="0" i="0" u="none" strike="noStrike" kern="1200" cap="none" spc="0" normalizeH="0" baseline="0" noProof="0">
                <a:ln>
                  <a:noFill/>
                </a:ln>
                <a:solidFill>
                  <a:srgbClr val="286669"/>
                </a:solidFill>
                <a:effectLst/>
                <a:uLnTx/>
                <a:uFillTx/>
                <a:latin typeface="Segoe UI"/>
                <a:ea typeface="+mn-ea"/>
                <a:cs typeface="+mn-cs"/>
              </a:rPr>
              <a:t>Ruimte, wonen en mobiliteit</a:t>
            </a:r>
            <a:endParaRPr kumimoji="0" lang="nl-BE" sz="1200" b="0" i="0" u="none" strike="noStrike" kern="1200" cap="none" spc="0" normalizeH="0" baseline="0" noProof="0">
              <a:ln>
                <a:noFill/>
              </a:ln>
              <a:solidFill>
                <a:srgbClr val="286669">
                  <a:lumMod val="75000"/>
                </a:srgbClr>
              </a:solidFill>
              <a:effectLst/>
              <a:uLnTx/>
              <a:uFillTx/>
              <a:latin typeface="Segoe UI"/>
              <a:ea typeface="+mn-ea"/>
              <a:cs typeface="+mn-cs"/>
            </a:endParaRPr>
          </a:p>
        </p:txBody>
      </p:sp>
      <p:cxnSp>
        <p:nvCxnSpPr>
          <p:cNvPr id="75" name="Elbow Connector 74"/>
          <p:cNvCxnSpPr>
            <a:stCxn id="66" idx="2"/>
            <a:endCxn id="71" idx="1"/>
          </p:cNvCxnSpPr>
          <p:nvPr/>
        </p:nvCxnSpPr>
        <p:spPr>
          <a:xfrm rot="16200000" flipH="1">
            <a:off x="6121174" y="4500821"/>
            <a:ext cx="391615" cy="269238"/>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6" name="Elbow Connector 75"/>
          <p:cNvCxnSpPr>
            <a:cxnSpLocks/>
            <a:stCxn id="69" idx="2"/>
            <a:endCxn id="72" idx="1"/>
          </p:cNvCxnSpPr>
          <p:nvPr/>
        </p:nvCxnSpPr>
        <p:spPr>
          <a:xfrm rot="16200000" flipH="1">
            <a:off x="5419354" y="4979027"/>
            <a:ext cx="448094" cy="30575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77" name="Elbow Connector 76"/>
          <p:cNvCxnSpPr>
            <a:stCxn id="65" idx="2"/>
            <a:endCxn id="73" idx="1"/>
          </p:cNvCxnSpPr>
          <p:nvPr/>
        </p:nvCxnSpPr>
        <p:spPr>
          <a:xfrm rot="16200000" flipH="1">
            <a:off x="4651049" y="5523718"/>
            <a:ext cx="596909" cy="301635"/>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49" name="Rounded Rectangle 66"/>
          <p:cNvSpPr/>
          <p:nvPr/>
        </p:nvSpPr>
        <p:spPr>
          <a:xfrm>
            <a:off x="7874013" y="1414224"/>
            <a:ext cx="717526" cy="1632303"/>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0" tIns="182880" rIns="0" bIns="182880" rtlCol="0" anchor="t" anchorCtr="0"/>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2800" b="0" i="0" u="none" strike="noStrike" kern="1200" cap="none" spc="0" normalizeH="0" baseline="0" noProof="0">
                <a:ln>
                  <a:noFill/>
                </a:ln>
                <a:solidFill>
                  <a:srgbClr val="FFFFFF"/>
                </a:solidFill>
                <a:effectLst/>
                <a:uLnTx/>
                <a:uFillTx/>
                <a:latin typeface="Segoe UI"/>
                <a:ea typeface="+mn-ea"/>
                <a:cs typeface="+mn-cs"/>
              </a:rPr>
              <a:t>06</a:t>
            </a:r>
          </a:p>
        </p:txBody>
      </p:sp>
      <p:cxnSp>
        <p:nvCxnSpPr>
          <p:cNvPr id="51" name="Elbow Connector 73"/>
          <p:cNvCxnSpPr/>
          <p:nvPr/>
        </p:nvCxnSpPr>
        <p:spPr>
          <a:xfrm rot="16200000" flipH="1">
            <a:off x="7665471" y="3462236"/>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2" name="TextBox 12"/>
          <p:cNvSpPr txBox="1"/>
          <p:nvPr/>
        </p:nvSpPr>
        <p:spPr>
          <a:xfrm>
            <a:off x="8616640" y="3098375"/>
            <a:ext cx="3305176" cy="306559"/>
          </a:xfrm>
          <a:prstGeom prst="rect">
            <a:avLst/>
          </a:prstGeom>
          <a:noFill/>
        </p:spPr>
        <p:txBody>
          <a:bodyPr wrap="square" rtlCol="0">
            <a:spAutoFit/>
          </a:bodyPr>
          <a:lstStyle/>
          <a:p>
            <a:pPr marL="0" marR="0" lvl="0" indent="0" algn="l" defTabSz="457200" rtl="0" eaLnBrk="1" fontAlgn="auto" latinLnBrk="0" hangingPunct="1">
              <a:lnSpc>
                <a:spcPct val="87000"/>
              </a:lnSpc>
              <a:spcBef>
                <a:spcPts val="0"/>
              </a:spcBef>
              <a:spcAft>
                <a:spcPts val="0"/>
              </a:spcAft>
              <a:buClrTx/>
              <a:buSzTx/>
              <a:buFontTx/>
              <a:buNone/>
              <a:tabLst/>
              <a:defRPr/>
            </a:pPr>
            <a:r>
              <a:rPr kumimoji="0" lang="nl-BE" sz="1600" b="1" i="0" u="none" strike="noStrike" kern="1200" cap="none" spc="0" normalizeH="0" baseline="0" noProof="0">
                <a:ln>
                  <a:noFill/>
                </a:ln>
                <a:solidFill>
                  <a:srgbClr val="3BB9BE"/>
                </a:solidFill>
                <a:effectLst/>
                <a:uLnTx/>
                <a:uFillTx/>
                <a:latin typeface="Segoe UI"/>
                <a:ea typeface="+mn-ea"/>
                <a:cs typeface="+mn-cs"/>
              </a:rPr>
              <a:t>Zorg, welzijn en armoede</a:t>
            </a:r>
            <a:endParaRPr kumimoji="0" lang="nl-BE" sz="1100" b="1" i="0" u="none" strike="noStrike" kern="1200" cap="none" spc="0" normalizeH="0" baseline="0" noProof="0">
              <a:ln>
                <a:noFill/>
              </a:ln>
              <a:solidFill>
                <a:srgbClr val="3BB9BE"/>
              </a:solidFill>
              <a:effectLst/>
              <a:uLnTx/>
              <a:uFillTx/>
              <a:latin typeface="Segoe UI"/>
              <a:ea typeface="+mn-ea"/>
              <a:cs typeface="+mn-cs"/>
            </a:endParaRPr>
          </a:p>
        </p:txBody>
      </p:sp>
      <p:cxnSp>
        <p:nvCxnSpPr>
          <p:cNvPr id="53" name="Elbow Connector 73"/>
          <p:cNvCxnSpPr/>
          <p:nvPr/>
        </p:nvCxnSpPr>
        <p:spPr>
          <a:xfrm rot="16200000" flipH="1">
            <a:off x="8287984" y="3031635"/>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sp>
        <p:nvSpPr>
          <p:cNvPr id="57" name="Freeform 26"/>
          <p:cNvSpPr>
            <a:spLocks noEditPoints="1"/>
          </p:cNvSpPr>
          <p:nvPr/>
        </p:nvSpPr>
        <p:spPr bwMode="auto">
          <a:xfrm>
            <a:off x="5909102" y="3717368"/>
            <a:ext cx="560439" cy="558800"/>
          </a:xfrm>
          <a:custGeom>
            <a:avLst/>
            <a:gdLst>
              <a:gd name="T0" fmla="*/ 716 w 724"/>
              <a:gd name="T1" fmla="*/ 722 h 722"/>
              <a:gd name="T2" fmla="*/ 701 w 724"/>
              <a:gd name="T3" fmla="*/ 472 h 722"/>
              <a:gd name="T4" fmla="*/ 402 w 724"/>
              <a:gd name="T5" fmla="*/ 714 h 722"/>
              <a:gd name="T6" fmla="*/ 401 w 724"/>
              <a:gd name="T7" fmla="*/ 715 h 722"/>
              <a:gd name="T8" fmla="*/ 400 w 724"/>
              <a:gd name="T9" fmla="*/ 716 h 722"/>
              <a:gd name="T10" fmla="*/ 399 w 724"/>
              <a:gd name="T11" fmla="*/ 717 h 722"/>
              <a:gd name="T12" fmla="*/ 399 w 724"/>
              <a:gd name="T13" fmla="*/ 717 h 722"/>
              <a:gd name="T14" fmla="*/ 397 w 724"/>
              <a:gd name="T15" fmla="*/ 718 h 722"/>
              <a:gd name="T16" fmla="*/ 396 w 724"/>
              <a:gd name="T17" fmla="*/ 718 h 722"/>
              <a:gd name="T18" fmla="*/ 395 w 724"/>
              <a:gd name="T19" fmla="*/ 718 h 722"/>
              <a:gd name="T20" fmla="*/ 393 w 724"/>
              <a:gd name="T21" fmla="*/ 718 h 722"/>
              <a:gd name="T22" fmla="*/ 392 w 724"/>
              <a:gd name="T23" fmla="*/ 717 h 722"/>
              <a:gd name="T24" fmla="*/ 391 w 724"/>
              <a:gd name="T25" fmla="*/ 717 h 722"/>
              <a:gd name="T26" fmla="*/ 390 w 724"/>
              <a:gd name="T27" fmla="*/ 716 h 722"/>
              <a:gd name="T28" fmla="*/ 390 w 724"/>
              <a:gd name="T29" fmla="*/ 715 h 722"/>
              <a:gd name="T30" fmla="*/ 57 w 724"/>
              <a:gd name="T31" fmla="*/ 399 h 722"/>
              <a:gd name="T32" fmla="*/ 7 w 724"/>
              <a:gd name="T33" fmla="*/ 719 h 722"/>
              <a:gd name="T34" fmla="*/ 2 w 724"/>
              <a:gd name="T35" fmla="*/ 708 h 722"/>
              <a:gd name="T36" fmla="*/ 43 w 724"/>
              <a:gd name="T37" fmla="*/ 388 h 722"/>
              <a:gd name="T38" fmla="*/ 356 w 724"/>
              <a:gd name="T39" fmla="*/ 385 h 722"/>
              <a:gd name="T40" fmla="*/ 363 w 724"/>
              <a:gd name="T41" fmla="*/ 394 h 722"/>
              <a:gd name="T42" fmla="*/ 403 w 724"/>
              <a:gd name="T43" fmla="*/ 467 h 722"/>
              <a:gd name="T44" fmla="*/ 410 w 724"/>
              <a:gd name="T45" fmla="*/ 458 h 722"/>
              <a:gd name="T46" fmla="*/ 715 w 724"/>
              <a:gd name="T47" fmla="*/ 461 h 722"/>
              <a:gd name="T48" fmla="*/ 723 w 724"/>
              <a:gd name="T49" fmla="*/ 713 h 722"/>
              <a:gd name="T50" fmla="*/ 97 w 724"/>
              <a:gd name="T51" fmla="*/ 354 h 722"/>
              <a:gd name="T52" fmla="*/ 197 w 724"/>
              <a:gd name="T53" fmla="*/ 239 h 722"/>
              <a:gd name="T54" fmla="*/ 204 w 724"/>
              <a:gd name="T55" fmla="*/ 230 h 722"/>
              <a:gd name="T56" fmla="*/ 294 w 724"/>
              <a:gd name="T57" fmla="*/ 113 h 722"/>
              <a:gd name="T58" fmla="*/ 467 w 724"/>
              <a:gd name="T59" fmla="*/ 36 h 722"/>
              <a:gd name="T60" fmla="*/ 558 w 724"/>
              <a:gd name="T61" fmla="*/ 213 h 722"/>
              <a:gd name="T62" fmla="*/ 374 w 724"/>
              <a:gd name="T63" fmla="*/ 302 h 722"/>
              <a:gd name="T64" fmla="*/ 338 w 724"/>
              <a:gd name="T65" fmla="*/ 340 h 722"/>
              <a:gd name="T66" fmla="*/ 338 w 724"/>
              <a:gd name="T67" fmla="*/ 354 h 722"/>
              <a:gd name="T68" fmla="*/ 572 w 724"/>
              <a:gd name="T69" fmla="*/ 217 h 722"/>
              <a:gd name="T70" fmla="*/ 472 w 724"/>
              <a:gd name="T71" fmla="*/ 22 h 722"/>
              <a:gd name="T72" fmla="*/ 186 w 724"/>
              <a:gd name="T73" fmla="*/ 207 h 722"/>
              <a:gd name="T74" fmla="*/ 90 w 724"/>
              <a:gd name="T75" fmla="*/ 347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4" h="722">
                <a:moveTo>
                  <a:pt x="718" y="722"/>
                </a:moveTo>
                <a:cubicBezTo>
                  <a:pt x="717" y="722"/>
                  <a:pt x="717" y="722"/>
                  <a:pt x="716" y="722"/>
                </a:cubicBezTo>
                <a:cubicBezTo>
                  <a:pt x="713" y="722"/>
                  <a:pt x="710" y="721"/>
                  <a:pt x="709" y="718"/>
                </a:cubicBezTo>
                <a:cubicBezTo>
                  <a:pt x="686" y="648"/>
                  <a:pt x="683" y="559"/>
                  <a:pt x="701" y="472"/>
                </a:cubicBezTo>
                <a:cubicBezTo>
                  <a:pt x="419" y="472"/>
                  <a:pt x="419" y="472"/>
                  <a:pt x="419" y="472"/>
                </a:cubicBezTo>
                <a:cubicBezTo>
                  <a:pt x="440" y="555"/>
                  <a:pt x="434" y="642"/>
                  <a:pt x="402" y="714"/>
                </a:cubicBezTo>
                <a:cubicBezTo>
                  <a:pt x="402" y="714"/>
                  <a:pt x="402" y="714"/>
                  <a:pt x="401" y="714"/>
                </a:cubicBezTo>
                <a:cubicBezTo>
                  <a:pt x="401" y="714"/>
                  <a:pt x="401" y="715"/>
                  <a:pt x="401" y="715"/>
                </a:cubicBezTo>
                <a:cubicBezTo>
                  <a:pt x="401" y="715"/>
                  <a:pt x="401" y="715"/>
                  <a:pt x="401" y="715"/>
                </a:cubicBezTo>
                <a:cubicBezTo>
                  <a:pt x="401" y="715"/>
                  <a:pt x="400" y="716"/>
                  <a:pt x="400" y="716"/>
                </a:cubicBezTo>
                <a:cubicBezTo>
                  <a:pt x="400" y="716"/>
                  <a:pt x="400" y="716"/>
                  <a:pt x="400" y="716"/>
                </a:cubicBezTo>
                <a:cubicBezTo>
                  <a:pt x="400" y="716"/>
                  <a:pt x="399" y="717"/>
                  <a:pt x="399" y="717"/>
                </a:cubicBezTo>
                <a:cubicBezTo>
                  <a:pt x="399" y="717"/>
                  <a:pt x="399" y="717"/>
                  <a:pt x="399" y="717"/>
                </a:cubicBezTo>
                <a:cubicBezTo>
                  <a:pt x="399" y="717"/>
                  <a:pt x="399" y="717"/>
                  <a:pt x="399" y="717"/>
                </a:cubicBezTo>
                <a:cubicBezTo>
                  <a:pt x="398" y="717"/>
                  <a:pt x="398" y="717"/>
                  <a:pt x="398" y="717"/>
                </a:cubicBezTo>
                <a:cubicBezTo>
                  <a:pt x="398" y="717"/>
                  <a:pt x="398" y="717"/>
                  <a:pt x="397" y="718"/>
                </a:cubicBezTo>
                <a:cubicBezTo>
                  <a:pt x="397" y="718"/>
                  <a:pt x="397" y="718"/>
                  <a:pt x="397" y="718"/>
                </a:cubicBezTo>
                <a:cubicBezTo>
                  <a:pt x="396" y="718"/>
                  <a:pt x="396" y="718"/>
                  <a:pt x="396" y="718"/>
                </a:cubicBezTo>
                <a:cubicBezTo>
                  <a:pt x="396" y="718"/>
                  <a:pt x="396" y="718"/>
                  <a:pt x="395" y="718"/>
                </a:cubicBezTo>
                <a:cubicBezTo>
                  <a:pt x="395" y="718"/>
                  <a:pt x="395" y="718"/>
                  <a:pt x="395" y="718"/>
                </a:cubicBezTo>
                <a:cubicBezTo>
                  <a:pt x="394" y="718"/>
                  <a:pt x="394" y="718"/>
                  <a:pt x="394" y="718"/>
                </a:cubicBezTo>
                <a:cubicBezTo>
                  <a:pt x="394" y="718"/>
                  <a:pt x="394" y="718"/>
                  <a:pt x="393" y="718"/>
                </a:cubicBezTo>
                <a:cubicBezTo>
                  <a:pt x="393" y="718"/>
                  <a:pt x="393" y="717"/>
                  <a:pt x="393" y="717"/>
                </a:cubicBezTo>
                <a:cubicBezTo>
                  <a:pt x="393" y="717"/>
                  <a:pt x="393" y="717"/>
                  <a:pt x="392" y="717"/>
                </a:cubicBezTo>
                <a:cubicBezTo>
                  <a:pt x="392" y="717"/>
                  <a:pt x="392" y="717"/>
                  <a:pt x="392" y="717"/>
                </a:cubicBezTo>
                <a:cubicBezTo>
                  <a:pt x="392" y="717"/>
                  <a:pt x="392" y="717"/>
                  <a:pt x="391" y="717"/>
                </a:cubicBezTo>
                <a:cubicBezTo>
                  <a:pt x="391" y="717"/>
                  <a:pt x="391" y="716"/>
                  <a:pt x="391" y="716"/>
                </a:cubicBezTo>
                <a:cubicBezTo>
                  <a:pt x="391" y="716"/>
                  <a:pt x="391" y="716"/>
                  <a:pt x="390" y="716"/>
                </a:cubicBezTo>
                <a:cubicBezTo>
                  <a:pt x="390" y="716"/>
                  <a:pt x="390" y="715"/>
                  <a:pt x="390" y="715"/>
                </a:cubicBezTo>
                <a:cubicBezTo>
                  <a:pt x="390" y="715"/>
                  <a:pt x="390" y="715"/>
                  <a:pt x="390" y="715"/>
                </a:cubicBezTo>
                <a:cubicBezTo>
                  <a:pt x="337" y="641"/>
                  <a:pt x="321" y="523"/>
                  <a:pt x="347" y="399"/>
                </a:cubicBezTo>
                <a:cubicBezTo>
                  <a:pt x="57" y="399"/>
                  <a:pt x="57" y="399"/>
                  <a:pt x="57" y="399"/>
                </a:cubicBezTo>
                <a:cubicBezTo>
                  <a:pt x="82" y="522"/>
                  <a:pt x="66" y="643"/>
                  <a:pt x="13" y="716"/>
                </a:cubicBezTo>
                <a:cubicBezTo>
                  <a:pt x="12" y="718"/>
                  <a:pt x="10" y="719"/>
                  <a:pt x="7" y="719"/>
                </a:cubicBezTo>
                <a:cubicBezTo>
                  <a:pt x="6" y="719"/>
                  <a:pt x="5" y="719"/>
                  <a:pt x="3" y="718"/>
                </a:cubicBezTo>
                <a:cubicBezTo>
                  <a:pt x="0" y="716"/>
                  <a:pt x="0" y="711"/>
                  <a:pt x="2" y="708"/>
                </a:cubicBezTo>
                <a:cubicBezTo>
                  <a:pt x="53" y="636"/>
                  <a:pt x="68" y="515"/>
                  <a:pt x="41" y="394"/>
                </a:cubicBezTo>
                <a:cubicBezTo>
                  <a:pt x="41" y="392"/>
                  <a:pt x="41" y="390"/>
                  <a:pt x="43" y="388"/>
                </a:cubicBezTo>
                <a:cubicBezTo>
                  <a:pt x="44" y="386"/>
                  <a:pt x="46" y="385"/>
                  <a:pt x="48" y="385"/>
                </a:cubicBezTo>
                <a:cubicBezTo>
                  <a:pt x="356" y="385"/>
                  <a:pt x="356" y="385"/>
                  <a:pt x="356" y="385"/>
                </a:cubicBezTo>
                <a:cubicBezTo>
                  <a:pt x="358" y="385"/>
                  <a:pt x="360" y="386"/>
                  <a:pt x="361" y="388"/>
                </a:cubicBezTo>
                <a:cubicBezTo>
                  <a:pt x="363" y="390"/>
                  <a:pt x="363" y="392"/>
                  <a:pt x="363" y="394"/>
                </a:cubicBezTo>
                <a:cubicBezTo>
                  <a:pt x="336" y="511"/>
                  <a:pt x="348" y="623"/>
                  <a:pt x="394" y="696"/>
                </a:cubicBezTo>
                <a:cubicBezTo>
                  <a:pt x="421" y="627"/>
                  <a:pt x="424" y="544"/>
                  <a:pt x="403" y="467"/>
                </a:cubicBezTo>
                <a:cubicBezTo>
                  <a:pt x="402" y="465"/>
                  <a:pt x="403" y="463"/>
                  <a:pt x="404" y="461"/>
                </a:cubicBezTo>
                <a:cubicBezTo>
                  <a:pt x="405" y="459"/>
                  <a:pt x="407" y="458"/>
                  <a:pt x="410" y="458"/>
                </a:cubicBezTo>
                <a:cubicBezTo>
                  <a:pt x="710" y="458"/>
                  <a:pt x="710" y="458"/>
                  <a:pt x="710" y="458"/>
                </a:cubicBezTo>
                <a:cubicBezTo>
                  <a:pt x="712" y="458"/>
                  <a:pt x="714" y="459"/>
                  <a:pt x="715" y="461"/>
                </a:cubicBezTo>
                <a:cubicBezTo>
                  <a:pt x="717" y="462"/>
                  <a:pt x="717" y="464"/>
                  <a:pt x="717" y="467"/>
                </a:cubicBezTo>
                <a:cubicBezTo>
                  <a:pt x="697" y="554"/>
                  <a:pt x="699" y="644"/>
                  <a:pt x="723" y="713"/>
                </a:cubicBezTo>
                <a:cubicBezTo>
                  <a:pt x="724" y="717"/>
                  <a:pt x="722" y="721"/>
                  <a:pt x="718" y="722"/>
                </a:cubicBezTo>
                <a:close/>
                <a:moveTo>
                  <a:pt x="97" y="354"/>
                </a:moveTo>
                <a:cubicBezTo>
                  <a:pt x="100" y="354"/>
                  <a:pt x="104" y="351"/>
                  <a:pt x="104" y="347"/>
                </a:cubicBezTo>
                <a:cubicBezTo>
                  <a:pt x="104" y="280"/>
                  <a:pt x="140" y="239"/>
                  <a:pt x="197" y="239"/>
                </a:cubicBezTo>
                <a:cubicBezTo>
                  <a:pt x="200" y="239"/>
                  <a:pt x="202" y="238"/>
                  <a:pt x="203" y="236"/>
                </a:cubicBezTo>
                <a:cubicBezTo>
                  <a:pt x="204" y="234"/>
                  <a:pt x="205" y="232"/>
                  <a:pt x="204" y="230"/>
                </a:cubicBezTo>
                <a:cubicBezTo>
                  <a:pt x="202" y="222"/>
                  <a:pt x="200" y="214"/>
                  <a:pt x="200" y="207"/>
                </a:cubicBezTo>
                <a:cubicBezTo>
                  <a:pt x="200" y="155"/>
                  <a:pt x="242" y="113"/>
                  <a:pt x="294" y="113"/>
                </a:cubicBezTo>
                <a:cubicBezTo>
                  <a:pt x="297" y="113"/>
                  <a:pt x="300" y="111"/>
                  <a:pt x="301" y="108"/>
                </a:cubicBezTo>
                <a:cubicBezTo>
                  <a:pt x="327" y="34"/>
                  <a:pt x="404" y="15"/>
                  <a:pt x="467" y="36"/>
                </a:cubicBezTo>
                <a:cubicBezTo>
                  <a:pt x="485" y="41"/>
                  <a:pt x="501" y="50"/>
                  <a:pt x="515" y="62"/>
                </a:cubicBezTo>
                <a:cubicBezTo>
                  <a:pt x="559" y="99"/>
                  <a:pt x="576" y="158"/>
                  <a:pt x="558" y="213"/>
                </a:cubicBezTo>
                <a:cubicBezTo>
                  <a:pt x="535" y="286"/>
                  <a:pt x="455" y="325"/>
                  <a:pt x="380" y="301"/>
                </a:cubicBezTo>
                <a:cubicBezTo>
                  <a:pt x="378" y="300"/>
                  <a:pt x="375" y="301"/>
                  <a:pt x="374" y="302"/>
                </a:cubicBezTo>
                <a:cubicBezTo>
                  <a:pt x="372" y="303"/>
                  <a:pt x="371" y="306"/>
                  <a:pt x="371" y="308"/>
                </a:cubicBezTo>
                <a:cubicBezTo>
                  <a:pt x="371" y="326"/>
                  <a:pt x="357" y="340"/>
                  <a:pt x="338" y="340"/>
                </a:cubicBezTo>
                <a:cubicBezTo>
                  <a:pt x="335" y="340"/>
                  <a:pt x="331" y="343"/>
                  <a:pt x="331" y="347"/>
                </a:cubicBezTo>
                <a:cubicBezTo>
                  <a:pt x="331" y="351"/>
                  <a:pt x="335" y="354"/>
                  <a:pt x="338" y="354"/>
                </a:cubicBezTo>
                <a:cubicBezTo>
                  <a:pt x="361" y="354"/>
                  <a:pt x="380" y="338"/>
                  <a:pt x="384" y="317"/>
                </a:cubicBezTo>
                <a:cubicBezTo>
                  <a:pt x="464" y="338"/>
                  <a:pt x="547" y="295"/>
                  <a:pt x="572" y="217"/>
                </a:cubicBezTo>
                <a:cubicBezTo>
                  <a:pt x="591" y="157"/>
                  <a:pt x="572" y="92"/>
                  <a:pt x="524" y="51"/>
                </a:cubicBezTo>
                <a:cubicBezTo>
                  <a:pt x="508" y="38"/>
                  <a:pt x="491" y="29"/>
                  <a:pt x="472" y="22"/>
                </a:cubicBezTo>
                <a:cubicBezTo>
                  <a:pt x="404" y="0"/>
                  <a:pt x="320" y="20"/>
                  <a:pt x="289" y="99"/>
                </a:cubicBezTo>
                <a:cubicBezTo>
                  <a:pt x="232" y="102"/>
                  <a:pt x="186" y="149"/>
                  <a:pt x="186" y="207"/>
                </a:cubicBezTo>
                <a:cubicBezTo>
                  <a:pt x="186" y="213"/>
                  <a:pt x="187" y="219"/>
                  <a:pt x="188" y="225"/>
                </a:cubicBezTo>
                <a:cubicBezTo>
                  <a:pt x="128" y="229"/>
                  <a:pt x="90" y="276"/>
                  <a:pt x="90" y="347"/>
                </a:cubicBezTo>
                <a:cubicBezTo>
                  <a:pt x="90" y="351"/>
                  <a:pt x="93" y="354"/>
                  <a:pt x="97" y="35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58" name="Freeform 35"/>
          <p:cNvSpPr>
            <a:spLocks noEditPoints="1"/>
          </p:cNvSpPr>
          <p:nvPr/>
        </p:nvSpPr>
        <p:spPr bwMode="auto">
          <a:xfrm>
            <a:off x="7996218" y="2400895"/>
            <a:ext cx="528975" cy="462013"/>
          </a:xfrm>
          <a:custGeom>
            <a:avLst/>
            <a:gdLst>
              <a:gd name="T0" fmla="*/ 631 w 683"/>
              <a:gd name="T1" fmla="*/ 193 h 596"/>
              <a:gd name="T2" fmla="*/ 345 w 683"/>
              <a:gd name="T3" fmla="*/ 1 h 596"/>
              <a:gd name="T4" fmla="*/ 214 w 683"/>
              <a:gd name="T5" fmla="*/ 84 h 596"/>
              <a:gd name="T6" fmla="*/ 207 w 683"/>
              <a:gd name="T7" fmla="*/ 25 h 596"/>
              <a:gd name="T8" fmla="*/ 124 w 683"/>
              <a:gd name="T9" fmla="*/ 25 h 596"/>
              <a:gd name="T10" fmla="*/ 117 w 683"/>
              <a:gd name="T11" fmla="*/ 32 h 596"/>
              <a:gd name="T12" fmla="*/ 4 w 683"/>
              <a:gd name="T13" fmla="*/ 224 h 596"/>
              <a:gd name="T14" fmla="*/ 12 w 683"/>
              <a:gd name="T15" fmla="*/ 236 h 596"/>
              <a:gd name="T16" fmla="*/ 57 w 683"/>
              <a:gd name="T17" fmla="*/ 589 h 596"/>
              <a:gd name="T18" fmla="*/ 628 w 683"/>
              <a:gd name="T19" fmla="*/ 596 h 596"/>
              <a:gd name="T20" fmla="*/ 635 w 683"/>
              <a:gd name="T21" fmla="*/ 212 h 596"/>
              <a:gd name="T22" fmla="*/ 675 w 683"/>
              <a:gd name="T23" fmla="*/ 237 h 596"/>
              <a:gd name="T24" fmla="*/ 679 w 683"/>
              <a:gd name="T25" fmla="*/ 224 h 596"/>
              <a:gd name="T26" fmla="*/ 200 w 683"/>
              <a:gd name="T27" fmla="*/ 39 h 596"/>
              <a:gd name="T28" fmla="*/ 131 w 683"/>
              <a:gd name="T29" fmla="*/ 139 h 596"/>
              <a:gd name="T30" fmla="*/ 621 w 683"/>
              <a:gd name="T31" fmla="*/ 582 h 596"/>
              <a:gd name="T32" fmla="*/ 71 w 683"/>
              <a:gd name="T33" fmla="*/ 196 h 596"/>
              <a:gd name="T34" fmla="*/ 128 w 683"/>
              <a:gd name="T35" fmla="*/ 158 h 596"/>
              <a:gd name="T36" fmla="*/ 211 w 683"/>
              <a:gd name="T37" fmla="*/ 103 h 596"/>
              <a:gd name="T38" fmla="*/ 621 w 683"/>
              <a:gd name="T39" fmla="*/ 202 h 596"/>
              <a:gd name="T40" fmla="*/ 303 w 683"/>
              <a:gd name="T41" fmla="*/ 193 h 596"/>
              <a:gd name="T42" fmla="*/ 238 w 683"/>
              <a:gd name="T43" fmla="*/ 258 h 596"/>
              <a:gd name="T44" fmla="*/ 231 w 683"/>
              <a:gd name="T45" fmla="*/ 265 h 596"/>
              <a:gd name="T46" fmla="*/ 238 w 683"/>
              <a:gd name="T47" fmla="*/ 334 h 596"/>
              <a:gd name="T48" fmla="*/ 303 w 683"/>
              <a:gd name="T49" fmla="*/ 400 h 596"/>
              <a:gd name="T50" fmla="*/ 372 w 683"/>
              <a:gd name="T51" fmla="*/ 407 h 596"/>
              <a:gd name="T52" fmla="*/ 379 w 683"/>
              <a:gd name="T53" fmla="*/ 334 h 596"/>
              <a:gd name="T54" fmla="*/ 450 w 683"/>
              <a:gd name="T55" fmla="*/ 332 h 596"/>
              <a:gd name="T56" fmla="*/ 452 w 683"/>
              <a:gd name="T57" fmla="*/ 265 h 596"/>
              <a:gd name="T58" fmla="*/ 379 w 683"/>
              <a:gd name="T59" fmla="*/ 258 h 596"/>
              <a:gd name="T60" fmla="*/ 372 w 683"/>
              <a:gd name="T61" fmla="*/ 186 h 596"/>
              <a:gd name="T62" fmla="*/ 303 w 683"/>
              <a:gd name="T63" fmla="*/ 193 h 596"/>
              <a:gd name="T64" fmla="*/ 317 w 683"/>
              <a:gd name="T65" fmla="*/ 200 h 596"/>
              <a:gd name="T66" fmla="*/ 365 w 683"/>
              <a:gd name="T67" fmla="*/ 265 h 596"/>
              <a:gd name="T68" fmla="*/ 438 w 683"/>
              <a:gd name="T69" fmla="*/ 272 h 596"/>
              <a:gd name="T70" fmla="*/ 372 w 683"/>
              <a:gd name="T71" fmla="*/ 320 h 596"/>
              <a:gd name="T72" fmla="*/ 365 w 683"/>
              <a:gd name="T73" fmla="*/ 393 h 596"/>
              <a:gd name="T74" fmla="*/ 317 w 683"/>
              <a:gd name="T75" fmla="*/ 327 h 596"/>
              <a:gd name="T76" fmla="*/ 245 w 683"/>
              <a:gd name="T77" fmla="*/ 320 h 596"/>
              <a:gd name="T78" fmla="*/ 310 w 683"/>
              <a:gd name="T79" fmla="*/ 272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3" h="596">
                <a:moveTo>
                  <a:pt x="679" y="224"/>
                </a:moveTo>
                <a:cubicBezTo>
                  <a:pt x="631" y="193"/>
                  <a:pt x="631" y="193"/>
                  <a:pt x="631" y="193"/>
                </a:cubicBezTo>
                <a:cubicBezTo>
                  <a:pt x="631" y="193"/>
                  <a:pt x="631" y="193"/>
                  <a:pt x="631" y="193"/>
                </a:cubicBezTo>
                <a:cubicBezTo>
                  <a:pt x="345" y="1"/>
                  <a:pt x="345" y="1"/>
                  <a:pt x="345" y="1"/>
                </a:cubicBezTo>
                <a:cubicBezTo>
                  <a:pt x="343" y="0"/>
                  <a:pt x="340" y="0"/>
                  <a:pt x="337" y="1"/>
                </a:cubicBezTo>
                <a:cubicBezTo>
                  <a:pt x="214" y="84"/>
                  <a:pt x="214" y="84"/>
                  <a:pt x="214" y="84"/>
                </a:cubicBezTo>
                <a:cubicBezTo>
                  <a:pt x="214" y="32"/>
                  <a:pt x="214" y="32"/>
                  <a:pt x="214" y="32"/>
                </a:cubicBezTo>
                <a:cubicBezTo>
                  <a:pt x="214" y="28"/>
                  <a:pt x="211" y="25"/>
                  <a:pt x="207" y="25"/>
                </a:cubicBezTo>
                <a:cubicBezTo>
                  <a:pt x="124" y="25"/>
                  <a:pt x="124" y="25"/>
                  <a:pt x="124" y="25"/>
                </a:cubicBezTo>
                <a:cubicBezTo>
                  <a:pt x="124" y="25"/>
                  <a:pt x="124" y="25"/>
                  <a:pt x="124" y="25"/>
                </a:cubicBezTo>
                <a:cubicBezTo>
                  <a:pt x="122" y="25"/>
                  <a:pt x="120" y="25"/>
                  <a:pt x="119" y="27"/>
                </a:cubicBezTo>
                <a:cubicBezTo>
                  <a:pt x="118" y="28"/>
                  <a:pt x="117" y="30"/>
                  <a:pt x="117" y="32"/>
                </a:cubicBezTo>
                <a:cubicBezTo>
                  <a:pt x="117" y="149"/>
                  <a:pt x="117" y="149"/>
                  <a:pt x="117" y="149"/>
                </a:cubicBezTo>
                <a:cubicBezTo>
                  <a:pt x="4" y="224"/>
                  <a:pt x="4" y="224"/>
                  <a:pt x="4" y="224"/>
                </a:cubicBezTo>
                <a:cubicBezTo>
                  <a:pt x="1" y="226"/>
                  <a:pt x="0" y="231"/>
                  <a:pt x="2" y="234"/>
                </a:cubicBezTo>
                <a:cubicBezTo>
                  <a:pt x="4" y="237"/>
                  <a:pt x="8" y="238"/>
                  <a:pt x="12" y="236"/>
                </a:cubicBezTo>
                <a:cubicBezTo>
                  <a:pt x="57" y="205"/>
                  <a:pt x="57" y="205"/>
                  <a:pt x="57" y="205"/>
                </a:cubicBezTo>
                <a:cubicBezTo>
                  <a:pt x="57" y="589"/>
                  <a:pt x="57" y="589"/>
                  <a:pt x="57" y="589"/>
                </a:cubicBezTo>
                <a:cubicBezTo>
                  <a:pt x="57" y="593"/>
                  <a:pt x="61" y="596"/>
                  <a:pt x="64" y="596"/>
                </a:cubicBezTo>
                <a:cubicBezTo>
                  <a:pt x="628" y="596"/>
                  <a:pt x="628" y="596"/>
                  <a:pt x="628" y="596"/>
                </a:cubicBezTo>
                <a:cubicBezTo>
                  <a:pt x="631" y="596"/>
                  <a:pt x="635" y="593"/>
                  <a:pt x="635" y="589"/>
                </a:cubicBezTo>
                <a:cubicBezTo>
                  <a:pt x="635" y="212"/>
                  <a:pt x="635" y="212"/>
                  <a:pt x="635" y="212"/>
                </a:cubicBezTo>
                <a:cubicBezTo>
                  <a:pt x="671" y="236"/>
                  <a:pt x="671" y="236"/>
                  <a:pt x="671" y="236"/>
                </a:cubicBezTo>
                <a:cubicBezTo>
                  <a:pt x="672" y="237"/>
                  <a:pt x="673" y="237"/>
                  <a:pt x="675" y="237"/>
                </a:cubicBezTo>
                <a:cubicBezTo>
                  <a:pt x="677" y="237"/>
                  <a:pt x="679" y="236"/>
                  <a:pt x="680" y="234"/>
                </a:cubicBezTo>
                <a:cubicBezTo>
                  <a:pt x="683" y="231"/>
                  <a:pt x="682" y="226"/>
                  <a:pt x="679" y="224"/>
                </a:cubicBezTo>
                <a:close/>
                <a:moveTo>
                  <a:pt x="131" y="39"/>
                </a:moveTo>
                <a:cubicBezTo>
                  <a:pt x="200" y="39"/>
                  <a:pt x="200" y="39"/>
                  <a:pt x="200" y="39"/>
                </a:cubicBezTo>
                <a:cubicBezTo>
                  <a:pt x="200" y="93"/>
                  <a:pt x="200" y="93"/>
                  <a:pt x="200" y="93"/>
                </a:cubicBezTo>
                <a:cubicBezTo>
                  <a:pt x="131" y="139"/>
                  <a:pt x="131" y="139"/>
                  <a:pt x="131" y="139"/>
                </a:cubicBezTo>
                <a:lnTo>
                  <a:pt x="131" y="39"/>
                </a:lnTo>
                <a:close/>
                <a:moveTo>
                  <a:pt x="621" y="582"/>
                </a:moveTo>
                <a:cubicBezTo>
                  <a:pt x="71" y="582"/>
                  <a:pt x="71" y="582"/>
                  <a:pt x="71" y="582"/>
                </a:cubicBezTo>
                <a:cubicBezTo>
                  <a:pt x="71" y="196"/>
                  <a:pt x="71" y="196"/>
                  <a:pt x="71" y="196"/>
                </a:cubicBezTo>
                <a:cubicBezTo>
                  <a:pt x="128" y="158"/>
                  <a:pt x="128" y="158"/>
                  <a:pt x="128" y="158"/>
                </a:cubicBezTo>
                <a:cubicBezTo>
                  <a:pt x="128" y="158"/>
                  <a:pt x="128" y="158"/>
                  <a:pt x="128" y="158"/>
                </a:cubicBezTo>
                <a:cubicBezTo>
                  <a:pt x="211" y="103"/>
                  <a:pt x="211" y="103"/>
                  <a:pt x="211" y="103"/>
                </a:cubicBezTo>
                <a:cubicBezTo>
                  <a:pt x="211" y="103"/>
                  <a:pt x="211" y="103"/>
                  <a:pt x="211" y="103"/>
                </a:cubicBezTo>
                <a:cubicBezTo>
                  <a:pt x="341" y="16"/>
                  <a:pt x="341" y="16"/>
                  <a:pt x="341" y="16"/>
                </a:cubicBezTo>
                <a:cubicBezTo>
                  <a:pt x="621" y="202"/>
                  <a:pt x="621" y="202"/>
                  <a:pt x="621" y="202"/>
                </a:cubicBezTo>
                <a:lnTo>
                  <a:pt x="621" y="582"/>
                </a:lnTo>
                <a:close/>
                <a:moveTo>
                  <a:pt x="303" y="193"/>
                </a:moveTo>
                <a:cubicBezTo>
                  <a:pt x="303" y="258"/>
                  <a:pt x="303" y="258"/>
                  <a:pt x="303" y="258"/>
                </a:cubicBezTo>
                <a:cubicBezTo>
                  <a:pt x="238" y="258"/>
                  <a:pt x="238" y="258"/>
                  <a:pt x="238" y="258"/>
                </a:cubicBezTo>
                <a:cubicBezTo>
                  <a:pt x="236" y="258"/>
                  <a:pt x="234" y="259"/>
                  <a:pt x="233" y="260"/>
                </a:cubicBezTo>
                <a:cubicBezTo>
                  <a:pt x="231" y="262"/>
                  <a:pt x="231" y="263"/>
                  <a:pt x="231" y="265"/>
                </a:cubicBezTo>
                <a:cubicBezTo>
                  <a:pt x="231" y="327"/>
                  <a:pt x="231" y="327"/>
                  <a:pt x="231" y="327"/>
                </a:cubicBezTo>
                <a:cubicBezTo>
                  <a:pt x="231" y="331"/>
                  <a:pt x="234" y="334"/>
                  <a:pt x="238" y="334"/>
                </a:cubicBezTo>
                <a:cubicBezTo>
                  <a:pt x="303" y="334"/>
                  <a:pt x="303" y="334"/>
                  <a:pt x="303" y="334"/>
                </a:cubicBezTo>
                <a:cubicBezTo>
                  <a:pt x="303" y="400"/>
                  <a:pt x="303" y="400"/>
                  <a:pt x="303" y="400"/>
                </a:cubicBezTo>
                <a:cubicBezTo>
                  <a:pt x="303" y="404"/>
                  <a:pt x="306" y="407"/>
                  <a:pt x="310" y="407"/>
                </a:cubicBezTo>
                <a:cubicBezTo>
                  <a:pt x="372" y="407"/>
                  <a:pt x="372" y="407"/>
                  <a:pt x="372" y="407"/>
                </a:cubicBezTo>
                <a:cubicBezTo>
                  <a:pt x="376" y="407"/>
                  <a:pt x="379" y="404"/>
                  <a:pt x="379" y="400"/>
                </a:cubicBezTo>
                <a:cubicBezTo>
                  <a:pt x="379" y="334"/>
                  <a:pt x="379" y="334"/>
                  <a:pt x="379" y="334"/>
                </a:cubicBezTo>
                <a:cubicBezTo>
                  <a:pt x="445" y="334"/>
                  <a:pt x="445" y="334"/>
                  <a:pt x="445" y="334"/>
                </a:cubicBezTo>
                <a:cubicBezTo>
                  <a:pt x="447" y="334"/>
                  <a:pt x="448" y="333"/>
                  <a:pt x="450" y="332"/>
                </a:cubicBezTo>
                <a:cubicBezTo>
                  <a:pt x="451" y="331"/>
                  <a:pt x="452" y="329"/>
                  <a:pt x="452" y="327"/>
                </a:cubicBezTo>
                <a:cubicBezTo>
                  <a:pt x="452" y="265"/>
                  <a:pt x="452" y="265"/>
                  <a:pt x="452" y="265"/>
                </a:cubicBezTo>
                <a:cubicBezTo>
                  <a:pt x="452" y="261"/>
                  <a:pt x="449" y="258"/>
                  <a:pt x="445" y="258"/>
                </a:cubicBezTo>
                <a:cubicBezTo>
                  <a:pt x="379" y="258"/>
                  <a:pt x="379" y="258"/>
                  <a:pt x="379" y="258"/>
                </a:cubicBezTo>
                <a:cubicBezTo>
                  <a:pt x="379" y="193"/>
                  <a:pt x="379" y="193"/>
                  <a:pt x="379" y="193"/>
                </a:cubicBezTo>
                <a:cubicBezTo>
                  <a:pt x="379" y="189"/>
                  <a:pt x="376" y="186"/>
                  <a:pt x="372" y="186"/>
                </a:cubicBezTo>
                <a:cubicBezTo>
                  <a:pt x="310" y="186"/>
                  <a:pt x="310" y="186"/>
                  <a:pt x="310" y="186"/>
                </a:cubicBezTo>
                <a:cubicBezTo>
                  <a:pt x="306" y="186"/>
                  <a:pt x="303" y="189"/>
                  <a:pt x="303" y="193"/>
                </a:cubicBezTo>
                <a:close/>
                <a:moveTo>
                  <a:pt x="317" y="265"/>
                </a:moveTo>
                <a:cubicBezTo>
                  <a:pt x="317" y="200"/>
                  <a:pt x="317" y="200"/>
                  <a:pt x="317" y="200"/>
                </a:cubicBezTo>
                <a:cubicBezTo>
                  <a:pt x="365" y="200"/>
                  <a:pt x="365" y="200"/>
                  <a:pt x="365" y="200"/>
                </a:cubicBezTo>
                <a:cubicBezTo>
                  <a:pt x="365" y="265"/>
                  <a:pt x="365" y="265"/>
                  <a:pt x="365" y="265"/>
                </a:cubicBezTo>
                <a:cubicBezTo>
                  <a:pt x="365" y="269"/>
                  <a:pt x="368" y="272"/>
                  <a:pt x="372" y="272"/>
                </a:cubicBezTo>
                <a:cubicBezTo>
                  <a:pt x="438" y="272"/>
                  <a:pt x="438" y="272"/>
                  <a:pt x="438" y="272"/>
                </a:cubicBezTo>
                <a:cubicBezTo>
                  <a:pt x="438" y="320"/>
                  <a:pt x="438" y="320"/>
                  <a:pt x="438" y="320"/>
                </a:cubicBezTo>
                <a:cubicBezTo>
                  <a:pt x="372" y="320"/>
                  <a:pt x="372" y="320"/>
                  <a:pt x="372" y="320"/>
                </a:cubicBezTo>
                <a:cubicBezTo>
                  <a:pt x="368" y="320"/>
                  <a:pt x="365" y="323"/>
                  <a:pt x="365" y="327"/>
                </a:cubicBezTo>
                <a:cubicBezTo>
                  <a:pt x="365" y="393"/>
                  <a:pt x="365" y="393"/>
                  <a:pt x="365" y="393"/>
                </a:cubicBezTo>
                <a:cubicBezTo>
                  <a:pt x="317" y="393"/>
                  <a:pt x="317" y="393"/>
                  <a:pt x="317" y="393"/>
                </a:cubicBezTo>
                <a:cubicBezTo>
                  <a:pt x="317" y="327"/>
                  <a:pt x="317" y="327"/>
                  <a:pt x="317" y="327"/>
                </a:cubicBezTo>
                <a:cubicBezTo>
                  <a:pt x="317" y="323"/>
                  <a:pt x="314" y="320"/>
                  <a:pt x="310" y="320"/>
                </a:cubicBezTo>
                <a:cubicBezTo>
                  <a:pt x="245" y="320"/>
                  <a:pt x="245" y="320"/>
                  <a:pt x="245" y="320"/>
                </a:cubicBezTo>
                <a:cubicBezTo>
                  <a:pt x="245" y="272"/>
                  <a:pt x="245" y="272"/>
                  <a:pt x="245" y="272"/>
                </a:cubicBezTo>
                <a:cubicBezTo>
                  <a:pt x="310" y="272"/>
                  <a:pt x="310" y="272"/>
                  <a:pt x="310" y="272"/>
                </a:cubicBezTo>
                <a:cubicBezTo>
                  <a:pt x="314" y="272"/>
                  <a:pt x="317" y="269"/>
                  <a:pt x="317" y="265"/>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1" name="Freeform 141"/>
          <p:cNvSpPr>
            <a:spLocks noEditPoints="1"/>
          </p:cNvSpPr>
          <p:nvPr/>
        </p:nvSpPr>
        <p:spPr bwMode="auto">
          <a:xfrm>
            <a:off x="7368792" y="2803360"/>
            <a:ext cx="441335" cy="486334"/>
          </a:xfrm>
          <a:custGeom>
            <a:avLst/>
            <a:gdLst>
              <a:gd name="T0" fmla="*/ 190 w 570"/>
              <a:gd name="T1" fmla="*/ 205 h 628"/>
              <a:gd name="T2" fmla="*/ 125 w 570"/>
              <a:gd name="T3" fmla="*/ 239 h 628"/>
              <a:gd name="T4" fmla="*/ 190 w 570"/>
              <a:gd name="T5" fmla="*/ 325 h 628"/>
              <a:gd name="T6" fmla="*/ 256 w 570"/>
              <a:gd name="T7" fmla="*/ 239 h 628"/>
              <a:gd name="T8" fmla="*/ 190 w 570"/>
              <a:gd name="T9" fmla="*/ 311 h 628"/>
              <a:gd name="T10" fmla="*/ 163 w 570"/>
              <a:gd name="T11" fmla="*/ 207 h 628"/>
              <a:gd name="T12" fmla="*/ 196 w 570"/>
              <a:gd name="T13" fmla="*/ 219 h 628"/>
              <a:gd name="T14" fmla="*/ 242 w 570"/>
              <a:gd name="T15" fmla="*/ 239 h 628"/>
              <a:gd name="T16" fmla="*/ 290 w 570"/>
              <a:gd name="T17" fmla="*/ 70 h 628"/>
              <a:gd name="T18" fmla="*/ 284 w 570"/>
              <a:gd name="T19" fmla="*/ 65 h 628"/>
              <a:gd name="T20" fmla="*/ 250 w 570"/>
              <a:gd name="T21" fmla="*/ 134 h 628"/>
              <a:gd name="T22" fmla="*/ 242 w 570"/>
              <a:gd name="T23" fmla="*/ 153 h 628"/>
              <a:gd name="T24" fmla="*/ 249 w 570"/>
              <a:gd name="T25" fmla="*/ 162 h 628"/>
              <a:gd name="T26" fmla="*/ 261 w 570"/>
              <a:gd name="T27" fmla="*/ 144 h 628"/>
              <a:gd name="T28" fmla="*/ 312 w 570"/>
              <a:gd name="T29" fmla="*/ 158 h 628"/>
              <a:gd name="T30" fmla="*/ 325 w 570"/>
              <a:gd name="T31" fmla="*/ 153 h 628"/>
              <a:gd name="T32" fmla="*/ 267 w 570"/>
              <a:gd name="T33" fmla="*/ 130 h 628"/>
              <a:gd name="T34" fmla="*/ 301 w 570"/>
              <a:gd name="T35" fmla="*/ 130 h 628"/>
              <a:gd name="T36" fmla="*/ 135 w 570"/>
              <a:gd name="T37" fmla="*/ 357 h 628"/>
              <a:gd name="T38" fmla="*/ 120 w 570"/>
              <a:gd name="T39" fmla="*/ 375 h 628"/>
              <a:gd name="T40" fmla="*/ 69 w 570"/>
              <a:gd name="T41" fmla="*/ 361 h 628"/>
              <a:gd name="T42" fmla="*/ 56 w 570"/>
              <a:gd name="T43" fmla="*/ 366 h 628"/>
              <a:gd name="T44" fmla="*/ 97 w 570"/>
              <a:gd name="T45" fmla="*/ 453 h 628"/>
              <a:gd name="T46" fmla="*/ 104 w 570"/>
              <a:gd name="T47" fmla="*/ 449 h 628"/>
              <a:gd name="T48" fmla="*/ 131 w 570"/>
              <a:gd name="T49" fmla="*/ 384 h 628"/>
              <a:gd name="T50" fmla="*/ 135 w 570"/>
              <a:gd name="T51" fmla="*/ 357 h 628"/>
              <a:gd name="T52" fmla="*/ 80 w 570"/>
              <a:gd name="T53" fmla="*/ 389 h 628"/>
              <a:gd name="T54" fmla="*/ 97 w 570"/>
              <a:gd name="T55" fmla="*/ 428 h 628"/>
              <a:gd name="T56" fmla="*/ 540 w 570"/>
              <a:gd name="T57" fmla="*/ 138 h 628"/>
              <a:gd name="T58" fmla="*/ 381 w 570"/>
              <a:gd name="T59" fmla="*/ 43 h 628"/>
              <a:gd name="T60" fmla="*/ 44 w 570"/>
              <a:gd name="T61" fmla="*/ 0 h 628"/>
              <a:gd name="T62" fmla="*/ 0 w 570"/>
              <a:gd name="T63" fmla="*/ 476 h 628"/>
              <a:gd name="T64" fmla="*/ 79 w 570"/>
              <a:gd name="T65" fmla="*/ 519 h 628"/>
              <a:gd name="T66" fmla="*/ 358 w 570"/>
              <a:gd name="T67" fmla="*/ 625 h 628"/>
              <a:gd name="T68" fmla="*/ 391 w 570"/>
              <a:gd name="T69" fmla="*/ 624 h 628"/>
              <a:gd name="T70" fmla="*/ 566 w 570"/>
              <a:gd name="T71" fmla="*/ 195 h 628"/>
              <a:gd name="T72" fmla="*/ 14 w 570"/>
              <a:gd name="T73" fmla="*/ 476 h 628"/>
              <a:gd name="T74" fmla="*/ 44 w 570"/>
              <a:gd name="T75" fmla="*/ 14 h 628"/>
              <a:gd name="T76" fmla="*/ 367 w 570"/>
              <a:gd name="T77" fmla="*/ 43 h 628"/>
              <a:gd name="T78" fmla="*/ 337 w 570"/>
              <a:gd name="T79" fmla="*/ 505 h 628"/>
              <a:gd name="T80" fmla="*/ 14 w 570"/>
              <a:gd name="T81" fmla="*/ 476 h 628"/>
              <a:gd name="T82" fmla="*/ 401 w 570"/>
              <a:gd name="T83" fmla="*/ 595 h 628"/>
              <a:gd name="T84" fmla="*/ 363 w 570"/>
              <a:gd name="T85" fmla="*/ 612 h 628"/>
              <a:gd name="T86" fmla="*/ 337 w 570"/>
              <a:gd name="T87" fmla="*/ 519 h 628"/>
              <a:gd name="T88" fmla="*/ 381 w 570"/>
              <a:gd name="T89" fmla="*/ 94 h 628"/>
              <a:gd name="T90" fmla="*/ 552 w 570"/>
              <a:gd name="T91" fmla="*/ 167 h 628"/>
              <a:gd name="T92" fmla="*/ 467 w 570"/>
              <a:gd name="T93" fmla="*/ 181 h 628"/>
              <a:gd name="T94" fmla="*/ 398 w 570"/>
              <a:gd name="T95" fmla="*/ 249 h 628"/>
              <a:gd name="T96" fmla="*/ 408 w 570"/>
              <a:gd name="T97" fmla="*/ 258 h 628"/>
              <a:gd name="T98" fmla="*/ 461 w 570"/>
              <a:gd name="T99" fmla="*/ 263 h 628"/>
              <a:gd name="T100" fmla="*/ 468 w 570"/>
              <a:gd name="T101" fmla="*/ 285 h 628"/>
              <a:gd name="T102" fmla="*/ 475 w 570"/>
              <a:gd name="T103" fmla="*/ 278 h 628"/>
              <a:gd name="T104" fmla="*/ 467 w 570"/>
              <a:gd name="T105" fmla="*/ 181 h 628"/>
              <a:gd name="T106" fmla="*/ 458 w 570"/>
              <a:gd name="T107" fmla="*/ 205 h 628"/>
              <a:gd name="T108" fmla="*/ 429 w 570"/>
              <a:gd name="T109" fmla="*/ 236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0" h="628">
                <a:moveTo>
                  <a:pt x="218" y="193"/>
                </a:moveTo>
                <a:cubicBezTo>
                  <a:pt x="211" y="193"/>
                  <a:pt x="201" y="195"/>
                  <a:pt x="190" y="205"/>
                </a:cubicBezTo>
                <a:cubicBezTo>
                  <a:pt x="182" y="197"/>
                  <a:pt x="172" y="193"/>
                  <a:pt x="163" y="193"/>
                </a:cubicBezTo>
                <a:cubicBezTo>
                  <a:pt x="141" y="193"/>
                  <a:pt x="125" y="213"/>
                  <a:pt x="125" y="239"/>
                </a:cubicBezTo>
                <a:cubicBezTo>
                  <a:pt x="125" y="275"/>
                  <a:pt x="146" y="304"/>
                  <a:pt x="187" y="325"/>
                </a:cubicBezTo>
                <a:cubicBezTo>
                  <a:pt x="188" y="325"/>
                  <a:pt x="189" y="325"/>
                  <a:pt x="190" y="325"/>
                </a:cubicBezTo>
                <a:cubicBezTo>
                  <a:pt x="192" y="325"/>
                  <a:pt x="193" y="325"/>
                  <a:pt x="194" y="325"/>
                </a:cubicBezTo>
                <a:cubicBezTo>
                  <a:pt x="235" y="304"/>
                  <a:pt x="256" y="275"/>
                  <a:pt x="256" y="239"/>
                </a:cubicBezTo>
                <a:cubicBezTo>
                  <a:pt x="256" y="213"/>
                  <a:pt x="239" y="193"/>
                  <a:pt x="218" y="193"/>
                </a:cubicBezTo>
                <a:close/>
                <a:moveTo>
                  <a:pt x="190" y="311"/>
                </a:moveTo>
                <a:cubicBezTo>
                  <a:pt x="156" y="292"/>
                  <a:pt x="139" y="269"/>
                  <a:pt x="139" y="239"/>
                </a:cubicBezTo>
                <a:cubicBezTo>
                  <a:pt x="139" y="221"/>
                  <a:pt x="149" y="207"/>
                  <a:pt x="163" y="207"/>
                </a:cubicBezTo>
                <a:cubicBezTo>
                  <a:pt x="171" y="207"/>
                  <a:pt x="178" y="211"/>
                  <a:pt x="185" y="219"/>
                </a:cubicBezTo>
                <a:cubicBezTo>
                  <a:pt x="188" y="222"/>
                  <a:pt x="193" y="222"/>
                  <a:pt x="196" y="219"/>
                </a:cubicBezTo>
                <a:cubicBezTo>
                  <a:pt x="203" y="211"/>
                  <a:pt x="210" y="207"/>
                  <a:pt x="218" y="207"/>
                </a:cubicBezTo>
                <a:cubicBezTo>
                  <a:pt x="232" y="207"/>
                  <a:pt x="242" y="221"/>
                  <a:pt x="242" y="239"/>
                </a:cubicBezTo>
                <a:cubicBezTo>
                  <a:pt x="242" y="269"/>
                  <a:pt x="224" y="292"/>
                  <a:pt x="190" y="311"/>
                </a:cubicBezTo>
                <a:close/>
                <a:moveTo>
                  <a:pt x="290" y="70"/>
                </a:moveTo>
                <a:cubicBezTo>
                  <a:pt x="289" y="67"/>
                  <a:pt x="287" y="65"/>
                  <a:pt x="284" y="65"/>
                </a:cubicBezTo>
                <a:cubicBezTo>
                  <a:pt x="284" y="65"/>
                  <a:pt x="284" y="65"/>
                  <a:pt x="284" y="65"/>
                </a:cubicBezTo>
                <a:cubicBezTo>
                  <a:pt x="281" y="65"/>
                  <a:pt x="278" y="67"/>
                  <a:pt x="277" y="70"/>
                </a:cubicBezTo>
                <a:cubicBezTo>
                  <a:pt x="250" y="134"/>
                  <a:pt x="250" y="134"/>
                  <a:pt x="250" y="134"/>
                </a:cubicBezTo>
                <a:cubicBezTo>
                  <a:pt x="250" y="134"/>
                  <a:pt x="250" y="134"/>
                  <a:pt x="250" y="134"/>
                </a:cubicBezTo>
                <a:cubicBezTo>
                  <a:pt x="242" y="153"/>
                  <a:pt x="242" y="153"/>
                  <a:pt x="242" y="153"/>
                </a:cubicBezTo>
                <a:cubicBezTo>
                  <a:pt x="241" y="156"/>
                  <a:pt x="243" y="160"/>
                  <a:pt x="246" y="162"/>
                </a:cubicBezTo>
                <a:cubicBezTo>
                  <a:pt x="247" y="162"/>
                  <a:pt x="248" y="162"/>
                  <a:pt x="249" y="162"/>
                </a:cubicBezTo>
                <a:cubicBezTo>
                  <a:pt x="252" y="162"/>
                  <a:pt x="254" y="161"/>
                  <a:pt x="255" y="158"/>
                </a:cubicBezTo>
                <a:cubicBezTo>
                  <a:pt x="261" y="144"/>
                  <a:pt x="261" y="144"/>
                  <a:pt x="261" y="144"/>
                </a:cubicBezTo>
                <a:cubicBezTo>
                  <a:pt x="306" y="144"/>
                  <a:pt x="306" y="144"/>
                  <a:pt x="306" y="144"/>
                </a:cubicBezTo>
                <a:cubicBezTo>
                  <a:pt x="312" y="158"/>
                  <a:pt x="312" y="158"/>
                  <a:pt x="312" y="158"/>
                </a:cubicBezTo>
                <a:cubicBezTo>
                  <a:pt x="314" y="162"/>
                  <a:pt x="318" y="163"/>
                  <a:pt x="322" y="162"/>
                </a:cubicBezTo>
                <a:cubicBezTo>
                  <a:pt x="325" y="160"/>
                  <a:pt x="327" y="156"/>
                  <a:pt x="325" y="153"/>
                </a:cubicBezTo>
                <a:lnTo>
                  <a:pt x="290" y="70"/>
                </a:lnTo>
                <a:close/>
                <a:moveTo>
                  <a:pt x="267" y="130"/>
                </a:moveTo>
                <a:cubicBezTo>
                  <a:pt x="284" y="90"/>
                  <a:pt x="284" y="90"/>
                  <a:pt x="284" y="90"/>
                </a:cubicBezTo>
                <a:cubicBezTo>
                  <a:pt x="301" y="130"/>
                  <a:pt x="301" y="130"/>
                  <a:pt x="301" y="130"/>
                </a:cubicBezTo>
                <a:lnTo>
                  <a:pt x="267" y="130"/>
                </a:lnTo>
                <a:close/>
                <a:moveTo>
                  <a:pt x="135" y="357"/>
                </a:moveTo>
                <a:cubicBezTo>
                  <a:pt x="131" y="355"/>
                  <a:pt x="127" y="357"/>
                  <a:pt x="126" y="361"/>
                </a:cubicBezTo>
                <a:cubicBezTo>
                  <a:pt x="120" y="375"/>
                  <a:pt x="120" y="375"/>
                  <a:pt x="120" y="375"/>
                </a:cubicBezTo>
                <a:cubicBezTo>
                  <a:pt x="74" y="375"/>
                  <a:pt x="74" y="375"/>
                  <a:pt x="74" y="375"/>
                </a:cubicBezTo>
                <a:cubicBezTo>
                  <a:pt x="69" y="361"/>
                  <a:pt x="69" y="361"/>
                  <a:pt x="69" y="361"/>
                </a:cubicBezTo>
                <a:cubicBezTo>
                  <a:pt x="67" y="357"/>
                  <a:pt x="63" y="355"/>
                  <a:pt x="59" y="357"/>
                </a:cubicBezTo>
                <a:cubicBezTo>
                  <a:pt x="56" y="358"/>
                  <a:pt x="54" y="363"/>
                  <a:pt x="56" y="366"/>
                </a:cubicBezTo>
                <a:cubicBezTo>
                  <a:pt x="91" y="449"/>
                  <a:pt x="91" y="449"/>
                  <a:pt x="91" y="449"/>
                </a:cubicBezTo>
                <a:cubicBezTo>
                  <a:pt x="92" y="452"/>
                  <a:pt x="94" y="453"/>
                  <a:pt x="97" y="453"/>
                </a:cubicBezTo>
                <a:cubicBezTo>
                  <a:pt x="97" y="453"/>
                  <a:pt x="97" y="453"/>
                  <a:pt x="97" y="453"/>
                </a:cubicBezTo>
                <a:cubicBezTo>
                  <a:pt x="100" y="453"/>
                  <a:pt x="102" y="452"/>
                  <a:pt x="104" y="449"/>
                </a:cubicBezTo>
                <a:cubicBezTo>
                  <a:pt x="131" y="384"/>
                  <a:pt x="131" y="384"/>
                  <a:pt x="131" y="384"/>
                </a:cubicBezTo>
                <a:cubicBezTo>
                  <a:pt x="131" y="384"/>
                  <a:pt x="131" y="384"/>
                  <a:pt x="131" y="384"/>
                </a:cubicBezTo>
                <a:cubicBezTo>
                  <a:pt x="138" y="366"/>
                  <a:pt x="138" y="366"/>
                  <a:pt x="138" y="366"/>
                </a:cubicBezTo>
                <a:cubicBezTo>
                  <a:pt x="140" y="363"/>
                  <a:pt x="138" y="358"/>
                  <a:pt x="135" y="357"/>
                </a:cubicBezTo>
                <a:close/>
                <a:moveTo>
                  <a:pt x="97" y="428"/>
                </a:moveTo>
                <a:cubicBezTo>
                  <a:pt x="80" y="389"/>
                  <a:pt x="80" y="389"/>
                  <a:pt x="80" y="389"/>
                </a:cubicBezTo>
                <a:cubicBezTo>
                  <a:pt x="114" y="389"/>
                  <a:pt x="114" y="389"/>
                  <a:pt x="114" y="389"/>
                </a:cubicBezTo>
                <a:lnTo>
                  <a:pt x="97" y="428"/>
                </a:lnTo>
                <a:close/>
                <a:moveTo>
                  <a:pt x="564" y="161"/>
                </a:moveTo>
                <a:cubicBezTo>
                  <a:pt x="560" y="151"/>
                  <a:pt x="551" y="143"/>
                  <a:pt x="540" y="138"/>
                </a:cubicBezTo>
                <a:cubicBezTo>
                  <a:pt x="381" y="79"/>
                  <a:pt x="381" y="79"/>
                  <a:pt x="381" y="79"/>
                </a:cubicBezTo>
                <a:cubicBezTo>
                  <a:pt x="381" y="43"/>
                  <a:pt x="381" y="43"/>
                  <a:pt x="381" y="43"/>
                </a:cubicBezTo>
                <a:cubicBezTo>
                  <a:pt x="381" y="19"/>
                  <a:pt x="361" y="0"/>
                  <a:pt x="337" y="0"/>
                </a:cubicBezTo>
                <a:cubicBezTo>
                  <a:pt x="44" y="0"/>
                  <a:pt x="44" y="0"/>
                  <a:pt x="44" y="0"/>
                </a:cubicBezTo>
                <a:cubicBezTo>
                  <a:pt x="20" y="0"/>
                  <a:pt x="0" y="19"/>
                  <a:pt x="0" y="43"/>
                </a:cubicBezTo>
                <a:cubicBezTo>
                  <a:pt x="0" y="476"/>
                  <a:pt x="0" y="476"/>
                  <a:pt x="0" y="476"/>
                </a:cubicBezTo>
                <a:cubicBezTo>
                  <a:pt x="0" y="500"/>
                  <a:pt x="20" y="519"/>
                  <a:pt x="44" y="519"/>
                </a:cubicBezTo>
                <a:cubicBezTo>
                  <a:pt x="79" y="519"/>
                  <a:pt x="79" y="519"/>
                  <a:pt x="79" y="519"/>
                </a:cubicBezTo>
                <a:cubicBezTo>
                  <a:pt x="80" y="521"/>
                  <a:pt x="81" y="522"/>
                  <a:pt x="83" y="522"/>
                </a:cubicBezTo>
                <a:cubicBezTo>
                  <a:pt x="358" y="625"/>
                  <a:pt x="358" y="625"/>
                  <a:pt x="358" y="625"/>
                </a:cubicBezTo>
                <a:cubicBezTo>
                  <a:pt x="363" y="627"/>
                  <a:pt x="368" y="628"/>
                  <a:pt x="373" y="628"/>
                </a:cubicBezTo>
                <a:cubicBezTo>
                  <a:pt x="380" y="628"/>
                  <a:pt x="386" y="627"/>
                  <a:pt x="391" y="624"/>
                </a:cubicBezTo>
                <a:cubicBezTo>
                  <a:pt x="402" y="619"/>
                  <a:pt x="410" y="611"/>
                  <a:pt x="414" y="600"/>
                </a:cubicBezTo>
                <a:cubicBezTo>
                  <a:pt x="566" y="195"/>
                  <a:pt x="566" y="195"/>
                  <a:pt x="566" y="195"/>
                </a:cubicBezTo>
                <a:cubicBezTo>
                  <a:pt x="570" y="184"/>
                  <a:pt x="569" y="172"/>
                  <a:pt x="564" y="161"/>
                </a:cubicBezTo>
                <a:close/>
                <a:moveTo>
                  <a:pt x="14" y="476"/>
                </a:moveTo>
                <a:cubicBezTo>
                  <a:pt x="14" y="43"/>
                  <a:pt x="14" y="43"/>
                  <a:pt x="14" y="43"/>
                </a:cubicBezTo>
                <a:cubicBezTo>
                  <a:pt x="14" y="27"/>
                  <a:pt x="27" y="14"/>
                  <a:pt x="44" y="14"/>
                </a:cubicBezTo>
                <a:cubicBezTo>
                  <a:pt x="337" y="14"/>
                  <a:pt x="337" y="14"/>
                  <a:pt x="337" y="14"/>
                </a:cubicBezTo>
                <a:cubicBezTo>
                  <a:pt x="354" y="14"/>
                  <a:pt x="367" y="27"/>
                  <a:pt x="367" y="43"/>
                </a:cubicBezTo>
                <a:cubicBezTo>
                  <a:pt x="367" y="476"/>
                  <a:pt x="367" y="476"/>
                  <a:pt x="367" y="476"/>
                </a:cubicBezTo>
                <a:cubicBezTo>
                  <a:pt x="367" y="492"/>
                  <a:pt x="354" y="505"/>
                  <a:pt x="337" y="505"/>
                </a:cubicBezTo>
                <a:cubicBezTo>
                  <a:pt x="44" y="505"/>
                  <a:pt x="44" y="505"/>
                  <a:pt x="44" y="505"/>
                </a:cubicBezTo>
                <a:cubicBezTo>
                  <a:pt x="27" y="505"/>
                  <a:pt x="14" y="492"/>
                  <a:pt x="14" y="476"/>
                </a:cubicBezTo>
                <a:close/>
                <a:moveTo>
                  <a:pt x="552" y="190"/>
                </a:moveTo>
                <a:cubicBezTo>
                  <a:pt x="401" y="595"/>
                  <a:pt x="401" y="595"/>
                  <a:pt x="401" y="595"/>
                </a:cubicBezTo>
                <a:cubicBezTo>
                  <a:pt x="398" y="602"/>
                  <a:pt x="393" y="608"/>
                  <a:pt x="386" y="611"/>
                </a:cubicBezTo>
                <a:cubicBezTo>
                  <a:pt x="378" y="615"/>
                  <a:pt x="370" y="615"/>
                  <a:pt x="363" y="612"/>
                </a:cubicBezTo>
                <a:cubicBezTo>
                  <a:pt x="114" y="519"/>
                  <a:pt x="114" y="519"/>
                  <a:pt x="114" y="519"/>
                </a:cubicBezTo>
                <a:cubicBezTo>
                  <a:pt x="337" y="519"/>
                  <a:pt x="337" y="519"/>
                  <a:pt x="337" y="519"/>
                </a:cubicBezTo>
                <a:cubicBezTo>
                  <a:pt x="361" y="519"/>
                  <a:pt x="381" y="500"/>
                  <a:pt x="381" y="476"/>
                </a:cubicBezTo>
                <a:cubicBezTo>
                  <a:pt x="381" y="94"/>
                  <a:pt x="381" y="94"/>
                  <a:pt x="381" y="94"/>
                </a:cubicBezTo>
                <a:cubicBezTo>
                  <a:pt x="535" y="152"/>
                  <a:pt x="535" y="152"/>
                  <a:pt x="535" y="152"/>
                </a:cubicBezTo>
                <a:cubicBezTo>
                  <a:pt x="542" y="154"/>
                  <a:pt x="548" y="160"/>
                  <a:pt x="552" y="167"/>
                </a:cubicBezTo>
                <a:cubicBezTo>
                  <a:pt x="555" y="174"/>
                  <a:pt x="555" y="182"/>
                  <a:pt x="552" y="190"/>
                </a:cubicBezTo>
                <a:close/>
                <a:moveTo>
                  <a:pt x="467" y="181"/>
                </a:moveTo>
                <a:cubicBezTo>
                  <a:pt x="464" y="180"/>
                  <a:pt x="461" y="181"/>
                  <a:pt x="459" y="183"/>
                </a:cubicBezTo>
                <a:cubicBezTo>
                  <a:pt x="398" y="249"/>
                  <a:pt x="398" y="249"/>
                  <a:pt x="398" y="249"/>
                </a:cubicBezTo>
                <a:cubicBezTo>
                  <a:pt x="395" y="251"/>
                  <a:pt x="395" y="256"/>
                  <a:pt x="398" y="259"/>
                </a:cubicBezTo>
                <a:cubicBezTo>
                  <a:pt x="401" y="261"/>
                  <a:pt x="405" y="261"/>
                  <a:pt x="408" y="258"/>
                </a:cubicBezTo>
                <a:cubicBezTo>
                  <a:pt x="418" y="247"/>
                  <a:pt x="418" y="247"/>
                  <a:pt x="418" y="247"/>
                </a:cubicBezTo>
                <a:cubicBezTo>
                  <a:pt x="461" y="263"/>
                  <a:pt x="461" y="263"/>
                  <a:pt x="461" y="263"/>
                </a:cubicBezTo>
                <a:cubicBezTo>
                  <a:pt x="461" y="278"/>
                  <a:pt x="461" y="278"/>
                  <a:pt x="461" y="278"/>
                </a:cubicBezTo>
                <a:cubicBezTo>
                  <a:pt x="461" y="282"/>
                  <a:pt x="464" y="285"/>
                  <a:pt x="468" y="285"/>
                </a:cubicBezTo>
                <a:cubicBezTo>
                  <a:pt x="468" y="285"/>
                  <a:pt x="468" y="285"/>
                  <a:pt x="468" y="285"/>
                </a:cubicBezTo>
                <a:cubicBezTo>
                  <a:pt x="472" y="285"/>
                  <a:pt x="475" y="281"/>
                  <a:pt x="475" y="278"/>
                </a:cubicBezTo>
                <a:cubicBezTo>
                  <a:pt x="471" y="188"/>
                  <a:pt x="471" y="188"/>
                  <a:pt x="471" y="188"/>
                </a:cubicBezTo>
                <a:cubicBezTo>
                  <a:pt x="471" y="185"/>
                  <a:pt x="469" y="182"/>
                  <a:pt x="467" y="181"/>
                </a:cubicBezTo>
                <a:close/>
                <a:moveTo>
                  <a:pt x="429" y="236"/>
                </a:moveTo>
                <a:cubicBezTo>
                  <a:pt x="458" y="205"/>
                  <a:pt x="458" y="205"/>
                  <a:pt x="458" y="205"/>
                </a:cubicBezTo>
                <a:cubicBezTo>
                  <a:pt x="460" y="248"/>
                  <a:pt x="460" y="248"/>
                  <a:pt x="460" y="248"/>
                </a:cubicBezTo>
                <a:lnTo>
                  <a:pt x="429" y="236"/>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62" name="Freeform 102"/>
          <p:cNvSpPr>
            <a:spLocks noEditPoints="1"/>
          </p:cNvSpPr>
          <p:nvPr/>
        </p:nvSpPr>
        <p:spPr bwMode="auto">
          <a:xfrm>
            <a:off x="4581073" y="4667382"/>
            <a:ext cx="446058" cy="474586"/>
          </a:xfrm>
          <a:custGeom>
            <a:avLst/>
            <a:gdLst>
              <a:gd name="T0" fmla="*/ 160 w 576"/>
              <a:gd name="T1" fmla="*/ 333 h 613"/>
              <a:gd name="T2" fmla="*/ 251 w 576"/>
              <a:gd name="T3" fmla="*/ 413 h 613"/>
              <a:gd name="T4" fmla="*/ 174 w 576"/>
              <a:gd name="T5" fmla="*/ 340 h 613"/>
              <a:gd name="T6" fmla="*/ 50 w 576"/>
              <a:gd name="T7" fmla="*/ 326 h 613"/>
              <a:gd name="T8" fmla="*/ 126 w 576"/>
              <a:gd name="T9" fmla="*/ 420 h 613"/>
              <a:gd name="T10" fmla="*/ 119 w 576"/>
              <a:gd name="T11" fmla="*/ 406 h 613"/>
              <a:gd name="T12" fmla="*/ 119 w 576"/>
              <a:gd name="T13" fmla="*/ 406 h 613"/>
              <a:gd name="T14" fmla="*/ 251 w 576"/>
              <a:gd name="T15" fmla="*/ 199 h 613"/>
              <a:gd name="T16" fmla="*/ 160 w 576"/>
              <a:gd name="T17" fmla="*/ 279 h 613"/>
              <a:gd name="T18" fmla="*/ 237 w 576"/>
              <a:gd name="T19" fmla="*/ 272 h 613"/>
              <a:gd name="T20" fmla="*/ 50 w 576"/>
              <a:gd name="T21" fmla="*/ 192 h 613"/>
              <a:gd name="T22" fmla="*/ 126 w 576"/>
              <a:gd name="T23" fmla="*/ 286 h 613"/>
              <a:gd name="T24" fmla="*/ 119 w 576"/>
              <a:gd name="T25" fmla="*/ 272 h 613"/>
              <a:gd name="T26" fmla="*/ 119 w 576"/>
              <a:gd name="T27" fmla="*/ 272 h 613"/>
              <a:gd name="T28" fmla="*/ 43 w 576"/>
              <a:gd name="T29" fmla="*/ 549 h 613"/>
              <a:gd name="T30" fmla="*/ 133 w 576"/>
              <a:gd name="T31" fmla="*/ 468 h 613"/>
              <a:gd name="T32" fmla="*/ 57 w 576"/>
              <a:gd name="T33" fmla="*/ 475 h 613"/>
              <a:gd name="T34" fmla="*/ 288 w 576"/>
              <a:gd name="T35" fmla="*/ 0 h 613"/>
              <a:gd name="T36" fmla="*/ 0 w 576"/>
              <a:gd name="T37" fmla="*/ 153 h 613"/>
              <a:gd name="T38" fmla="*/ 174 w 576"/>
              <a:gd name="T39" fmla="*/ 606 h 613"/>
              <a:gd name="T40" fmla="*/ 244 w 576"/>
              <a:gd name="T41" fmla="*/ 613 h 613"/>
              <a:gd name="T42" fmla="*/ 456 w 576"/>
              <a:gd name="T43" fmla="*/ 475 h 613"/>
              <a:gd name="T44" fmla="*/ 569 w 576"/>
              <a:gd name="T45" fmla="*/ 613 h 613"/>
              <a:gd name="T46" fmla="*/ 244 w 576"/>
              <a:gd name="T47" fmla="*/ 461 h 613"/>
              <a:gd name="T48" fmla="*/ 14 w 576"/>
              <a:gd name="T49" fmla="*/ 599 h 613"/>
              <a:gd name="T50" fmla="*/ 251 w 576"/>
              <a:gd name="T51" fmla="*/ 599 h 613"/>
              <a:gd name="T52" fmla="*/ 532 w 576"/>
              <a:gd name="T53" fmla="*/ 599 h 613"/>
              <a:gd name="T54" fmla="*/ 442 w 576"/>
              <a:gd name="T55" fmla="*/ 468 h 613"/>
              <a:gd name="T56" fmla="*/ 295 w 576"/>
              <a:gd name="T57" fmla="*/ 14 h 613"/>
              <a:gd name="T58" fmla="*/ 525 w 576"/>
              <a:gd name="T59" fmla="*/ 420 h 613"/>
              <a:gd name="T60" fmla="*/ 449 w 576"/>
              <a:gd name="T61" fmla="*/ 326 h 613"/>
              <a:gd name="T62" fmla="*/ 456 w 576"/>
              <a:gd name="T63" fmla="*/ 340 h 613"/>
              <a:gd name="T64" fmla="*/ 456 w 576"/>
              <a:gd name="T65" fmla="*/ 340 h 613"/>
              <a:gd name="T66" fmla="*/ 414 w 576"/>
              <a:gd name="T67" fmla="*/ 333 h 613"/>
              <a:gd name="T68" fmla="*/ 324 w 576"/>
              <a:gd name="T69" fmla="*/ 413 h 613"/>
              <a:gd name="T70" fmla="*/ 400 w 576"/>
              <a:gd name="T71" fmla="*/ 406 h 613"/>
              <a:gd name="T72" fmla="*/ 525 w 576"/>
              <a:gd name="T73" fmla="*/ 286 h 613"/>
              <a:gd name="T74" fmla="*/ 449 w 576"/>
              <a:gd name="T75" fmla="*/ 192 h 613"/>
              <a:gd name="T76" fmla="*/ 456 w 576"/>
              <a:gd name="T77" fmla="*/ 206 h 613"/>
              <a:gd name="T78" fmla="*/ 456 w 576"/>
              <a:gd name="T79" fmla="*/ 206 h 613"/>
              <a:gd name="T80" fmla="*/ 414 w 576"/>
              <a:gd name="T81" fmla="*/ 199 h 613"/>
              <a:gd name="T82" fmla="*/ 324 w 576"/>
              <a:gd name="T83" fmla="*/ 279 h 613"/>
              <a:gd name="T84" fmla="*/ 400 w 576"/>
              <a:gd name="T85" fmla="*/ 272 h 613"/>
              <a:gd name="T86" fmla="*/ 525 w 576"/>
              <a:gd name="T87" fmla="*/ 153 h 613"/>
              <a:gd name="T88" fmla="*/ 449 w 576"/>
              <a:gd name="T89" fmla="*/ 59 h 613"/>
              <a:gd name="T90" fmla="*/ 456 w 576"/>
              <a:gd name="T91" fmla="*/ 73 h 613"/>
              <a:gd name="T92" fmla="*/ 456 w 576"/>
              <a:gd name="T93" fmla="*/ 73 h 613"/>
              <a:gd name="T94" fmla="*/ 414 w 576"/>
              <a:gd name="T95" fmla="*/ 66 h 613"/>
              <a:gd name="T96" fmla="*/ 324 w 576"/>
              <a:gd name="T97" fmla="*/ 146 h 613"/>
              <a:gd name="T98" fmla="*/ 400 w 576"/>
              <a:gd name="T99" fmla="*/ 139 h 613"/>
              <a:gd name="T100" fmla="*/ 407 w 576"/>
              <a:gd name="T101" fmla="*/ 556 h 613"/>
              <a:gd name="T102" fmla="*/ 331 w 576"/>
              <a:gd name="T103" fmla="*/ 461 h 613"/>
              <a:gd name="T104" fmla="*/ 338 w 576"/>
              <a:gd name="T105" fmla="*/ 475 h 613"/>
              <a:gd name="T106" fmla="*/ 338 w 576"/>
              <a:gd name="T107" fmla="*/ 47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6" h="613">
                <a:moveTo>
                  <a:pt x="251" y="333"/>
                </a:moveTo>
                <a:cubicBezTo>
                  <a:pt x="251" y="329"/>
                  <a:pt x="248" y="326"/>
                  <a:pt x="244" y="326"/>
                </a:cubicBezTo>
                <a:cubicBezTo>
                  <a:pt x="167" y="326"/>
                  <a:pt x="167" y="326"/>
                  <a:pt x="167" y="326"/>
                </a:cubicBezTo>
                <a:cubicBezTo>
                  <a:pt x="164" y="326"/>
                  <a:pt x="160" y="329"/>
                  <a:pt x="160" y="333"/>
                </a:cubicBezTo>
                <a:cubicBezTo>
                  <a:pt x="160" y="413"/>
                  <a:pt x="160" y="413"/>
                  <a:pt x="160" y="413"/>
                </a:cubicBezTo>
                <a:cubicBezTo>
                  <a:pt x="160" y="417"/>
                  <a:pt x="164" y="420"/>
                  <a:pt x="167" y="420"/>
                </a:cubicBezTo>
                <a:cubicBezTo>
                  <a:pt x="244" y="420"/>
                  <a:pt x="244" y="420"/>
                  <a:pt x="244" y="420"/>
                </a:cubicBezTo>
                <a:cubicBezTo>
                  <a:pt x="248" y="420"/>
                  <a:pt x="251" y="417"/>
                  <a:pt x="251" y="413"/>
                </a:cubicBezTo>
                <a:lnTo>
                  <a:pt x="251" y="333"/>
                </a:lnTo>
                <a:close/>
                <a:moveTo>
                  <a:pt x="237" y="406"/>
                </a:moveTo>
                <a:cubicBezTo>
                  <a:pt x="174" y="406"/>
                  <a:pt x="174" y="406"/>
                  <a:pt x="174" y="406"/>
                </a:cubicBezTo>
                <a:cubicBezTo>
                  <a:pt x="174" y="340"/>
                  <a:pt x="174" y="340"/>
                  <a:pt x="174" y="340"/>
                </a:cubicBezTo>
                <a:cubicBezTo>
                  <a:pt x="237" y="340"/>
                  <a:pt x="237" y="340"/>
                  <a:pt x="237" y="340"/>
                </a:cubicBezTo>
                <a:lnTo>
                  <a:pt x="237" y="406"/>
                </a:lnTo>
                <a:close/>
                <a:moveTo>
                  <a:pt x="126" y="326"/>
                </a:moveTo>
                <a:cubicBezTo>
                  <a:pt x="50" y="326"/>
                  <a:pt x="50" y="326"/>
                  <a:pt x="50" y="326"/>
                </a:cubicBezTo>
                <a:cubicBezTo>
                  <a:pt x="46" y="326"/>
                  <a:pt x="43" y="329"/>
                  <a:pt x="43" y="333"/>
                </a:cubicBezTo>
                <a:cubicBezTo>
                  <a:pt x="43" y="413"/>
                  <a:pt x="43" y="413"/>
                  <a:pt x="43" y="413"/>
                </a:cubicBezTo>
                <a:cubicBezTo>
                  <a:pt x="43" y="417"/>
                  <a:pt x="46" y="420"/>
                  <a:pt x="50" y="420"/>
                </a:cubicBezTo>
                <a:cubicBezTo>
                  <a:pt x="126" y="420"/>
                  <a:pt x="126" y="420"/>
                  <a:pt x="126" y="420"/>
                </a:cubicBezTo>
                <a:cubicBezTo>
                  <a:pt x="130" y="420"/>
                  <a:pt x="133" y="417"/>
                  <a:pt x="133" y="413"/>
                </a:cubicBezTo>
                <a:cubicBezTo>
                  <a:pt x="133" y="333"/>
                  <a:pt x="133" y="333"/>
                  <a:pt x="133" y="333"/>
                </a:cubicBezTo>
                <a:cubicBezTo>
                  <a:pt x="133" y="329"/>
                  <a:pt x="130" y="326"/>
                  <a:pt x="126" y="326"/>
                </a:cubicBezTo>
                <a:close/>
                <a:moveTo>
                  <a:pt x="119" y="406"/>
                </a:moveTo>
                <a:cubicBezTo>
                  <a:pt x="57" y="406"/>
                  <a:pt x="57" y="406"/>
                  <a:pt x="57" y="406"/>
                </a:cubicBezTo>
                <a:cubicBezTo>
                  <a:pt x="57" y="340"/>
                  <a:pt x="57" y="340"/>
                  <a:pt x="57" y="340"/>
                </a:cubicBezTo>
                <a:cubicBezTo>
                  <a:pt x="119" y="340"/>
                  <a:pt x="119" y="340"/>
                  <a:pt x="119" y="340"/>
                </a:cubicBezTo>
                <a:lnTo>
                  <a:pt x="119" y="406"/>
                </a:lnTo>
                <a:close/>
                <a:moveTo>
                  <a:pt x="167" y="286"/>
                </a:moveTo>
                <a:cubicBezTo>
                  <a:pt x="244" y="286"/>
                  <a:pt x="244" y="286"/>
                  <a:pt x="244" y="286"/>
                </a:cubicBezTo>
                <a:cubicBezTo>
                  <a:pt x="248" y="286"/>
                  <a:pt x="251" y="283"/>
                  <a:pt x="251" y="279"/>
                </a:cubicBezTo>
                <a:cubicBezTo>
                  <a:pt x="251" y="199"/>
                  <a:pt x="251" y="199"/>
                  <a:pt x="251" y="199"/>
                </a:cubicBezTo>
                <a:cubicBezTo>
                  <a:pt x="251" y="195"/>
                  <a:pt x="248" y="192"/>
                  <a:pt x="244" y="192"/>
                </a:cubicBezTo>
                <a:cubicBezTo>
                  <a:pt x="167" y="192"/>
                  <a:pt x="167" y="192"/>
                  <a:pt x="167" y="192"/>
                </a:cubicBezTo>
                <a:cubicBezTo>
                  <a:pt x="164" y="192"/>
                  <a:pt x="160" y="195"/>
                  <a:pt x="160" y="199"/>
                </a:cubicBezTo>
                <a:cubicBezTo>
                  <a:pt x="160" y="279"/>
                  <a:pt x="160" y="279"/>
                  <a:pt x="160" y="279"/>
                </a:cubicBezTo>
                <a:cubicBezTo>
                  <a:pt x="160" y="283"/>
                  <a:pt x="164" y="286"/>
                  <a:pt x="167" y="286"/>
                </a:cubicBezTo>
                <a:close/>
                <a:moveTo>
                  <a:pt x="174" y="206"/>
                </a:moveTo>
                <a:cubicBezTo>
                  <a:pt x="237" y="206"/>
                  <a:pt x="237" y="206"/>
                  <a:pt x="237" y="206"/>
                </a:cubicBezTo>
                <a:cubicBezTo>
                  <a:pt x="237" y="272"/>
                  <a:pt x="237" y="272"/>
                  <a:pt x="237" y="272"/>
                </a:cubicBezTo>
                <a:cubicBezTo>
                  <a:pt x="174" y="272"/>
                  <a:pt x="174" y="272"/>
                  <a:pt x="174" y="272"/>
                </a:cubicBezTo>
                <a:lnTo>
                  <a:pt x="174" y="206"/>
                </a:lnTo>
                <a:close/>
                <a:moveTo>
                  <a:pt x="126" y="192"/>
                </a:moveTo>
                <a:cubicBezTo>
                  <a:pt x="50" y="192"/>
                  <a:pt x="50" y="192"/>
                  <a:pt x="50" y="192"/>
                </a:cubicBezTo>
                <a:cubicBezTo>
                  <a:pt x="46" y="192"/>
                  <a:pt x="43" y="195"/>
                  <a:pt x="43" y="199"/>
                </a:cubicBezTo>
                <a:cubicBezTo>
                  <a:pt x="43" y="279"/>
                  <a:pt x="43" y="279"/>
                  <a:pt x="43" y="279"/>
                </a:cubicBezTo>
                <a:cubicBezTo>
                  <a:pt x="43" y="283"/>
                  <a:pt x="46" y="286"/>
                  <a:pt x="50" y="286"/>
                </a:cubicBezTo>
                <a:cubicBezTo>
                  <a:pt x="126" y="286"/>
                  <a:pt x="126" y="286"/>
                  <a:pt x="126" y="286"/>
                </a:cubicBezTo>
                <a:cubicBezTo>
                  <a:pt x="130" y="286"/>
                  <a:pt x="133" y="283"/>
                  <a:pt x="133" y="279"/>
                </a:cubicBezTo>
                <a:cubicBezTo>
                  <a:pt x="133" y="199"/>
                  <a:pt x="133" y="199"/>
                  <a:pt x="133" y="199"/>
                </a:cubicBezTo>
                <a:cubicBezTo>
                  <a:pt x="133" y="195"/>
                  <a:pt x="130" y="192"/>
                  <a:pt x="126" y="192"/>
                </a:cubicBezTo>
                <a:close/>
                <a:moveTo>
                  <a:pt x="119" y="272"/>
                </a:moveTo>
                <a:cubicBezTo>
                  <a:pt x="57" y="272"/>
                  <a:pt x="57" y="272"/>
                  <a:pt x="57" y="272"/>
                </a:cubicBezTo>
                <a:cubicBezTo>
                  <a:pt x="57" y="206"/>
                  <a:pt x="57" y="206"/>
                  <a:pt x="57" y="206"/>
                </a:cubicBezTo>
                <a:cubicBezTo>
                  <a:pt x="119" y="206"/>
                  <a:pt x="119" y="206"/>
                  <a:pt x="119" y="206"/>
                </a:cubicBezTo>
                <a:lnTo>
                  <a:pt x="119" y="272"/>
                </a:lnTo>
                <a:close/>
                <a:moveTo>
                  <a:pt x="126" y="461"/>
                </a:moveTo>
                <a:cubicBezTo>
                  <a:pt x="50" y="461"/>
                  <a:pt x="50" y="461"/>
                  <a:pt x="50" y="461"/>
                </a:cubicBezTo>
                <a:cubicBezTo>
                  <a:pt x="46" y="461"/>
                  <a:pt x="43" y="465"/>
                  <a:pt x="43" y="468"/>
                </a:cubicBezTo>
                <a:cubicBezTo>
                  <a:pt x="43" y="549"/>
                  <a:pt x="43" y="549"/>
                  <a:pt x="43" y="549"/>
                </a:cubicBezTo>
                <a:cubicBezTo>
                  <a:pt x="43" y="553"/>
                  <a:pt x="46" y="556"/>
                  <a:pt x="50" y="556"/>
                </a:cubicBezTo>
                <a:cubicBezTo>
                  <a:pt x="126" y="556"/>
                  <a:pt x="126" y="556"/>
                  <a:pt x="126" y="556"/>
                </a:cubicBezTo>
                <a:cubicBezTo>
                  <a:pt x="130" y="556"/>
                  <a:pt x="133" y="553"/>
                  <a:pt x="133" y="549"/>
                </a:cubicBezTo>
                <a:cubicBezTo>
                  <a:pt x="133" y="468"/>
                  <a:pt x="133" y="468"/>
                  <a:pt x="133" y="468"/>
                </a:cubicBezTo>
                <a:cubicBezTo>
                  <a:pt x="133" y="465"/>
                  <a:pt x="130" y="461"/>
                  <a:pt x="126" y="461"/>
                </a:cubicBezTo>
                <a:close/>
                <a:moveTo>
                  <a:pt x="119" y="542"/>
                </a:moveTo>
                <a:cubicBezTo>
                  <a:pt x="57" y="542"/>
                  <a:pt x="57" y="542"/>
                  <a:pt x="57" y="542"/>
                </a:cubicBezTo>
                <a:cubicBezTo>
                  <a:pt x="57" y="475"/>
                  <a:pt x="57" y="475"/>
                  <a:pt x="57" y="475"/>
                </a:cubicBezTo>
                <a:cubicBezTo>
                  <a:pt x="119" y="475"/>
                  <a:pt x="119" y="475"/>
                  <a:pt x="119" y="475"/>
                </a:cubicBezTo>
                <a:lnTo>
                  <a:pt x="119" y="542"/>
                </a:lnTo>
                <a:close/>
                <a:moveTo>
                  <a:pt x="569" y="0"/>
                </a:moveTo>
                <a:cubicBezTo>
                  <a:pt x="288" y="0"/>
                  <a:pt x="288" y="0"/>
                  <a:pt x="288" y="0"/>
                </a:cubicBezTo>
                <a:cubicBezTo>
                  <a:pt x="284" y="0"/>
                  <a:pt x="281" y="3"/>
                  <a:pt x="281" y="7"/>
                </a:cubicBezTo>
                <a:cubicBezTo>
                  <a:pt x="281" y="146"/>
                  <a:pt x="281" y="146"/>
                  <a:pt x="281" y="146"/>
                </a:cubicBezTo>
                <a:cubicBezTo>
                  <a:pt x="7" y="146"/>
                  <a:pt x="7" y="146"/>
                  <a:pt x="7" y="146"/>
                </a:cubicBezTo>
                <a:cubicBezTo>
                  <a:pt x="3" y="146"/>
                  <a:pt x="0" y="149"/>
                  <a:pt x="0" y="153"/>
                </a:cubicBezTo>
                <a:cubicBezTo>
                  <a:pt x="0" y="606"/>
                  <a:pt x="0" y="606"/>
                  <a:pt x="0" y="606"/>
                </a:cubicBezTo>
                <a:cubicBezTo>
                  <a:pt x="0" y="609"/>
                  <a:pt x="3" y="613"/>
                  <a:pt x="7" y="613"/>
                </a:cubicBezTo>
                <a:cubicBezTo>
                  <a:pt x="167" y="613"/>
                  <a:pt x="167" y="613"/>
                  <a:pt x="167" y="613"/>
                </a:cubicBezTo>
                <a:cubicBezTo>
                  <a:pt x="171" y="613"/>
                  <a:pt x="174" y="609"/>
                  <a:pt x="174" y="606"/>
                </a:cubicBezTo>
                <a:cubicBezTo>
                  <a:pt x="174" y="475"/>
                  <a:pt x="174" y="475"/>
                  <a:pt x="174" y="475"/>
                </a:cubicBezTo>
                <a:cubicBezTo>
                  <a:pt x="237" y="475"/>
                  <a:pt x="237" y="475"/>
                  <a:pt x="237" y="475"/>
                </a:cubicBezTo>
                <a:cubicBezTo>
                  <a:pt x="237" y="606"/>
                  <a:pt x="237" y="606"/>
                  <a:pt x="237" y="606"/>
                </a:cubicBezTo>
                <a:cubicBezTo>
                  <a:pt x="237" y="609"/>
                  <a:pt x="240" y="613"/>
                  <a:pt x="244" y="613"/>
                </a:cubicBezTo>
                <a:cubicBezTo>
                  <a:pt x="288" y="613"/>
                  <a:pt x="288" y="613"/>
                  <a:pt x="288" y="613"/>
                </a:cubicBezTo>
                <a:cubicBezTo>
                  <a:pt x="449" y="613"/>
                  <a:pt x="449" y="613"/>
                  <a:pt x="449" y="613"/>
                </a:cubicBezTo>
                <a:cubicBezTo>
                  <a:pt x="453" y="613"/>
                  <a:pt x="456" y="609"/>
                  <a:pt x="456" y="606"/>
                </a:cubicBezTo>
                <a:cubicBezTo>
                  <a:pt x="456" y="475"/>
                  <a:pt x="456" y="475"/>
                  <a:pt x="456" y="475"/>
                </a:cubicBezTo>
                <a:cubicBezTo>
                  <a:pt x="518" y="475"/>
                  <a:pt x="518" y="475"/>
                  <a:pt x="518" y="475"/>
                </a:cubicBezTo>
                <a:cubicBezTo>
                  <a:pt x="518" y="606"/>
                  <a:pt x="518" y="606"/>
                  <a:pt x="518" y="606"/>
                </a:cubicBezTo>
                <a:cubicBezTo>
                  <a:pt x="518" y="609"/>
                  <a:pt x="521" y="613"/>
                  <a:pt x="525" y="613"/>
                </a:cubicBezTo>
                <a:cubicBezTo>
                  <a:pt x="569" y="613"/>
                  <a:pt x="569" y="613"/>
                  <a:pt x="569" y="613"/>
                </a:cubicBezTo>
                <a:cubicBezTo>
                  <a:pt x="573" y="613"/>
                  <a:pt x="576" y="609"/>
                  <a:pt x="576" y="606"/>
                </a:cubicBezTo>
                <a:cubicBezTo>
                  <a:pt x="576" y="7"/>
                  <a:pt x="576" y="7"/>
                  <a:pt x="576" y="7"/>
                </a:cubicBezTo>
                <a:cubicBezTo>
                  <a:pt x="576" y="3"/>
                  <a:pt x="573" y="0"/>
                  <a:pt x="569" y="0"/>
                </a:cubicBezTo>
                <a:close/>
                <a:moveTo>
                  <a:pt x="244" y="461"/>
                </a:moveTo>
                <a:cubicBezTo>
                  <a:pt x="167" y="461"/>
                  <a:pt x="167" y="461"/>
                  <a:pt x="167" y="461"/>
                </a:cubicBezTo>
                <a:cubicBezTo>
                  <a:pt x="164" y="461"/>
                  <a:pt x="160" y="465"/>
                  <a:pt x="160" y="468"/>
                </a:cubicBezTo>
                <a:cubicBezTo>
                  <a:pt x="160" y="599"/>
                  <a:pt x="160" y="599"/>
                  <a:pt x="160" y="599"/>
                </a:cubicBezTo>
                <a:cubicBezTo>
                  <a:pt x="14" y="599"/>
                  <a:pt x="14" y="599"/>
                  <a:pt x="14" y="599"/>
                </a:cubicBezTo>
                <a:cubicBezTo>
                  <a:pt x="14" y="160"/>
                  <a:pt x="14" y="160"/>
                  <a:pt x="14" y="160"/>
                </a:cubicBezTo>
                <a:cubicBezTo>
                  <a:pt x="281" y="160"/>
                  <a:pt x="281" y="160"/>
                  <a:pt x="281" y="160"/>
                </a:cubicBezTo>
                <a:cubicBezTo>
                  <a:pt x="281" y="599"/>
                  <a:pt x="281" y="599"/>
                  <a:pt x="281" y="599"/>
                </a:cubicBezTo>
                <a:cubicBezTo>
                  <a:pt x="251" y="599"/>
                  <a:pt x="251" y="599"/>
                  <a:pt x="251" y="599"/>
                </a:cubicBezTo>
                <a:cubicBezTo>
                  <a:pt x="251" y="468"/>
                  <a:pt x="251" y="468"/>
                  <a:pt x="251" y="468"/>
                </a:cubicBezTo>
                <a:cubicBezTo>
                  <a:pt x="251" y="465"/>
                  <a:pt x="248" y="461"/>
                  <a:pt x="244" y="461"/>
                </a:cubicBezTo>
                <a:close/>
                <a:moveTo>
                  <a:pt x="562" y="599"/>
                </a:moveTo>
                <a:cubicBezTo>
                  <a:pt x="532" y="599"/>
                  <a:pt x="532" y="599"/>
                  <a:pt x="532" y="599"/>
                </a:cubicBezTo>
                <a:cubicBezTo>
                  <a:pt x="532" y="468"/>
                  <a:pt x="532" y="468"/>
                  <a:pt x="532" y="468"/>
                </a:cubicBezTo>
                <a:cubicBezTo>
                  <a:pt x="532" y="465"/>
                  <a:pt x="529" y="461"/>
                  <a:pt x="525" y="461"/>
                </a:cubicBezTo>
                <a:cubicBezTo>
                  <a:pt x="449" y="461"/>
                  <a:pt x="449" y="461"/>
                  <a:pt x="449" y="461"/>
                </a:cubicBezTo>
                <a:cubicBezTo>
                  <a:pt x="445" y="461"/>
                  <a:pt x="442" y="465"/>
                  <a:pt x="442" y="468"/>
                </a:cubicBezTo>
                <a:cubicBezTo>
                  <a:pt x="442" y="599"/>
                  <a:pt x="442" y="599"/>
                  <a:pt x="442" y="599"/>
                </a:cubicBezTo>
                <a:cubicBezTo>
                  <a:pt x="295" y="599"/>
                  <a:pt x="295" y="599"/>
                  <a:pt x="295" y="599"/>
                </a:cubicBezTo>
                <a:cubicBezTo>
                  <a:pt x="295" y="153"/>
                  <a:pt x="295" y="153"/>
                  <a:pt x="295" y="153"/>
                </a:cubicBezTo>
                <a:cubicBezTo>
                  <a:pt x="295" y="14"/>
                  <a:pt x="295" y="14"/>
                  <a:pt x="295" y="14"/>
                </a:cubicBezTo>
                <a:cubicBezTo>
                  <a:pt x="562" y="14"/>
                  <a:pt x="562" y="14"/>
                  <a:pt x="562" y="14"/>
                </a:cubicBezTo>
                <a:lnTo>
                  <a:pt x="562" y="599"/>
                </a:lnTo>
                <a:close/>
                <a:moveTo>
                  <a:pt x="449" y="420"/>
                </a:moveTo>
                <a:cubicBezTo>
                  <a:pt x="525" y="420"/>
                  <a:pt x="525" y="420"/>
                  <a:pt x="525" y="420"/>
                </a:cubicBezTo>
                <a:cubicBezTo>
                  <a:pt x="529" y="420"/>
                  <a:pt x="532" y="417"/>
                  <a:pt x="532" y="413"/>
                </a:cubicBezTo>
                <a:cubicBezTo>
                  <a:pt x="532" y="333"/>
                  <a:pt x="532" y="333"/>
                  <a:pt x="532" y="333"/>
                </a:cubicBezTo>
                <a:cubicBezTo>
                  <a:pt x="532" y="329"/>
                  <a:pt x="529" y="326"/>
                  <a:pt x="525" y="326"/>
                </a:cubicBezTo>
                <a:cubicBezTo>
                  <a:pt x="449" y="326"/>
                  <a:pt x="449" y="326"/>
                  <a:pt x="449" y="326"/>
                </a:cubicBezTo>
                <a:cubicBezTo>
                  <a:pt x="445" y="326"/>
                  <a:pt x="442" y="329"/>
                  <a:pt x="442" y="333"/>
                </a:cubicBezTo>
                <a:cubicBezTo>
                  <a:pt x="442" y="413"/>
                  <a:pt x="442" y="413"/>
                  <a:pt x="442" y="413"/>
                </a:cubicBezTo>
                <a:cubicBezTo>
                  <a:pt x="442" y="417"/>
                  <a:pt x="445" y="420"/>
                  <a:pt x="449" y="420"/>
                </a:cubicBezTo>
                <a:close/>
                <a:moveTo>
                  <a:pt x="456" y="340"/>
                </a:moveTo>
                <a:cubicBezTo>
                  <a:pt x="518" y="340"/>
                  <a:pt x="518" y="340"/>
                  <a:pt x="518" y="340"/>
                </a:cubicBezTo>
                <a:cubicBezTo>
                  <a:pt x="518" y="406"/>
                  <a:pt x="518" y="406"/>
                  <a:pt x="518" y="406"/>
                </a:cubicBezTo>
                <a:cubicBezTo>
                  <a:pt x="456" y="406"/>
                  <a:pt x="456" y="406"/>
                  <a:pt x="456" y="406"/>
                </a:cubicBezTo>
                <a:lnTo>
                  <a:pt x="456" y="340"/>
                </a:lnTo>
                <a:close/>
                <a:moveTo>
                  <a:pt x="331" y="420"/>
                </a:moveTo>
                <a:cubicBezTo>
                  <a:pt x="407" y="420"/>
                  <a:pt x="407" y="420"/>
                  <a:pt x="407" y="420"/>
                </a:cubicBezTo>
                <a:cubicBezTo>
                  <a:pt x="411" y="420"/>
                  <a:pt x="414" y="417"/>
                  <a:pt x="414" y="413"/>
                </a:cubicBezTo>
                <a:cubicBezTo>
                  <a:pt x="414" y="333"/>
                  <a:pt x="414" y="333"/>
                  <a:pt x="414" y="333"/>
                </a:cubicBezTo>
                <a:cubicBezTo>
                  <a:pt x="414" y="329"/>
                  <a:pt x="411" y="326"/>
                  <a:pt x="407" y="326"/>
                </a:cubicBezTo>
                <a:cubicBezTo>
                  <a:pt x="331" y="326"/>
                  <a:pt x="331" y="326"/>
                  <a:pt x="331" y="326"/>
                </a:cubicBezTo>
                <a:cubicBezTo>
                  <a:pt x="327" y="326"/>
                  <a:pt x="324" y="329"/>
                  <a:pt x="324" y="333"/>
                </a:cubicBezTo>
                <a:cubicBezTo>
                  <a:pt x="324" y="413"/>
                  <a:pt x="324" y="413"/>
                  <a:pt x="324" y="413"/>
                </a:cubicBezTo>
                <a:cubicBezTo>
                  <a:pt x="324" y="417"/>
                  <a:pt x="327" y="420"/>
                  <a:pt x="331" y="420"/>
                </a:cubicBezTo>
                <a:close/>
                <a:moveTo>
                  <a:pt x="338" y="340"/>
                </a:moveTo>
                <a:cubicBezTo>
                  <a:pt x="400" y="340"/>
                  <a:pt x="400" y="340"/>
                  <a:pt x="400" y="340"/>
                </a:cubicBezTo>
                <a:cubicBezTo>
                  <a:pt x="400" y="406"/>
                  <a:pt x="400" y="406"/>
                  <a:pt x="400" y="406"/>
                </a:cubicBezTo>
                <a:cubicBezTo>
                  <a:pt x="338" y="406"/>
                  <a:pt x="338" y="406"/>
                  <a:pt x="338" y="406"/>
                </a:cubicBezTo>
                <a:lnTo>
                  <a:pt x="338" y="340"/>
                </a:lnTo>
                <a:close/>
                <a:moveTo>
                  <a:pt x="449" y="286"/>
                </a:moveTo>
                <a:cubicBezTo>
                  <a:pt x="525" y="286"/>
                  <a:pt x="525" y="286"/>
                  <a:pt x="525" y="286"/>
                </a:cubicBezTo>
                <a:cubicBezTo>
                  <a:pt x="529" y="286"/>
                  <a:pt x="532" y="283"/>
                  <a:pt x="532" y="279"/>
                </a:cubicBezTo>
                <a:cubicBezTo>
                  <a:pt x="532" y="199"/>
                  <a:pt x="532" y="199"/>
                  <a:pt x="532" y="199"/>
                </a:cubicBezTo>
                <a:cubicBezTo>
                  <a:pt x="532" y="195"/>
                  <a:pt x="529" y="192"/>
                  <a:pt x="525" y="192"/>
                </a:cubicBezTo>
                <a:cubicBezTo>
                  <a:pt x="449" y="192"/>
                  <a:pt x="449" y="192"/>
                  <a:pt x="449" y="192"/>
                </a:cubicBezTo>
                <a:cubicBezTo>
                  <a:pt x="445" y="192"/>
                  <a:pt x="442" y="195"/>
                  <a:pt x="442" y="199"/>
                </a:cubicBezTo>
                <a:cubicBezTo>
                  <a:pt x="442" y="279"/>
                  <a:pt x="442" y="279"/>
                  <a:pt x="442" y="279"/>
                </a:cubicBezTo>
                <a:cubicBezTo>
                  <a:pt x="442" y="283"/>
                  <a:pt x="445" y="286"/>
                  <a:pt x="449" y="286"/>
                </a:cubicBezTo>
                <a:close/>
                <a:moveTo>
                  <a:pt x="456" y="206"/>
                </a:moveTo>
                <a:cubicBezTo>
                  <a:pt x="518" y="206"/>
                  <a:pt x="518" y="206"/>
                  <a:pt x="518" y="206"/>
                </a:cubicBezTo>
                <a:cubicBezTo>
                  <a:pt x="518" y="272"/>
                  <a:pt x="518" y="272"/>
                  <a:pt x="518" y="272"/>
                </a:cubicBezTo>
                <a:cubicBezTo>
                  <a:pt x="456" y="272"/>
                  <a:pt x="456" y="272"/>
                  <a:pt x="456" y="272"/>
                </a:cubicBezTo>
                <a:lnTo>
                  <a:pt x="456" y="206"/>
                </a:lnTo>
                <a:close/>
                <a:moveTo>
                  <a:pt x="331" y="286"/>
                </a:moveTo>
                <a:cubicBezTo>
                  <a:pt x="407" y="286"/>
                  <a:pt x="407" y="286"/>
                  <a:pt x="407" y="286"/>
                </a:cubicBezTo>
                <a:cubicBezTo>
                  <a:pt x="411" y="286"/>
                  <a:pt x="414" y="283"/>
                  <a:pt x="414" y="279"/>
                </a:cubicBezTo>
                <a:cubicBezTo>
                  <a:pt x="414" y="199"/>
                  <a:pt x="414" y="199"/>
                  <a:pt x="414" y="199"/>
                </a:cubicBezTo>
                <a:cubicBezTo>
                  <a:pt x="414" y="195"/>
                  <a:pt x="411" y="192"/>
                  <a:pt x="407" y="192"/>
                </a:cubicBezTo>
                <a:cubicBezTo>
                  <a:pt x="331" y="192"/>
                  <a:pt x="331" y="192"/>
                  <a:pt x="331" y="192"/>
                </a:cubicBezTo>
                <a:cubicBezTo>
                  <a:pt x="327" y="192"/>
                  <a:pt x="324" y="195"/>
                  <a:pt x="324" y="199"/>
                </a:cubicBezTo>
                <a:cubicBezTo>
                  <a:pt x="324" y="279"/>
                  <a:pt x="324" y="279"/>
                  <a:pt x="324" y="279"/>
                </a:cubicBezTo>
                <a:cubicBezTo>
                  <a:pt x="324" y="283"/>
                  <a:pt x="327" y="286"/>
                  <a:pt x="331" y="286"/>
                </a:cubicBezTo>
                <a:close/>
                <a:moveTo>
                  <a:pt x="338" y="206"/>
                </a:moveTo>
                <a:cubicBezTo>
                  <a:pt x="400" y="206"/>
                  <a:pt x="400" y="206"/>
                  <a:pt x="400" y="206"/>
                </a:cubicBezTo>
                <a:cubicBezTo>
                  <a:pt x="400" y="272"/>
                  <a:pt x="400" y="272"/>
                  <a:pt x="400" y="272"/>
                </a:cubicBezTo>
                <a:cubicBezTo>
                  <a:pt x="338" y="272"/>
                  <a:pt x="338" y="272"/>
                  <a:pt x="338" y="272"/>
                </a:cubicBezTo>
                <a:lnTo>
                  <a:pt x="338" y="206"/>
                </a:lnTo>
                <a:close/>
                <a:moveTo>
                  <a:pt x="449" y="153"/>
                </a:moveTo>
                <a:cubicBezTo>
                  <a:pt x="525" y="153"/>
                  <a:pt x="525" y="153"/>
                  <a:pt x="525" y="153"/>
                </a:cubicBezTo>
                <a:cubicBezTo>
                  <a:pt x="529" y="153"/>
                  <a:pt x="532" y="150"/>
                  <a:pt x="532" y="146"/>
                </a:cubicBezTo>
                <a:cubicBezTo>
                  <a:pt x="532" y="66"/>
                  <a:pt x="532" y="66"/>
                  <a:pt x="532" y="66"/>
                </a:cubicBezTo>
                <a:cubicBezTo>
                  <a:pt x="532" y="62"/>
                  <a:pt x="529" y="59"/>
                  <a:pt x="525" y="59"/>
                </a:cubicBezTo>
                <a:cubicBezTo>
                  <a:pt x="449" y="59"/>
                  <a:pt x="449" y="59"/>
                  <a:pt x="449" y="59"/>
                </a:cubicBezTo>
                <a:cubicBezTo>
                  <a:pt x="445" y="59"/>
                  <a:pt x="442" y="62"/>
                  <a:pt x="442" y="66"/>
                </a:cubicBezTo>
                <a:cubicBezTo>
                  <a:pt x="442" y="146"/>
                  <a:pt x="442" y="146"/>
                  <a:pt x="442" y="146"/>
                </a:cubicBezTo>
                <a:cubicBezTo>
                  <a:pt x="442" y="150"/>
                  <a:pt x="445" y="153"/>
                  <a:pt x="449" y="153"/>
                </a:cubicBezTo>
                <a:close/>
                <a:moveTo>
                  <a:pt x="456" y="73"/>
                </a:moveTo>
                <a:cubicBezTo>
                  <a:pt x="518" y="73"/>
                  <a:pt x="518" y="73"/>
                  <a:pt x="518" y="73"/>
                </a:cubicBezTo>
                <a:cubicBezTo>
                  <a:pt x="518" y="139"/>
                  <a:pt x="518" y="139"/>
                  <a:pt x="518" y="139"/>
                </a:cubicBezTo>
                <a:cubicBezTo>
                  <a:pt x="456" y="139"/>
                  <a:pt x="456" y="139"/>
                  <a:pt x="456" y="139"/>
                </a:cubicBezTo>
                <a:lnTo>
                  <a:pt x="456" y="73"/>
                </a:lnTo>
                <a:close/>
                <a:moveTo>
                  <a:pt x="331" y="153"/>
                </a:moveTo>
                <a:cubicBezTo>
                  <a:pt x="407" y="153"/>
                  <a:pt x="407" y="153"/>
                  <a:pt x="407" y="153"/>
                </a:cubicBezTo>
                <a:cubicBezTo>
                  <a:pt x="411" y="153"/>
                  <a:pt x="414" y="150"/>
                  <a:pt x="414" y="146"/>
                </a:cubicBezTo>
                <a:cubicBezTo>
                  <a:pt x="414" y="66"/>
                  <a:pt x="414" y="66"/>
                  <a:pt x="414" y="66"/>
                </a:cubicBezTo>
                <a:cubicBezTo>
                  <a:pt x="414" y="62"/>
                  <a:pt x="411" y="59"/>
                  <a:pt x="407" y="59"/>
                </a:cubicBezTo>
                <a:cubicBezTo>
                  <a:pt x="331" y="59"/>
                  <a:pt x="331" y="59"/>
                  <a:pt x="331" y="59"/>
                </a:cubicBezTo>
                <a:cubicBezTo>
                  <a:pt x="327" y="59"/>
                  <a:pt x="324" y="62"/>
                  <a:pt x="324" y="66"/>
                </a:cubicBezTo>
                <a:cubicBezTo>
                  <a:pt x="324" y="146"/>
                  <a:pt x="324" y="146"/>
                  <a:pt x="324" y="146"/>
                </a:cubicBezTo>
                <a:cubicBezTo>
                  <a:pt x="324" y="150"/>
                  <a:pt x="327" y="153"/>
                  <a:pt x="331" y="153"/>
                </a:cubicBezTo>
                <a:close/>
                <a:moveTo>
                  <a:pt x="338" y="73"/>
                </a:moveTo>
                <a:cubicBezTo>
                  <a:pt x="400" y="73"/>
                  <a:pt x="400" y="73"/>
                  <a:pt x="400" y="73"/>
                </a:cubicBezTo>
                <a:cubicBezTo>
                  <a:pt x="400" y="139"/>
                  <a:pt x="400" y="139"/>
                  <a:pt x="400" y="139"/>
                </a:cubicBezTo>
                <a:cubicBezTo>
                  <a:pt x="338" y="139"/>
                  <a:pt x="338" y="139"/>
                  <a:pt x="338" y="139"/>
                </a:cubicBezTo>
                <a:lnTo>
                  <a:pt x="338" y="73"/>
                </a:lnTo>
                <a:close/>
                <a:moveTo>
                  <a:pt x="331" y="556"/>
                </a:moveTo>
                <a:cubicBezTo>
                  <a:pt x="407" y="556"/>
                  <a:pt x="407" y="556"/>
                  <a:pt x="407" y="556"/>
                </a:cubicBezTo>
                <a:cubicBezTo>
                  <a:pt x="411" y="556"/>
                  <a:pt x="414" y="553"/>
                  <a:pt x="414" y="549"/>
                </a:cubicBezTo>
                <a:cubicBezTo>
                  <a:pt x="414" y="468"/>
                  <a:pt x="414" y="468"/>
                  <a:pt x="414" y="468"/>
                </a:cubicBezTo>
                <a:cubicBezTo>
                  <a:pt x="414" y="465"/>
                  <a:pt x="411" y="461"/>
                  <a:pt x="407" y="461"/>
                </a:cubicBezTo>
                <a:cubicBezTo>
                  <a:pt x="331" y="461"/>
                  <a:pt x="331" y="461"/>
                  <a:pt x="331" y="461"/>
                </a:cubicBezTo>
                <a:cubicBezTo>
                  <a:pt x="327" y="461"/>
                  <a:pt x="324" y="465"/>
                  <a:pt x="324" y="468"/>
                </a:cubicBezTo>
                <a:cubicBezTo>
                  <a:pt x="324" y="549"/>
                  <a:pt x="324" y="549"/>
                  <a:pt x="324" y="549"/>
                </a:cubicBezTo>
                <a:cubicBezTo>
                  <a:pt x="324" y="553"/>
                  <a:pt x="327" y="556"/>
                  <a:pt x="331" y="556"/>
                </a:cubicBezTo>
                <a:close/>
                <a:moveTo>
                  <a:pt x="338" y="475"/>
                </a:moveTo>
                <a:cubicBezTo>
                  <a:pt x="400" y="475"/>
                  <a:pt x="400" y="475"/>
                  <a:pt x="400" y="475"/>
                </a:cubicBezTo>
                <a:cubicBezTo>
                  <a:pt x="400" y="542"/>
                  <a:pt x="400" y="542"/>
                  <a:pt x="400" y="542"/>
                </a:cubicBezTo>
                <a:cubicBezTo>
                  <a:pt x="338" y="542"/>
                  <a:pt x="338" y="542"/>
                  <a:pt x="338" y="542"/>
                </a:cubicBezTo>
                <a:lnTo>
                  <a:pt x="338" y="475"/>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sp>
        <p:nvSpPr>
          <p:cNvPr id="107" name="Freeform 36"/>
          <p:cNvSpPr>
            <a:spLocks noEditPoints="1"/>
          </p:cNvSpPr>
          <p:nvPr/>
        </p:nvSpPr>
        <p:spPr bwMode="auto">
          <a:xfrm>
            <a:off x="6615508" y="3227654"/>
            <a:ext cx="559066" cy="541472"/>
          </a:xfrm>
          <a:custGeom>
            <a:avLst/>
            <a:gdLst>
              <a:gd name="T0" fmla="*/ 367 w 484"/>
              <a:gd name="T1" fmla="*/ 1 h 469"/>
              <a:gd name="T2" fmla="*/ 367 w 484"/>
              <a:gd name="T3" fmla="*/ 10 h 469"/>
              <a:gd name="T4" fmla="*/ 331 w 484"/>
              <a:gd name="T5" fmla="*/ 45 h 469"/>
              <a:gd name="T6" fmla="*/ 162 w 484"/>
              <a:gd name="T7" fmla="*/ 44 h 469"/>
              <a:gd name="T8" fmla="*/ 118 w 484"/>
              <a:gd name="T9" fmla="*/ 89 h 469"/>
              <a:gd name="T10" fmla="*/ 118 w 484"/>
              <a:gd name="T11" fmla="*/ 79 h 469"/>
              <a:gd name="T12" fmla="*/ 482 w 484"/>
              <a:gd name="T13" fmla="*/ 263 h 469"/>
              <a:gd name="T14" fmla="*/ 436 w 484"/>
              <a:gd name="T15" fmla="*/ 127 h 469"/>
              <a:gd name="T16" fmla="*/ 256 w 484"/>
              <a:gd name="T17" fmla="*/ 246 h 469"/>
              <a:gd name="T18" fmla="*/ 263 w 484"/>
              <a:gd name="T19" fmla="*/ 283 h 469"/>
              <a:gd name="T20" fmla="*/ 307 w 484"/>
              <a:gd name="T21" fmla="*/ 220 h 469"/>
              <a:gd name="T22" fmla="*/ 291 w 484"/>
              <a:gd name="T23" fmla="*/ 347 h 469"/>
              <a:gd name="T24" fmla="*/ 310 w 484"/>
              <a:gd name="T25" fmla="*/ 451 h 469"/>
              <a:gd name="T26" fmla="*/ 365 w 484"/>
              <a:gd name="T27" fmla="*/ 347 h 469"/>
              <a:gd name="T28" fmla="*/ 402 w 484"/>
              <a:gd name="T29" fmla="*/ 469 h 469"/>
              <a:gd name="T30" fmla="*/ 423 w 484"/>
              <a:gd name="T31" fmla="*/ 450 h 469"/>
              <a:gd name="T32" fmla="*/ 446 w 484"/>
              <a:gd name="T33" fmla="*/ 343 h 469"/>
              <a:gd name="T34" fmla="*/ 449 w 484"/>
              <a:gd name="T35" fmla="*/ 274 h 469"/>
              <a:gd name="T36" fmla="*/ 470 w 484"/>
              <a:gd name="T37" fmla="*/ 283 h 469"/>
              <a:gd name="T38" fmla="*/ 464 w 484"/>
              <a:gd name="T39" fmla="*/ 274 h 469"/>
              <a:gd name="T40" fmla="*/ 419 w 484"/>
              <a:gd name="T41" fmla="*/ 179 h 469"/>
              <a:gd name="T42" fmla="*/ 436 w 484"/>
              <a:gd name="T43" fmla="*/ 338 h 469"/>
              <a:gd name="T44" fmla="*/ 411 w 484"/>
              <a:gd name="T45" fmla="*/ 343 h 469"/>
              <a:gd name="T46" fmla="*/ 414 w 484"/>
              <a:gd name="T47" fmla="*/ 450 h 469"/>
              <a:gd name="T48" fmla="*/ 402 w 484"/>
              <a:gd name="T49" fmla="*/ 464 h 469"/>
              <a:gd name="T50" fmla="*/ 377 w 484"/>
              <a:gd name="T51" fmla="*/ 342 h 469"/>
              <a:gd name="T52" fmla="*/ 356 w 484"/>
              <a:gd name="T53" fmla="*/ 342 h 469"/>
              <a:gd name="T54" fmla="*/ 319 w 484"/>
              <a:gd name="T55" fmla="*/ 450 h 469"/>
              <a:gd name="T56" fmla="*/ 320 w 484"/>
              <a:gd name="T57" fmla="*/ 433 h 469"/>
              <a:gd name="T58" fmla="*/ 321 w 484"/>
              <a:gd name="T59" fmla="*/ 340 h 469"/>
              <a:gd name="T60" fmla="*/ 323 w 484"/>
              <a:gd name="T61" fmla="*/ 182 h 469"/>
              <a:gd name="T62" fmla="*/ 276 w 484"/>
              <a:gd name="T63" fmla="*/ 270 h 469"/>
              <a:gd name="T64" fmla="*/ 260 w 484"/>
              <a:gd name="T65" fmla="*/ 265 h 469"/>
              <a:gd name="T66" fmla="*/ 305 w 484"/>
              <a:gd name="T67" fmla="*/ 131 h 469"/>
              <a:gd name="T68" fmla="*/ 468 w 484"/>
              <a:gd name="T69" fmla="*/ 248 h 469"/>
              <a:gd name="T70" fmla="*/ 473 w 484"/>
              <a:gd name="T71" fmla="*/ 265 h 469"/>
              <a:gd name="T72" fmla="*/ 228 w 484"/>
              <a:gd name="T73" fmla="*/ 246 h 469"/>
              <a:gd name="T74" fmla="*/ 48 w 484"/>
              <a:gd name="T75" fmla="*/ 127 h 469"/>
              <a:gd name="T76" fmla="*/ 2 w 484"/>
              <a:gd name="T77" fmla="*/ 263 h 469"/>
              <a:gd name="T78" fmla="*/ 36 w 484"/>
              <a:gd name="T79" fmla="*/ 274 h 469"/>
              <a:gd name="T80" fmla="*/ 61 w 484"/>
              <a:gd name="T81" fmla="*/ 451 h 469"/>
              <a:gd name="T82" fmla="*/ 118 w 484"/>
              <a:gd name="T83" fmla="*/ 332 h 469"/>
              <a:gd name="T84" fmla="*/ 153 w 484"/>
              <a:gd name="T85" fmla="*/ 469 h 469"/>
              <a:gd name="T86" fmla="*/ 168 w 484"/>
              <a:gd name="T87" fmla="*/ 204 h 469"/>
              <a:gd name="T88" fmla="*/ 222 w 484"/>
              <a:gd name="T89" fmla="*/ 283 h 469"/>
              <a:gd name="T90" fmla="*/ 219 w 484"/>
              <a:gd name="T91" fmla="*/ 274 h 469"/>
              <a:gd name="T92" fmla="*/ 162 w 484"/>
              <a:gd name="T93" fmla="*/ 176 h 469"/>
              <a:gd name="T94" fmla="*/ 164 w 484"/>
              <a:gd name="T95" fmla="*/ 408 h 469"/>
              <a:gd name="T96" fmla="*/ 165 w 484"/>
              <a:gd name="T97" fmla="*/ 450 h 469"/>
              <a:gd name="T98" fmla="*/ 153 w 484"/>
              <a:gd name="T99" fmla="*/ 459 h 469"/>
              <a:gd name="T100" fmla="*/ 118 w 484"/>
              <a:gd name="T101" fmla="*/ 287 h 469"/>
              <a:gd name="T102" fmla="*/ 83 w 484"/>
              <a:gd name="T103" fmla="*/ 459 h 469"/>
              <a:gd name="T104" fmla="*/ 71 w 484"/>
              <a:gd name="T105" fmla="*/ 439 h 469"/>
              <a:gd name="T106" fmla="*/ 77 w 484"/>
              <a:gd name="T107" fmla="*/ 181 h 469"/>
              <a:gd name="T108" fmla="*/ 27 w 484"/>
              <a:gd name="T109" fmla="*/ 270 h 469"/>
              <a:gd name="T110" fmla="*/ 11 w 484"/>
              <a:gd name="T111" fmla="*/ 265 h 469"/>
              <a:gd name="T112" fmla="*/ 17 w 484"/>
              <a:gd name="T113" fmla="*/ 249 h 469"/>
              <a:gd name="T114" fmla="*/ 179 w 484"/>
              <a:gd name="T115" fmla="*/ 131 h 469"/>
              <a:gd name="T116" fmla="*/ 225 w 484"/>
              <a:gd name="T117" fmla="*/ 26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469">
                <a:moveTo>
                  <a:pt x="367" y="90"/>
                </a:moveTo>
                <a:cubicBezTo>
                  <a:pt x="391" y="90"/>
                  <a:pt x="411" y="70"/>
                  <a:pt x="411" y="45"/>
                </a:cubicBezTo>
                <a:cubicBezTo>
                  <a:pt x="411" y="21"/>
                  <a:pt x="391" y="1"/>
                  <a:pt x="367" y="1"/>
                </a:cubicBezTo>
                <a:cubicBezTo>
                  <a:pt x="342" y="1"/>
                  <a:pt x="322" y="21"/>
                  <a:pt x="322" y="45"/>
                </a:cubicBezTo>
                <a:cubicBezTo>
                  <a:pt x="322" y="70"/>
                  <a:pt x="342" y="90"/>
                  <a:pt x="367" y="90"/>
                </a:cubicBezTo>
                <a:close/>
                <a:moveTo>
                  <a:pt x="367" y="10"/>
                </a:moveTo>
                <a:cubicBezTo>
                  <a:pt x="386" y="10"/>
                  <a:pt x="402" y="26"/>
                  <a:pt x="402" y="45"/>
                </a:cubicBezTo>
                <a:cubicBezTo>
                  <a:pt x="402" y="64"/>
                  <a:pt x="386" y="80"/>
                  <a:pt x="367" y="80"/>
                </a:cubicBezTo>
                <a:cubicBezTo>
                  <a:pt x="347" y="80"/>
                  <a:pt x="331" y="64"/>
                  <a:pt x="331" y="45"/>
                </a:cubicBezTo>
                <a:cubicBezTo>
                  <a:pt x="331" y="26"/>
                  <a:pt x="347" y="10"/>
                  <a:pt x="367" y="10"/>
                </a:cubicBezTo>
                <a:close/>
                <a:moveTo>
                  <a:pt x="118" y="89"/>
                </a:moveTo>
                <a:cubicBezTo>
                  <a:pt x="142" y="89"/>
                  <a:pt x="162" y="69"/>
                  <a:pt x="162" y="44"/>
                </a:cubicBezTo>
                <a:cubicBezTo>
                  <a:pt x="162" y="20"/>
                  <a:pt x="142" y="0"/>
                  <a:pt x="118" y="0"/>
                </a:cubicBezTo>
                <a:cubicBezTo>
                  <a:pt x="93" y="0"/>
                  <a:pt x="74" y="20"/>
                  <a:pt x="74" y="44"/>
                </a:cubicBezTo>
                <a:cubicBezTo>
                  <a:pt x="74" y="69"/>
                  <a:pt x="93" y="89"/>
                  <a:pt x="118" y="89"/>
                </a:cubicBezTo>
                <a:close/>
                <a:moveTo>
                  <a:pt x="118" y="9"/>
                </a:moveTo>
                <a:cubicBezTo>
                  <a:pt x="137" y="9"/>
                  <a:pt x="153" y="25"/>
                  <a:pt x="153" y="44"/>
                </a:cubicBezTo>
                <a:cubicBezTo>
                  <a:pt x="153" y="64"/>
                  <a:pt x="137" y="79"/>
                  <a:pt x="118" y="79"/>
                </a:cubicBezTo>
                <a:cubicBezTo>
                  <a:pt x="99" y="79"/>
                  <a:pt x="83" y="64"/>
                  <a:pt x="83" y="44"/>
                </a:cubicBezTo>
                <a:cubicBezTo>
                  <a:pt x="83" y="25"/>
                  <a:pt x="99" y="9"/>
                  <a:pt x="118" y="9"/>
                </a:cubicBezTo>
                <a:close/>
                <a:moveTo>
                  <a:pt x="482" y="263"/>
                </a:moveTo>
                <a:cubicBezTo>
                  <a:pt x="482" y="262"/>
                  <a:pt x="482" y="262"/>
                  <a:pt x="482" y="262"/>
                </a:cubicBezTo>
                <a:cubicBezTo>
                  <a:pt x="481" y="261"/>
                  <a:pt x="479" y="254"/>
                  <a:pt x="477" y="246"/>
                </a:cubicBezTo>
                <a:cubicBezTo>
                  <a:pt x="465" y="211"/>
                  <a:pt x="442" y="140"/>
                  <a:pt x="436" y="127"/>
                </a:cubicBezTo>
                <a:cubicBezTo>
                  <a:pt x="427" y="107"/>
                  <a:pt x="406" y="99"/>
                  <a:pt x="367" y="99"/>
                </a:cubicBezTo>
                <a:cubicBezTo>
                  <a:pt x="327" y="99"/>
                  <a:pt x="306" y="107"/>
                  <a:pt x="297" y="127"/>
                </a:cubicBezTo>
                <a:cubicBezTo>
                  <a:pt x="291" y="140"/>
                  <a:pt x="268" y="211"/>
                  <a:pt x="256" y="246"/>
                </a:cubicBezTo>
                <a:cubicBezTo>
                  <a:pt x="254" y="254"/>
                  <a:pt x="252" y="261"/>
                  <a:pt x="251" y="262"/>
                </a:cubicBezTo>
                <a:cubicBezTo>
                  <a:pt x="251" y="262"/>
                  <a:pt x="251" y="262"/>
                  <a:pt x="251" y="263"/>
                </a:cubicBezTo>
                <a:cubicBezTo>
                  <a:pt x="249" y="271"/>
                  <a:pt x="254" y="280"/>
                  <a:pt x="263" y="283"/>
                </a:cubicBezTo>
                <a:cubicBezTo>
                  <a:pt x="265" y="283"/>
                  <a:pt x="267" y="284"/>
                  <a:pt x="269" y="284"/>
                </a:cubicBezTo>
                <a:cubicBezTo>
                  <a:pt x="276" y="284"/>
                  <a:pt x="282" y="280"/>
                  <a:pt x="284" y="274"/>
                </a:cubicBezTo>
                <a:cubicBezTo>
                  <a:pt x="307" y="220"/>
                  <a:pt x="307" y="220"/>
                  <a:pt x="307" y="220"/>
                </a:cubicBezTo>
                <a:cubicBezTo>
                  <a:pt x="287" y="342"/>
                  <a:pt x="287" y="342"/>
                  <a:pt x="287" y="342"/>
                </a:cubicBezTo>
                <a:cubicBezTo>
                  <a:pt x="287" y="343"/>
                  <a:pt x="287" y="345"/>
                  <a:pt x="288" y="346"/>
                </a:cubicBezTo>
                <a:cubicBezTo>
                  <a:pt x="289" y="347"/>
                  <a:pt x="290" y="347"/>
                  <a:pt x="291" y="347"/>
                </a:cubicBezTo>
                <a:cubicBezTo>
                  <a:pt x="313" y="347"/>
                  <a:pt x="313" y="347"/>
                  <a:pt x="313" y="347"/>
                </a:cubicBezTo>
                <a:cubicBezTo>
                  <a:pt x="312" y="379"/>
                  <a:pt x="310" y="446"/>
                  <a:pt x="310" y="450"/>
                </a:cubicBezTo>
                <a:cubicBezTo>
                  <a:pt x="310" y="450"/>
                  <a:pt x="310" y="450"/>
                  <a:pt x="310" y="451"/>
                </a:cubicBezTo>
                <a:cubicBezTo>
                  <a:pt x="311" y="461"/>
                  <a:pt x="320" y="469"/>
                  <a:pt x="331" y="469"/>
                </a:cubicBezTo>
                <a:cubicBezTo>
                  <a:pt x="342" y="469"/>
                  <a:pt x="352" y="461"/>
                  <a:pt x="353" y="451"/>
                </a:cubicBezTo>
                <a:cubicBezTo>
                  <a:pt x="365" y="347"/>
                  <a:pt x="365" y="347"/>
                  <a:pt x="365" y="347"/>
                </a:cubicBezTo>
                <a:cubicBezTo>
                  <a:pt x="368" y="347"/>
                  <a:pt x="368" y="347"/>
                  <a:pt x="368" y="347"/>
                </a:cubicBezTo>
                <a:cubicBezTo>
                  <a:pt x="380" y="451"/>
                  <a:pt x="380" y="451"/>
                  <a:pt x="380" y="451"/>
                </a:cubicBezTo>
                <a:cubicBezTo>
                  <a:pt x="381" y="461"/>
                  <a:pt x="391" y="469"/>
                  <a:pt x="402" y="469"/>
                </a:cubicBezTo>
                <a:cubicBezTo>
                  <a:pt x="402" y="469"/>
                  <a:pt x="402" y="469"/>
                  <a:pt x="402" y="469"/>
                </a:cubicBezTo>
                <a:cubicBezTo>
                  <a:pt x="413" y="469"/>
                  <a:pt x="422" y="461"/>
                  <a:pt x="423" y="451"/>
                </a:cubicBezTo>
                <a:cubicBezTo>
                  <a:pt x="423" y="450"/>
                  <a:pt x="423" y="450"/>
                  <a:pt x="423" y="450"/>
                </a:cubicBezTo>
                <a:cubicBezTo>
                  <a:pt x="423" y="446"/>
                  <a:pt x="421" y="379"/>
                  <a:pt x="420" y="347"/>
                </a:cubicBezTo>
                <a:cubicBezTo>
                  <a:pt x="442" y="347"/>
                  <a:pt x="442" y="347"/>
                  <a:pt x="442" y="347"/>
                </a:cubicBezTo>
                <a:cubicBezTo>
                  <a:pt x="444" y="347"/>
                  <a:pt x="446" y="345"/>
                  <a:pt x="446" y="343"/>
                </a:cubicBezTo>
                <a:cubicBezTo>
                  <a:pt x="446" y="342"/>
                  <a:pt x="446" y="342"/>
                  <a:pt x="446" y="341"/>
                </a:cubicBezTo>
                <a:cubicBezTo>
                  <a:pt x="426" y="220"/>
                  <a:pt x="426" y="220"/>
                  <a:pt x="426" y="220"/>
                </a:cubicBezTo>
                <a:cubicBezTo>
                  <a:pt x="449" y="274"/>
                  <a:pt x="449" y="274"/>
                  <a:pt x="449" y="274"/>
                </a:cubicBezTo>
                <a:cubicBezTo>
                  <a:pt x="451" y="280"/>
                  <a:pt x="457" y="284"/>
                  <a:pt x="464" y="284"/>
                </a:cubicBezTo>
                <a:cubicBezTo>
                  <a:pt x="464" y="284"/>
                  <a:pt x="464" y="284"/>
                  <a:pt x="464" y="284"/>
                </a:cubicBezTo>
                <a:cubicBezTo>
                  <a:pt x="466" y="284"/>
                  <a:pt x="468" y="283"/>
                  <a:pt x="470" y="283"/>
                </a:cubicBezTo>
                <a:cubicBezTo>
                  <a:pt x="479" y="280"/>
                  <a:pt x="484" y="271"/>
                  <a:pt x="482" y="263"/>
                </a:cubicBezTo>
                <a:close/>
                <a:moveTo>
                  <a:pt x="467" y="274"/>
                </a:moveTo>
                <a:cubicBezTo>
                  <a:pt x="466" y="274"/>
                  <a:pt x="465" y="274"/>
                  <a:pt x="464" y="274"/>
                </a:cubicBezTo>
                <a:cubicBezTo>
                  <a:pt x="464" y="274"/>
                  <a:pt x="464" y="274"/>
                  <a:pt x="464" y="274"/>
                </a:cubicBezTo>
                <a:cubicBezTo>
                  <a:pt x="461" y="274"/>
                  <a:pt x="458" y="273"/>
                  <a:pt x="457" y="270"/>
                </a:cubicBezTo>
                <a:cubicBezTo>
                  <a:pt x="419" y="179"/>
                  <a:pt x="419" y="179"/>
                  <a:pt x="419" y="179"/>
                </a:cubicBezTo>
                <a:cubicBezTo>
                  <a:pt x="418" y="177"/>
                  <a:pt x="415" y="176"/>
                  <a:pt x="413" y="176"/>
                </a:cubicBezTo>
                <a:cubicBezTo>
                  <a:pt x="411" y="177"/>
                  <a:pt x="409" y="179"/>
                  <a:pt x="410" y="182"/>
                </a:cubicBezTo>
                <a:cubicBezTo>
                  <a:pt x="436" y="338"/>
                  <a:pt x="436" y="338"/>
                  <a:pt x="436" y="338"/>
                </a:cubicBezTo>
                <a:cubicBezTo>
                  <a:pt x="416" y="338"/>
                  <a:pt x="416" y="338"/>
                  <a:pt x="416" y="338"/>
                </a:cubicBezTo>
                <a:cubicBezTo>
                  <a:pt x="414" y="338"/>
                  <a:pt x="413" y="339"/>
                  <a:pt x="412" y="340"/>
                </a:cubicBezTo>
                <a:cubicBezTo>
                  <a:pt x="411" y="340"/>
                  <a:pt x="411" y="342"/>
                  <a:pt x="411" y="343"/>
                </a:cubicBezTo>
                <a:cubicBezTo>
                  <a:pt x="411" y="343"/>
                  <a:pt x="412" y="370"/>
                  <a:pt x="412" y="397"/>
                </a:cubicBezTo>
                <a:cubicBezTo>
                  <a:pt x="413" y="410"/>
                  <a:pt x="413" y="423"/>
                  <a:pt x="413" y="433"/>
                </a:cubicBezTo>
                <a:cubicBezTo>
                  <a:pt x="414" y="443"/>
                  <a:pt x="414" y="447"/>
                  <a:pt x="414" y="450"/>
                </a:cubicBezTo>
                <a:cubicBezTo>
                  <a:pt x="414" y="450"/>
                  <a:pt x="414" y="450"/>
                  <a:pt x="414" y="450"/>
                </a:cubicBezTo>
                <a:cubicBezTo>
                  <a:pt x="413" y="455"/>
                  <a:pt x="408" y="459"/>
                  <a:pt x="402" y="459"/>
                </a:cubicBezTo>
                <a:cubicBezTo>
                  <a:pt x="402" y="464"/>
                  <a:pt x="402" y="464"/>
                  <a:pt x="402" y="464"/>
                </a:cubicBezTo>
                <a:cubicBezTo>
                  <a:pt x="402" y="459"/>
                  <a:pt x="402" y="459"/>
                  <a:pt x="402" y="459"/>
                </a:cubicBezTo>
                <a:cubicBezTo>
                  <a:pt x="396" y="459"/>
                  <a:pt x="390" y="455"/>
                  <a:pt x="390" y="450"/>
                </a:cubicBezTo>
                <a:cubicBezTo>
                  <a:pt x="377" y="342"/>
                  <a:pt x="377" y="342"/>
                  <a:pt x="377" y="342"/>
                </a:cubicBezTo>
                <a:cubicBezTo>
                  <a:pt x="377" y="340"/>
                  <a:pt x="375" y="338"/>
                  <a:pt x="372" y="338"/>
                </a:cubicBezTo>
                <a:cubicBezTo>
                  <a:pt x="361" y="338"/>
                  <a:pt x="361" y="338"/>
                  <a:pt x="361" y="338"/>
                </a:cubicBezTo>
                <a:cubicBezTo>
                  <a:pt x="358" y="338"/>
                  <a:pt x="356" y="340"/>
                  <a:pt x="356" y="342"/>
                </a:cubicBezTo>
                <a:cubicBezTo>
                  <a:pt x="343" y="450"/>
                  <a:pt x="343" y="450"/>
                  <a:pt x="343" y="450"/>
                </a:cubicBezTo>
                <a:cubicBezTo>
                  <a:pt x="343" y="455"/>
                  <a:pt x="338" y="459"/>
                  <a:pt x="331" y="459"/>
                </a:cubicBezTo>
                <a:cubicBezTo>
                  <a:pt x="325" y="459"/>
                  <a:pt x="320" y="455"/>
                  <a:pt x="319" y="450"/>
                </a:cubicBezTo>
                <a:cubicBezTo>
                  <a:pt x="319" y="450"/>
                  <a:pt x="319" y="450"/>
                  <a:pt x="319" y="450"/>
                </a:cubicBezTo>
                <a:cubicBezTo>
                  <a:pt x="319" y="449"/>
                  <a:pt x="319" y="447"/>
                  <a:pt x="319" y="446"/>
                </a:cubicBezTo>
                <a:cubicBezTo>
                  <a:pt x="319" y="443"/>
                  <a:pt x="320" y="439"/>
                  <a:pt x="320" y="433"/>
                </a:cubicBezTo>
                <a:cubicBezTo>
                  <a:pt x="320" y="423"/>
                  <a:pt x="320" y="410"/>
                  <a:pt x="321" y="397"/>
                </a:cubicBezTo>
                <a:cubicBezTo>
                  <a:pt x="321" y="370"/>
                  <a:pt x="322" y="343"/>
                  <a:pt x="322" y="343"/>
                </a:cubicBezTo>
                <a:cubicBezTo>
                  <a:pt x="322" y="342"/>
                  <a:pt x="322" y="340"/>
                  <a:pt x="321" y="340"/>
                </a:cubicBezTo>
                <a:cubicBezTo>
                  <a:pt x="320" y="339"/>
                  <a:pt x="319" y="338"/>
                  <a:pt x="317" y="338"/>
                </a:cubicBezTo>
                <a:cubicBezTo>
                  <a:pt x="297" y="338"/>
                  <a:pt x="297" y="338"/>
                  <a:pt x="297" y="338"/>
                </a:cubicBezTo>
                <a:cubicBezTo>
                  <a:pt x="323" y="182"/>
                  <a:pt x="323" y="182"/>
                  <a:pt x="323" y="182"/>
                </a:cubicBezTo>
                <a:cubicBezTo>
                  <a:pt x="324" y="179"/>
                  <a:pt x="322" y="177"/>
                  <a:pt x="320" y="176"/>
                </a:cubicBezTo>
                <a:cubicBezTo>
                  <a:pt x="318" y="176"/>
                  <a:pt x="315" y="177"/>
                  <a:pt x="314" y="179"/>
                </a:cubicBezTo>
                <a:cubicBezTo>
                  <a:pt x="276" y="270"/>
                  <a:pt x="276" y="270"/>
                  <a:pt x="276" y="270"/>
                </a:cubicBezTo>
                <a:cubicBezTo>
                  <a:pt x="274" y="273"/>
                  <a:pt x="270" y="275"/>
                  <a:pt x="266" y="274"/>
                </a:cubicBezTo>
                <a:cubicBezTo>
                  <a:pt x="262" y="272"/>
                  <a:pt x="259" y="268"/>
                  <a:pt x="260" y="265"/>
                </a:cubicBezTo>
                <a:cubicBezTo>
                  <a:pt x="260" y="265"/>
                  <a:pt x="260" y="265"/>
                  <a:pt x="260" y="265"/>
                </a:cubicBezTo>
                <a:cubicBezTo>
                  <a:pt x="260" y="264"/>
                  <a:pt x="261" y="263"/>
                  <a:pt x="261" y="261"/>
                </a:cubicBezTo>
                <a:cubicBezTo>
                  <a:pt x="262" y="258"/>
                  <a:pt x="264" y="254"/>
                  <a:pt x="265" y="249"/>
                </a:cubicBezTo>
                <a:cubicBezTo>
                  <a:pt x="276" y="217"/>
                  <a:pt x="300" y="143"/>
                  <a:pt x="305" y="131"/>
                </a:cubicBezTo>
                <a:cubicBezTo>
                  <a:pt x="311" y="120"/>
                  <a:pt x="322" y="108"/>
                  <a:pt x="367" y="108"/>
                </a:cubicBezTo>
                <a:cubicBezTo>
                  <a:pt x="411" y="108"/>
                  <a:pt x="422" y="120"/>
                  <a:pt x="428" y="131"/>
                </a:cubicBezTo>
                <a:cubicBezTo>
                  <a:pt x="433" y="143"/>
                  <a:pt x="457" y="217"/>
                  <a:pt x="468" y="248"/>
                </a:cubicBezTo>
                <a:cubicBezTo>
                  <a:pt x="469" y="254"/>
                  <a:pt x="471" y="258"/>
                  <a:pt x="472" y="261"/>
                </a:cubicBezTo>
                <a:cubicBezTo>
                  <a:pt x="472" y="262"/>
                  <a:pt x="473" y="264"/>
                  <a:pt x="473" y="265"/>
                </a:cubicBezTo>
                <a:cubicBezTo>
                  <a:pt x="473" y="265"/>
                  <a:pt x="473" y="265"/>
                  <a:pt x="473" y="265"/>
                </a:cubicBezTo>
                <a:cubicBezTo>
                  <a:pt x="474" y="268"/>
                  <a:pt x="471" y="272"/>
                  <a:pt x="467" y="274"/>
                </a:cubicBezTo>
                <a:close/>
                <a:moveTo>
                  <a:pt x="233" y="262"/>
                </a:moveTo>
                <a:cubicBezTo>
                  <a:pt x="233" y="261"/>
                  <a:pt x="231" y="254"/>
                  <a:pt x="228" y="246"/>
                </a:cubicBezTo>
                <a:cubicBezTo>
                  <a:pt x="217" y="211"/>
                  <a:pt x="194" y="140"/>
                  <a:pt x="188" y="127"/>
                </a:cubicBezTo>
                <a:cubicBezTo>
                  <a:pt x="178" y="107"/>
                  <a:pt x="157" y="99"/>
                  <a:pt x="118" y="99"/>
                </a:cubicBezTo>
                <a:cubicBezTo>
                  <a:pt x="79" y="99"/>
                  <a:pt x="58" y="107"/>
                  <a:pt x="48" y="127"/>
                </a:cubicBezTo>
                <a:cubicBezTo>
                  <a:pt x="42" y="140"/>
                  <a:pt x="19" y="211"/>
                  <a:pt x="8" y="246"/>
                </a:cubicBezTo>
                <a:cubicBezTo>
                  <a:pt x="5" y="254"/>
                  <a:pt x="3" y="261"/>
                  <a:pt x="3" y="262"/>
                </a:cubicBezTo>
                <a:cubicBezTo>
                  <a:pt x="2" y="262"/>
                  <a:pt x="2" y="262"/>
                  <a:pt x="2" y="263"/>
                </a:cubicBezTo>
                <a:cubicBezTo>
                  <a:pt x="0" y="271"/>
                  <a:pt x="5" y="280"/>
                  <a:pt x="14" y="283"/>
                </a:cubicBezTo>
                <a:cubicBezTo>
                  <a:pt x="16" y="283"/>
                  <a:pt x="18" y="284"/>
                  <a:pt x="20" y="284"/>
                </a:cubicBezTo>
                <a:cubicBezTo>
                  <a:pt x="27" y="284"/>
                  <a:pt x="33" y="280"/>
                  <a:pt x="36" y="274"/>
                </a:cubicBezTo>
                <a:cubicBezTo>
                  <a:pt x="68" y="204"/>
                  <a:pt x="68" y="204"/>
                  <a:pt x="68" y="204"/>
                </a:cubicBezTo>
                <a:cubicBezTo>
                  <a:pt x="65" y="298"/>
                  <a:pt x="62" y="443"/>
                  <a:pt x="61" y="450"/>
                </a:cubicBezTo>
                <a:cubicBezTo>
                  <a:pt x="61" y="450"/>
                  <a:pt x="61" y="450"/>
                  <a:pt x="61" y="451"/>
                </a:cubicBezTo>
                <a:cubicBezTo>
                  <a:pt x="62" y="461"/>
                  <a:pt x="71" y="469"/>
                  <a:pt x="83" y="469"/>
                </a:cubicBezTo>
                <a:cubicBezTo>
                  <a:pt x="94" y="469"/>
                  <a:pt x="103" y="461"/>
                  <a:pt x="104" y="451"/>
                </a:cubicBezTo>
                <a:cubicBezTo>
                  <a:pt x="118" y="332"/>
                  <a:pt x="118" y="332"/>
                  <a:pt x="118" y="332"/>
                </a:cubicBezTo>
                <a:cubicBezTo>
                  <a:pt x="132" y="451"/>
                  <a:pt x="132" y="451"/>
                  <a:pt x="132" y="451"/>
                </a:cubicBezTo>
                <a:cubicBezTo>
                  <a:pt x="133" y="461"/>
                  <a:pt x="142" y="469"/>
                  <a:pt x="153" y="469"/>
                </a:cubicBezTo>
                <a:cubicBezTo>
                  <a:pt x="153" y="469"/>
                  <a:pt x="153" y="469"/>
                  <a:pt x="153" y="469"/>
                </a:cubicBezTo>
                <a:cubicBezTo>
                  <a:pt x="165" y="469"/>
                  <a:pt x="174" y="461"/>
                  <a:pt x="175" y="451"/>
                </a:cubicBezTo>
                <a:cubicBezTo>
                  <a:pt x="175" y="450"/>
                  <a:pt x="175" y="450"/>
                  <a:pt x="175" y="450"/>
                </a:cubicBezTo>
                <a:cubicBezTo>
                  <a:pt x="174" y="443"/>
                  <a:pt x="171" y="298"/>
                  <a:pt x="168" y="204"/>
                </a:cubicBezTo>
                <a:cubicBezTo>
                  <a:pt x="200" y="274"/>
                  <a:pt x="200" y="274"/>
                  <a:pt x="200" y="274"/>
                </a:cubicBezTo>
                <a:cubicBezTo>
                  <a:pt x="203" y="280"/>
                  <a:pt x="209" y="284"/>
                  <a:pt x="216" y="284"/>
                </a:cubicBezTo>
                <a:cubicBezTo>
                  <a:pt x="218" y="284"/>
                  <a:pt x="220" y="283"/>
                  <a:pt x="222" y="283"/>
                </a:cubicBezTo>
                <a:cubicBezTo>
                  <a:pt x="230" y="280"/>
                  <a:pt x="236" y="271"/>
                  <a:pt x="234" y="263"/>
                </a:cubicBezTo>
                <a:cubicBezTo>
                  <a:pt x="234" y="262"/>
                  <a:pt x="233" y="262"/>
                  <a:pt x="233" y="262"/>
                </a:cubicBezTo>
                <a:close/>
                <a:moveTo>
                  <a:pt x="219" y="274"/>
                </a:moveTo>
                <a:cubicBezTo>
                  <a:pt x="215" y="275"/>
                  <a:pt x="210" y="274"/>
                  <a:pt x="209" y="270"/>
                </a:cubicBezTo>
                <a:cubicBezTo>
                  <a:pt x="167" y="179"/>
                  <a:pt x="167" y="179"/>
                  <a:pt x="167" y="179"/>
                </a:cubicBezTo>
                <a:cubicBezTo>
                  <a:pt x="167" y="177"/>
                  <a:pt x="164" y="176"/>
                  <a:pt x="162" y="176"/>
                </a:cubicBezTo>
                <a:cubicBezTo>
                  <a:pt x="160" y="177"/>
                  <a:pt x="158" y="179"/>
                  <a:pt x="158" y="181"/>
                </a:cubicBezTo>
                <a:cubicBezTo>
                  <a:pt x="158" y="181"/>
                  <a:pt x="160" y="248"/>
                  <a:pt x="162" y="316"/>
                </a:cubicBezTo>
                <a:cubicBezTo>
                  <a:pt x="163" y="349"/>
                  <a:pt x="163" y="383"/>
                  <a:pt x="164" y="408"/>
                </a:cubicBezTo>
                <a:cubicBezTo>
                  <a:pt x="164" y="421"/>
                  <a:pt x="165" y="431"/>
                  <a:pt x="165" y="439"/>
                </a:cubicBezTo>
                <a:cubicBezTo>
                  <a:pt x="165" y="444"/>
                  <a:pt x="165" y="448"/>
                  <a:pt x="165" y="450"/>
                </a:cubicBezTo>
                <a:cubicBezTo>
                  <a:pt x="165" y="450"/>
                  <a:pt x="165" y="450"/>
                  <a:pt x="165" y="450"/>
                </a:cubicBezTo>
                <a:cubicBezTo>
                  <a:pt x="165" y="455"/>
                  <a:pt x="160" y="459"/>
                  <a:pt x="153" y="459"/>
                </a:cubicBezTo>
                <a:cubicBezTo>
                  <a:pt x="153" y="464"/>
                  <a:pt x="153" y="464"/>
                  <a:pt x="153" y="464"/>
                </a:cubicBezTo>
                <a:cubicBezTo>
                  <a:pt x="153" y="459"/>
                  <a:pt x="153" y="459"/>
                  <a:pt x="153" y="459"/>
                </a:cubicBezTo>
                <a:cubicBezTo>
                  <a:pt x="147" y="459"/>
                  <a:pt x="142" y="455"/>
                  <a:pt x="141" y="450"/>
                </a:cubicBezTo>
                <a:cubicBezTo>
                  <a:pt x="123" y="292"/>
                  <a:pt x="123" y="292"/>
                  <a:pt x="123" y="292"/>
                </a:cubicBezTo>
                <a:cubicBezTo>
                  <a:pt x="122" y="289"/>
                  <a:pt x="120" y="287"/>
                  <a:pt x="118" y="287"/>
                </a:cubicBezTo>
                <a:cubicBezTo>
                  <a:pt x="116" y="287"/>
                  <a:pt x="114" y="289"/>
                  <a:pt x="113" y="292"/>
                </a:cubicBezTo>
                <a:cubicBezTo>
                  <a:pt x="95" y="450"/>
                  <a:pt x="95" y="450"/>
                  <a:pt x="95" y="450"/>
                </a:cubicBezTo>
                <a:cubicBezTo>
                  <a:pt x="94" y="455"/>
                  <a:pt x="89" y="459"/>
                  <a:pt x="83" y="459"/>
                </a:cubicBezTo>
                <a:cubicBezTo>
                  <a:pt x="76" y="459"/>
                  <a:pt x="71" y="455"/>
                  <a:pt x="71" y="450"/>
                </a:cubicBezTo>
                <a:cubicBezTo>
                  <a:pt x="71" y="449"/>
                  <a:pt x="71" y="448"/>
                  <a:pt x="71" y="447"/>
                </a:cubicBezTo>
                <a:cubicBezTo>
                  <a:pt x="71" y="445"/>
                  <a:pt x="71" y="442"/>
                  <a:pt x="71" y="439"/>
                </a:cubicBezTo>
                <a:cubicBezTo>
                  <a:pt x="71" y="431"/>
                  <a:pt x="71" y="421"/>
                  <a:pt x="72" y="408"/>
                </a:cubicBezTo>
                <a:cubicBezTo>
                  <a:pt x="72" y="383"/>
                  <a:pt x="73" y="349"/>
                  <a:pt x="74" y="316"/>
                </a:cubicBezTo>
                <a:cubicBezTo>
                  <a:pt x="76" y="248"/>
                  <a:pt x="77" y="181"/>
                  <a:pt x="77" y="181"/>
                </a:cubicBezTo>
                <a:cubicBezTo>
                  <a:pt x="78" y="179"/>
                  <a:pt x="76" y="177"/>
                  <a:pt x="74" y="176"/>
                </a:cubicBezTo>
                <a:cubicBezTo>
                  <a:pt x="72" y="176"/>
                  <a:pt x="69" y="177"/>
                  <a:pt x="68" y="179"/>
                </a:cubicBezTo>
                <a:cubicBezTo>
                  <a:pt x="27" y="270"/>
                  <a:pt x="27" y="270"/>
                  <a:pt x="27" y="270"/>
                </a:cubicBezTo>
                <a:cubicBezTo>
                  <a:pt x="26" y="273"/>
                  <a:pt x="23" y="274"/>
                  <a:pt x="20" y="274"/>
                </a:cubicBezTo>
                <a:cubicBezTo>
                  <a:pt x="19" y="274"/>
                  <a:pt x="18" y="274"/>
                  <a:pt x="17" y="274"/>
                </a:cubicBezTo>
                <a:cubicBezTo>
                  <a:pt x="13" y="272"/>
                  <a:pt x="11" y="268"/>
                  <a:pt x="11" y="265"/>
                </a:cubicBezTo>
                <a:cubicBezTo>
                  <a:pt x="11" y="265"/>
                  <a:pt x="11" y="265"/>
                  <a:pt x="11" y="265"/>
                </a:cubicBezTo>
                <a:cubicBezTo>
                  <a:pt x="12" y="264"/>
                  <a:pt x="12" y="263"/>
                  <a:pt x="13" y="261"/>
                </a:cubicBezTo>
                <a:cubicBezTo>
                  <a:pt x="14" y="258"/>
                  <a:pt x="15" y="254"/>
                  <a:pt x="17" y="249"/>
                </a:cubicBezTo>
                <a:cubicBezTo>
                  <a:pt x="27" y="217"/>
                  <a:pt x="51" y="143"/>
                  <a:pt x="57" y="131"/>
                </a:cubicBezTo>
                <a:cubicBezTo>
                  <a:pt x="62" y="120"/>
                  <a:pt x="74" y="108"/>
                  <a:pt x="118" y="108"/>
                </a:cubicBezTo>
                <a:cubicBezTo>
                  <a:pt x="162" y="108"/>
                  <a:pt x="174" y="120"/>
                  <a:pt x="179" y="131"/>
                </a:cubicBezTo>
                <a:cubicBezTo>
                  <a:pt x="185" y="143"/>
                  <a:pt x="209" y="217"/>
                  <a:pt x="219" y="249"/>
                </a:cubicBezTo>
                <a:cubicBezTo>
                  <a:pt x="221" y="254"/>
                  <a:pt x="222" y="258"/>
                  <a:pt x="223" y="261"/>
                </a:cubicBezTo>
                <a:cubicBezTo>
                  <a:pt x="224" y="262"/>
                  <a:pt x="224" y="264"/>
                  <a:pt x="225" y="265"/>
                </a:cubicBezTo>
                <a:cubicBezTo>
                  <a:pt x="224" y="265"/>
                  <a:pt x="224" y="265"/>
                  <a:pt x="224" y="265"/>
                </a:cubicBezTo>
                <a:cubicBezTo>
                  <a:pt x="225" y="268"/>
                  <a:pt x="223" y="272"/>
                  <a:pt x="219" y="274"/>
                </a:cubicBez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nl-BE" sz="1800" b="0" i="0" u="none" strike="noStrike" kern="1200" cap="none" spc="0" normalizeH="0" baseline="0" noProof="0">
              <a:ln>
                <a:noFill/>
              </a:ln>
              <a:solidFill>
                <a:srgbClr val="293F40"/>
              </a:solidFill>
              <a:effectLst/>
              <a:uLnTx/>
              <a:uFillTx/>
              <a:latin typeface="Segoe UI"/>
              <a:ea typeface="+mn-ea"/>
              <a:cs typeface="+mn-cs"/>
            </a:endParaRPr>
          </a:p>
        </p:txBody>
      </p:sp>
      <p:cxnSp>
        <p:nvCxnSpPr>
          <p:cNvPr id="108" name="Elbow Connector 73"/>
          <p:cNvCxnSpPr/>
          <p:nvPr/>
        </p:nvCxnSpPr>
        <p:spPr>
          <a:xfrm rot="16200000" flipH="1">
            <a:off x="6926072" y="3945397"/>
            <a:ext cx="304863" cy="308917"/>
          </a:xfrm>
          <a:prstGeom prst="bentConnector2">
            <a:avLst/>
          </a:prstGeom>
          <a:ln w="3175" cmpd="sng">
            <a:solidFill>
              <a:schemeClr val="tx1">
                <a:alpha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Graphic 5" descr="Proost silhouet">
            <a:extLst>
              <a:ext uri="{FF2B5EF4-FFF2-40B4-BE49-F238E27FC236}">
                <a16:creationId xmlns:a16="http://schemas.microsoft.com/office/drawing/2014/main" id="{425C0E17-AA41-FF04-C9CE-BD226AA23F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41613" y="4091706"/>
            <a:ext cx="492462" cy="492462"/>
          </a:xfrm>
          <a:prstGeom prst="rect">
            <a:avLst/>
          </a:prstGeom>
        </p:spPr>
      </p:pic>
    </p:spTree>
    <p:extLst>
      <p:ext uri="{BB962C8B-B14F-4D97-AF65-F5344CB8AC3E}">
        <p14:creationId xmlns:p14="http://schemas.microsoft.com/office/powerpoint/2010/main" val="1410474369"/>
      </p:ext>
    </p:extLst>
  </p:cSld>
  <p:clrMapOvr>
    <a:masterClrMapping/>
  </p:clrMapOvr>
  <p:transition spd="slow">
    <p:push/>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Kernpunten zorg, welzijn &amp; armoede </a:t>
            </a:r>
          </a:p>
        </p:txBody>
      </p:sp>
      <p:sp>
        <p:nvSpPr>
          <p:cNvPr id="5" name="Tijdelijke aanduiding voor inhoud 4">
            <a:extLst>
              <a:ext uri="{FF2B5EF4-FFF2-40B4-BE49-F238E27FC236}">
                <a16:creationId xmlns:a16="http://schemas.microsoft.com/office/drawing/2014/main" id="{5EAFAB4E-7759-83F2-B0E1-8DEAE8618BBD}"/>
              </a:ext>
            </a:extLst>
          </p:cNvPr>
          <p:cNvSpPr>
            <a:spLocks noGrp="1"/>
          </p:cNvSpPr>
          <p:nvPr>
            <p:ph idx="1"/>
          </p:nvPr>
        </p:nvSpPr>
        <p:spPr>
          <a:xfrm>
            <a:off x="838200" y="1825625"/>
            <a:ext cx="10515600" cy="4490954"/>
          </a:xfrm>
        </p:spPr>
        <p:txBody>
          <a:bodyPr>
            <a:normAutofit fontScale="77500" lnSpcReduction="20000"/>
          </a:bodyPr>
          <a:lstStyle/>
          <a:p>
            <a:pPr algn="just"/>
            <a:r>
              <a:rPr lang="nl-NL" dirty="0"/>
              <a:t>Het aanbod </a:t>
            </a:r>
            <a:r>
              <a:rPr lang="nl-NL" b="1" dirty="0"/>
              <a:t>WZC</a:t>
            </a:r>
            <a:r>
              <a:rPr lang="nl-NL" dirty="0"/>
              <a:t> en </a:t>
            </a:r>
            <a:r>
              <a:rPr lang="nl-NL" b="1" dirty="0"/>
              <a:t>assistentiewoningen</a:t>
            </a:r>
            <a:r>
              <a:rPr lang="nl-NL" dirty="0"/>
              <a:t> ligt hoger dan gemiddeld en gaat samen met een lager aantal gepresteerde uren </a:t>
            </a:r>
            <a:r>
              <a:rPr lang="nl-NL" b="1" dirty="0"/>
              <a:t>gezinszorg </a:t>
            </a:r>
            <a:r>
              <a:rPr lang="nl-NL" dirty="0"/>
              <a:t>dan gemiddeld</a:t>
            </a:r>
          </a:p>
          <a:p>
            <a:pPr algn="just"/>
            <a:r>
              <a:rPr lang="nl-NL" dirty="0"/>
              <a:t>Gegevens over </a:t>
            </a:r>
            <a:r>
              <a:rPr lang="nl-NL" b="1" dirty="0"/>
              <a:t>mantelzorg</a:t>
            </a:r>
            <a:r>
              <a:rPr lang="nl-NL" dirty="0"/>
              <a:t> liggen in lijn met de benchmarks </a:t>
            </a:r>
          </a:p>
          <a:p>
            <a:pPr algn="just"/>
            <a:r>
              <a:rPr lang="nl-NL" dirty="0"/>
              <a:t>Tevredenheid over </a:t>
            </a:r>
            <a:r>
              <a:rPr lang="nl-NL" b="1" dirty="0"/>
              <a:t>oudervoorzieningen</a:t>
            </a:r>
            <a:r>
              <a:rPr lang="nl-NL" dirty="0"/>
              <a:t> scoort hoger dan Vlaanderen, maar deze over </a:t>
            </a:r>
            <a:r>
              <a:rPr lang="nl-NL" b="1" dirty="0"/>
              <a:t>gezondheidsvoorzieningen</a:t>
            </a:r>
            <a:r>
              <a:rPr lang="nl-NL" dirty="0"/>
              <a:t> scoort lager </a:t>
            </a:r>
          </a:p>
          <a:p>
            <a:pPr algn="just"/>
            <a:r>
              <a:rPr lang="nl-NL" dirty="0"/>
              <a:t>Het </a:t>
            </a:r>
            <a:r>
              <a:rPr lang="nl-NL" b="1" dirty="0"/>
              <a:t>aanbod huisartsen</a:t>
            </a:r>
            <a:r>
              <a:rPr lang="nl-NL" dirty="0"/>
              <a:t> krijgt dan wel een gunstige score </a:t>
            </a:r>
          </a:p>
          <a:p>
            <a:pPr algn="just"/>
            <a:r>
              <a:rPr lang="nl-NL" b="1" dirty="0"/>
              <a:t>Betalingsmoeilijkheden</a:t>
            </a:r>
            <a:r>
              <a:rPr lang="nl-NL" dirty="0"/>
              <a:t> voor gezondheidszorg ligt veel lager dan gemiddeld genomen</a:t>
            </a:r>
          </a:p>
          <a:p>
            <a:pPr algn="just"/>
            <a:r>
              <a:rPr lang="nl-NL" b="1" dirty="0"/>
              <a:t>Subjectieve armoede </a:t>
            </a:r>
            <a:r>
              <a:rPr lang="nl-NL" dirty="0"/>
              <a:t>scoort gemiddeld – in de feiten zijn er wel minder mensen met een leefloon of een verhoogde tegemoetkoming </a:t>
            </a:r>
          </a:p>
          <a:p>
            <a:pPr algn="just"/>
            <a:r>
              <a:rPr lang="nl-NL" dirty="0"/>
              <a:t>Ook op vlak van </a:t>
            </a:r>
            <a:r>
              <a:rPr lang="nl-NL" b="1" dirty="0"/>
              <a:t>energie-armoede </a:t>
            </a:r>
            <a:r>
              <a:rPr lang="nl-NL" dirty="0"/>
              <a:t>volgt Dentergem lagere cijfers dan gemiddeld, enkel voor aardgas ligt het hoger dan het gemiddelde in de regio</a:t>
            </a:r>
            <a:endParaRPr lang="nl-NL" b="1" dirty="0"/>
          </a:p>
          <a:p>
            <a:pPr algn="just"/>
            <a:endParaRPr lang="nl-NL" dirty="0"/>
          </a:p>
          <a:p>
            <a:pPr algn="just"/>
            <a:endParaRPr lang="nl-NL" dirty="0"/>
          </a:p>
          <a:p>
            <a:pPr marL="457200" lvl="1" indent="0" algn="just">
              <a:buNone/>
            </a:pPr>
            <a:endParaRPr lang="nl-NL" dirty="0"/>
          </a:p>
          <a:p>
            <a:pPr algn="just"/>
            <a:endParaRPr lang="nl-NL" dirty="0"/>
          </a:p>
          <a:p>
            <a:pPr algn="just"/>
            <a:endParaRPr lang="nl-NL" dirty="0"/>
          </a:p>
          <a:p>
            <a:pPr algn="just"/>
            <a:endParaRPr lang="nl-NL" dirty="0"/>
          </a:p>
          <a:p>
            <a:pPr algn="just"/>
            <a:endParaRPr lang="nl-BE" dirty="0"/>
          </a:p>
        </p:txBody>
      </p:sp>
    </p:spTree>
    <p:extLst>
      <p:ext uri="{BB962C8B-B14F-4D97-AF65-F5344CB8AC3E}">
        <p14:creationId xmlns:p14="http://schemas.microsoft.com/office/powerpoint/2010/main" val="425282380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Zorg en welzijn in cijfers</a:t>
            </a:r>
          </a:p>
        </p:txBody>
      </p:sp>
      <p:graphicFrame>
        <p:nvGraphicFramePr>
          <p:cNvPr id="5"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3423282531"/>
              </p:ext>
            </p:extLst>
          </p:nvPr>
        </p:nvGraphicFramePr>
        <p:xfrm>
          <a:off x="838200" y="1833729"/>
          <a:ext cx="9000001" cy="3866672"/>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395998702"/>
                    </a:ext>
                  </a:extLst>
                </a:gridCol>
                <a:gridCol w="1636364">
                  <a:extLst>
                    <a:ext uri="{9D8B030D-6E8A-4147-A177-3AD203B41FA5}">
                      <a16:colId xmlns:a16="http://schemas.microsoft.com/office/drawing/2014/main" val="2996155885"/>
                    </a:ext>
                  </a:extLst>
                </a:gridCol>
              </a:tblGrid>
              <a:tr h="468000">
                <a:tc>
                  <a:txBody>
                    <a:bodyPr/>
                    <a:lstStyle/>
                    <a:p>
                      <a:pPr algn="ctr" fontAlgn="b"/>
                      <a:r>
                        <a:rPr lang="nl-BE" sz="1200" b="1" i="0" u="none" strike="noStrike">
                          <a:solidFill>
                            <a:srgbClr val="000000"/>
                          </a:solidFill>
                          <a:effectLst/>
                          <a:latin typeface="+mn-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NL" sz="1200" b="1" i="0" u="none" strike="noStrike">
                          <a:solidFill>
                            <a:srgbClr val="286669"/>
                          </a:solidFill>
                          <a:effectLst/>
                          <a:latin typeface="+mn-lt"/>
                        </a:rPr>
                        <a:t>Dentergem</a:t>
                      </a:r>
                      <a:endParaRPr lang="nl-BE" sz="1200" b="1" i="0" u="none" strike="noStrike">
                        <a:solidFill>
                          <a:srgbClr val="286669"/>
                        </a:solidFill>
                        <a:effectLst/>
                        <a:latin typeface="+mn-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n-lt"/>
                        </a:rPr>
                        <a:t>Referentieregio</a:t>
                      </a:r>
                    </a:p>
                    <a:p>
                      <a:pPr algn="ctr" fontAlgn="b"/>
                      <a:r>
                        <a:rPr lang="nl-BE" sz="1200" b="1" i="0" u="none" strike="noStrike" err="1">
                          <a:solidFill>
                            <a:schemeClr val="bg1"/>
                          </a:solidFill>
                          <a:effectLst/>
                          <a:latin typeface="+mn-lt"/>
                        </a:rPr>
                        <a:t>Midwest</a:t>
                      </a:r>
                      <a:endParaRPr lang="nl-BE" sz="1200" b="1" i="0" u="none" strike="noStrike">
                        <a:solidFill>
                          <a:schemeClr val="bg1"/>
                        </a:solidFill>
                        <a:effectLst/>
                        <a:latin typeface="+mn-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n-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424834">
                <a:tc>
                  <a:txBody>
                    <a:bodyPr/>
                    <a:lstStyle/>
                    <a:p>
                      <a:pPr algn="l" fontAlgn="b"/>
                      <a:r>
                        <a:rPr lang="nl-NL" sz="1200" b="1" i="0" u="none" strike="noStrike">
                          <a:solidFill>
                            <a:srgbClr val="286669"/>
                          </a:solidFill>
                          <a:effectLst/>
                          <a:latin typeface="+mn-lt"/>
                        </a:rPr>
                        <a:t>inwoners die gelukkig zijn </a:t>
                      </a:r>
                      <a:r>
                        <a:rPr lang="nl-NL" sz="1200" b="0" i="0" u="none" strike="noStrike">
                          <a:solidFill>
                            <a:srgbClr val="286669"/>
                          </a:solidFill>
                          <a:effectLst/>
                          <a:latin typeface="+mn-lt"/>
                        </a:rPr>
                        <a:t>(%) (2023)</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n-lt"/>
                        </a:rPr>
                        <a:t>83%</a:t>
                      </a:r>
                      <a:endParaRPr lang="nl-BE" sz="1200" b="0" i="0" u="none" strike="noStrike">
                        <a:solidFill>
                          <a:srgbClr val="000000"/>
                        </a:solidFill>
                        <a:effectLst/>
                        <a:latin typeface="+mn-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NL" sz="1200" b="0" i="0" u="none" strike="noStrike">
                          <a:solidFill>
                            <a:srgbClr val="000000"/>
                          </a:solidFill>
                          <a:effectLst/>
                          <a:latin typeface="+mn-lt"/>
                        </a:rPr>
                        <a:t>84%</a:t>
                      </a:r>
                      <a:endParaRPr lang="nl-BE" sz="1200" b="0" i="0" u="none" strike="noStrike">
                        <a:solidFill>
                          <a:srgbClr val="000000"/>
                        </a:solidFill>
                        <a:effectLst/>
                        <a:latin typeface="+mn-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n-lt"/>
                        </a:rPr>
                        <a:t>83%</a:t>
                      </a:r>
                      <a:endParaRPr lang="nl-BE" sz="1200" b="0" i="0" u="none" strike="noStrike">
                        <a:solidFill>
                          <a:srgbClr val="000000"/>
                        </a:solidFill>
                        <a:effectLst/>
                        <a:latin typeface="+mn-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1560632050"/>
                  </a:ext>
                </a:extLst>
              </a:tr>
              <a:tr h="424834">
                <a:tc>
                  <a:txBody>
                    <a:bodyPr/>
                    <a:lstStyle/>
                    <a:p>
                      <a:pPr algn="l" fontAlgn="b"/>
                      <a:r>
                        <a:rPr lang="nl-NL" sz="1200" b="1" i="0" u="none" strike="noStrike">
                          <a:solidFill>
                            <a:srgbClr val="286669"/>
                          </a:solidFill>
                          <a:effectLst/>
                          <a:latin typeface="+mn-lt"/>
                        </a:rPr>
                        <a:t>65+ jaar </a:t>
                      </a:r>
                      <a:r>
                        <a:rPr lang="nl-NL" sz="1200" b="1" i="0" u="none" strike="noStrike" baseline="0">
                          <a:solidFill>
                            <a:srgbClr val="286669"/>
                          </a:solidFill>
                          <a:effectLst/>
                          <a:latin typeface="+mn-lt"/>
                        </a:rPr>
                        <a:t> </a:t>
                      </a:r>
                      <a:r>
                        <a:rPr lang="nl-NL" sz="1200" b="0" i="0" u="none" strike="noStrike">
                          <a:solidFill>
                            <a:srgbClr val="286669"/>
                          </a:solidFill>
                          <a:effectLst/>
                          <a:latin typeface="+mn-lt"/>
                        </a:rPr>
                        <a:t>(t.o.v. inwoners) (2024)</a:t>
                      </a:r>
                    </a:p>
                    <a:p>
                      <a:pPr algn="l" fontAlgn="b"/>
                      <a:r>
                        <a:rPr lang="nl-NL" sz="1200" b="1" i="0" u="none" strike="noStrike">
                          <a:solidFill>
                            <a:srgbClr val="286669"/>
                          </a:solidFill>
                          <a:effectLst/>
                          <a:latin typeface="+mn-lt"/>
                        </a:rPr>
                        <a:t>80+ jaar </a:t>
                      </a:r>
                      <a:r>
                        <a:rPr lang="nl-NL" sz="1200" b="0" i="0" u="none" strike="noStrike">
                          <a:solidFill>
                            <a:srgbClr val="286669"/>
                          </a:solidFill>
                          <a:effectLst/>
                          <a:latin typeface="+mn-lt"/>
                        </a:rPr>
                        <a:t>(t.o.v.</a:t>
                      </a:r>
                      <a:r>
                        <a:rPr lang="nl-NL" sz="1200" b="0" i="0" u="none" strike="noStrike" baseline="0">
                          <a:solidFill>
                            <a:srgbClr val="286669"/>
                          </a:solidFill>
                          <a:effectLst/>
                          <a:latin typeface="+mn-lt"/>
                        </a:rPr>
                        <a:t> inwoners) (2024)</a:t>
                      </a:r>
                      <a:endParaRPr lang="nl-NL" sz="1200" b="0" i="0" u="none" strike="noStrike">
                        <a:solidFill>
                          <a:srgbClr val="286669"/>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20,8%</a:t>
                      </a:r>
                      <a:br>
                        <a:rPr lang="nl-NL" sz="1200" b="0" i="0" u="none" strike="noStrike">
                          <a:solidFill>
                            <a:srgbClr val="000000"/>
                          </a:solidFill>
                          <a:effectLst/>
                          <a:latin typeface="+mn-lt"/>
                        </a:rPr>
                      </a:br>
                      <a:r>
                        <a:rPr lang="nl-NL" sz="1200" b="0" i="0" u="none" strike="noStrike">
                          <a:solidFill>
                            <a:srgbClr val="000000"/>
                          </a:solidFill>
                          <a:effectLst/>
                          <a:latin typeface="+mn-lt"/>
                        </a:rPr>
                        <a:t>6,5%</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21,4%</a:t>
                      </a:r>
                    </a:p>
                    <a:p>
                      <a:pPr algn="ctr" fontAlgn="b"/>
                      <a:r>
                        <a:rPr lang="nl-NL" sz="1200" b="0" i="0" u="none" strike="noStrike">
                          <a:solidFill>
                            <a:srgbClr val="000000"/>
                          </a:solidFill>
                          <a:effectLst/>
                          <a:latin typeface="+mn-lt"/>
                        </a:rPr>
                        <a:t>6,8%</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21,4%</a:t>
                      </a:r>
                    </a:p>
                    <a:p>
                      <a:pPr algn="ctr" fontAlgn="b"/>
                      <a:r>
                        <a:rPr lang="nl-BE" sz="1200" b="0" i="0" u="none" strike="noStrike">
                          <a:solidFill>
                            <a:srgbClr val="000000"/>
                          </a:solidFill>
                          <a:effectLst/>
                          <a:latin typeface="+mn-lt"/>
                        </a:rPr>
                        <a:t>6,2%</a:t>
                      </a:r>
                    </a:p>
                  </a:txBody>
                  <a:tcPr marL="6350" marR="6350" marT="6350" marB="0" anchor="ctr">
                    <a:solidFill>
                      <a:srgbClr val="F2F6F6"/>
                    </a:solidFill>
                  </a:tcPr>
                </a:tc>
                <a:extLst>
                  <a:ext uri="{0D108BD9-81ED-4DB2-BD59-A6C34878D82A}">
                    <a16:rowId xmlns:a16="http://schemas.microsoft.com/office/drawing/2014/main" val="316597917"/>
                  </a:ext>
                </a:extLst>
              </a:tr>
              <a:tr h="424834">
                <a:tc>
                  <a:txBody>
                    <a:bodyPr/>
                    <a:lstStyle/>
                    <a:p>
                      <a:pPr algn="l" fontAlgn="b"/>
                      <a:r>
                        <a:rPr lang="nl-NL" sz="1200" b="1" i="0" u="none" strike="noStrike">
                          <a:solidFill>
                            <a:srgbClr val="286669"/>
                          </a:solidFill>
                          <a:effectLst/>
                          <a:latin typeface="+mn-lt"/>
                        </a:rPr>
                        <a:t>65+</a:t>
                      </a:r>
                      <a:r>
                        <a:rPr lang="nl-NL" sz="1200" b="1" i="0" u="none" strike="noStrike" baseline="0">
                          <a:solidFill>
                            <a:srgbClr val="286669"/>
                          </a:solidFill>
                          <a:effectLst/>
                          <a:latin typeface="+mn-lt"/>
                        </a:rPr>
                        <a:t> jaar in 2040 </a:t>
                      </a:r>
                      <a:r>
                        <a:rPr lang="nl-NL" sz="1200" b="0" i="0" u="none" strike="noStrike" baseline="0">
                          <a:solidFill>
                            <a:srgbClr val="286669"/>
                          </a:solidFill>
                          <a:effectLst/>
                          <a:latin typeface="+mn-lt"/>
                        </a:rPr>
                        <a:t>(t.o.v. inwoners) (2023)</a:t>
                      </a:r>
                      <a:endParaRPr lang="nl-NL" sz="1200" b="0" i="0" u="none" strike="noStrike">
                        <a:solidFill>
                          <a:srgbClr val="286669"/>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26,8%</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25,0%</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24,9%</a:t>
                      </a:r>
                    </a:p>
                  </a:txBody>
                  <a:tcPr marL="6350" marR="6350" marT="6350" marB="0" anchor="ctr">
                    <a:solidFill>
                      <a:srgbClr val="F2F6F6"/>
                    </a:solidFill>
                  </a:tcPr>
                </a:tc>
                <a:extLst>
                  <a:ext uri="{0D108BD9-81ED-4DB2-BD59-A6C34878D82A}">
                    <a16:rowId xmlns:a16="http://schemas.microsoft.com/office/drawing/2014/main" val="403375020"/>
                  </a:ext>
                </a:extLst>
              </a:tr>
              <a:tr h="424834">
                <a:tc>
                  <a:txBody>
                    <a:bodyPr/>
                    <a:lstStyle/>
                    <a:p>
                      <a:pPr algn="l" fontAlgn="b"/>
                      <a:r>
                        <a:rPr lang="nl-NL" sz="1200" b="1" i="0" u="none" strike="noStrike">
                          <a:solidFill>
                            <a:srgbClr val="286669"/>
                          </a:solidFill>
                          <a:effectLst/>
                          <a:latin typeface="+mn-lt"/>
                        </a:rPr>
                        <a:t>capaciteit WZC </a:t>
                      </a:r>
                      <a:r>
                        <a:rPr lang="nl-NL" sz="1200" b="0" i="0" u="none" strike="noStrike">
                          <a:solidFill>
                            <a:srgbClr val="286669"/>
                          </a:solidFill>
                          <a:effectLst/>
                          <a:latin typeface="+mn-lt"/>
                        </a:rPr>
                        <a:t>(aantal bedden) (2024)</a:t>
                      </a:r>
                    </a:p>
                  </a:txBody>
                  <a:tcPr marL="6350" marR="6350" marT="6350" marB="0" anchor="ctr">
                    <a:solidFill>
                      <a:srgbClr val="F2F6F6"/>
                    </a:solidFill>
                  </a:tcPr>
                </a:tc>
                <a:tc>
                  <a:txBody>
                    <a:bodyPr/>
                    <a:lstStyle/>
                    <a:p>
                      <a:pPr algn="ctr" fontAlgn="b"/>
                      <a:r>
                        <a:rPr lang="nl-NL" sz="1050" b="0" i="0" u="none" strike="noStrike">
                          <a:solidFill>
                            <a:srgbClr val="000000"/>
                          </a:solidFill>
                          <a:effectLst/>
                          <a:latin typeface="+mn-lt"/>
                        </a:rPr>
                        <a:t>204</a:t>
                      </a:r>
                      <a:endParaRPr lang="nl-BE" sz="105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3.386</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292 (gemiddeld)</a:t>
                      </a:r>
                    </a:p>
                  </a:txBody>
                  <a:tcPr marL="6350" marR="6350" marT="6350" marB="0" anchor="ctr">
                    <a:solidFill>
                      <a:srgbClr val="F2F6F6"/>
                    </a:solidFill>
                  </a:tcPr>
                </a:tc>
                <a:extLst>
                  <a:ext uri="{0D108BD9-81ED-4DB2-BD59-A6C34878D82A}">
                    <a16:rowId xmlns:a16="http://schemas.microsoft.com/office/drawing/2014/main" val="4225675168"/>
                  </a:ext>
                </a:extLst>
              </a:tr>
              <a:tr h="424834">
                <a:tc>
                  <a:txBody>
                    <a:bodyPr/>
                    <a:lstStyle/>
                    <a:p>
                      <a:pPr algn="l" fontAlgn="b"/>
                      <a:r>
                        <a:rPr lang="nl-NL" sz="1200" b="1" i="0" u="none" strike="noStrike">
                          <a:solidFill>
                            <a:srgbClr val="286669"/>
                          </a:solidFill>
                          <a:effectLst/>
                          <a:latin typeface="+mn-lt"/>
                        </a:rPr>
                        <a:t>Aanbodratio</a:t>
                      </a:r>
                      <a:r>
                        <a:rPr lang="nl-NL" sz="1200" b="1" i="0" u="none" strike="noStrike" baseline="0">
                          <a:solidFill>
                            <a:srgbClr val="286669"/>
                          </a:solidFill>
                          <a:effectLst/>
                          <a:latin typeface="+mn-lt"/>
                        </a:rPr>
                        <a:t> WZC </a:t>
                      </a:r>
                      <a:r>
                        <a:rPr lang="nl-NL" sz="1200" b="0" i="0" u="none" strike="noStrike" baseline="0">
                          <a:solidFill>
                            <a:srgbClr val="286669"/>
                          </a:solidFill>
                          <a:effectLst/>
                          <a:latin typeface="+mn-lt"/>
                        </a:rPr>
                        <a:t>(2024)</a:t>
                      </a:r>
                    </a:p>
                    <a:p>
                      <a:pPr algn="l" fontAlgn="b"/>
                      <a:r>
                        <a:rPr lang="nl-NL" sz="1200" b="0" i="0" u="none" strike="noStrike" baseline="0">
                          <a:solidFill>
                            <a:srgbClr val="286669"/>
                          </a:solidFill>
                          <a:effectLst/>
                          <a:latin typeface="+mn-lt"/>
                        </a:rPr>
                        <a:t>aantal bedden per 100 65+ers</a:t>
                      </a:r>
                      <a:endParaRPr lang="nl-NL" sz="1200" b="0" i="0" u="none" strike="noStrike">
                        <a:solidFill>
                          <a:srgbClr val="286669"/>
                        </a:solidFill>
                        <a:effectLst/>
                        <a:latin typeface="+mn-lt"/>
                      </a:endParaRPr>
                    </a:p>
                  </a:txBody>
                  <a:tcPr marL="6350" marR="6350" marT="6350" marB="0" anchor="ctr">
                    <a:solidFill>
                      <a:srgbClr val="F2F6F6"/>
                    </a:solidFill>
                  </a:tcPr>
                </a:tc>
                <a:tc>
                  <a:txBody>
                    <a:bodyPr/>
                    <a:lstStyle/>
                    <a:p>
                      <a:pPr algn="ctr" fontAlgn="b"/>
                      <a:r>
                        <a:rPr lang="nl-NL" sz="1050" b="0" i="0" u="none" strike="noStrike">
                          <a:solidFill>
                            <a:schemeClr val="tx1"/>
                          </a:solidFill>
                          <a:effectLst/>
                          <a:latin typeface="+mn-lt"/>
                        </a:rPr>
                        <a:t>11,2</a:t>
                      </a:r>
                      <a:endParaRPr lang="nl-BE" sz="105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6,2</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NL" sz="1200" b="0" i="0" u="none" strike="noStrike">
                          <a:solidFill>
                            <a:srgbClr val="000000"/>
                          </a:solidFill>
                          <a:effectLst/>
                          <a:latin typeface="+mn-lt"/>
                        </a:rPr>
                        <a:t>5,7 </a:t>
                      </a:r>
                      <a:r>
                        <a:rPr lang="nl-BE" sz="1200" b="0" i="0" u="none" strike="noStrike">
                          <a:solidFill>
                            <a:srgbClr val="000000"/>
                          </a:solidFill>
                          <a:effectLst/>
                          <a:latin typeface="+mn-lt"/>
                        </a:rPr>
                        <a:t>(gemiddeld)</a:t>
                      </a:r>
                    </a:p>
                  </a:txBody>
                  <a:tcPr marL="6350" marR="6350" marT="6350" marB="0" anchor="ctr">
                    <a:solidFill>
                      <a:srgbClr val="F2F6F6"/>
                    </a:solidFill>
                  </a:tcPr>
                </a:tc>
                <a:extLst>
                  <a:ext uri="{0D108BD9-81ED-4DB2-BD59-A6C34878D82A}">
                    <a16:rowId xmlns:a16="http://schemas.microsoft.com/office/drawing/2014/main" val="1264049236"/>
                  </a:ext>
                </a:extLst>
              </a:tr>
              <a:tr h="424834">
                <a:tc>
                  <a:txBody>
                    <a:bodyPr/>
                    <a:lstStyle/>
                    <a:p>
                      <a:pPr algn="l" fontAlgn="b"/>
                      <a:r>
                        <a:rPr lang="nl-NL" sz="1200" b="1" i="0" u="none" strike="noStrike">
                          <a:solidFill>
                            <a:srgbClr val="286669"/>
                          </a:solidFill>
                          <a:effectLst/>
                          <a:latin typeface="+mn-lt"/>
                        </a:rPr>
                        <a:t>capaciteit DVC </a:t>
                      </a:r>
                      <a:r>
                        <a:rPr lang="nl-NL" sz="1200" b="0" i="0" u="none" strike="noStrike">
                          <a:solidFill>
                            <a:srgbClr val="286669"/>
                          </a:solidFill>
                          <a:effectLst/>
                          <a:latin typeface="+mn-lt"/>
                        </a:rPr>
                        <a:t>(aantal) (2024)</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2</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19</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NL" sz="1200" b="0" i="0" u="none" strike="noStrike">
                          <a:solidFill>
                            <a:srgbClr val="000000"/>
                          </a:solidFill>
                          <a:effectLst/>
                          <a:latin typeface="+mn-lt"/>
                        </a:rPr>
                        <a:t>1 </a:t>
                      </a:r>
                      <a:r>
                        <a:rPr lang="nl-BE" sz="1200" b="0" i="0" u="none" strike="noStrike">
                          <a:solidFill>
                            <a:srgbClr val="000000"/>
                          </a:solidFill>
                          <a:effectLst/>
                          <a:latin typeface="+mn-lt"/>
                        </a:rPr>
                        <a:t>(gemiddeld)</a:t>
                      </a:r>
                    </a:p>
                  </a:txBody>
                  <a:tcPr marL="6350" marR="6350" marT="6350" marB="0" anchor="ctr">
                    <a:solidFill>
                      <a:srgbClr val="F2F6F6"/>
                    </a:solidFill>
                  </a:tcPr>
                </a:tc>
                <a:extLst>
                  <a:ext uri="{0D108BD9-81ED-4DB2-BD59-A6C34878D82A}">
                    <a16:rowId xmlns:a16="http://schemas.microsoft.com/office/drawing/2014/main" val="1773670079"/>
                  </a:ext>
                </a:extLst>
              </a:tr>
              <a:tr h="424834">
                <a:tc>
                  <a:txBody>
                    <a:bodyPr/>
                    <a:lstStyle/>
                    <a:p>
                      <a:pPr algn="l" fontAlgn="b"/>
                      <a:r>
                        <a:rPr lang="nl-NL" sz="1200" b="1" i="0" u="none" strike="noStrike">
                          <a:solidFill>
                            <a:srgbClr val="286669"/>
                          </a:solidFill>
                          <a:effectLst/>
                          <a:latin typeface="+mn-lt"/>
                        </a:rPr>
                        <a:t>capaciteit</a:t>
                      </a:r>
                      <a:r>
                        <a:rPr lang="nl-NL" sz="1200" b="1" i="0" u="none" strike="noStrike" baseline="0">
                          <a:solidFill>
                            <a:srgbClr val="286669"/>
                          </a:solidFill>
                          <a:effectLst/>
                          <a:latin typeface="+mn-lt"/>
                        </a:rPr>
                        <a:t> assistentiewoningen </a:t>
                      </a:r>
                      <a:r>
                        <a:rPr lang="nl-NL" sz="1200" b="0" i="0" u="none" strike="noStrike" baseline="0">
                          <a:solidFill>
                            <a:srgbClr val="286669"/>
                          </a:solidFill>
                          <a:effectLst/>
                          <a:latin typeface="+mn-lt"/>
                        </a:rPr>
                        <a:t>(per 100 65+ers) (2024)</a:t>
                      </a:r>
                      <a:endParaRPr lang="nl-NL" sz="1200" b="1" i="0" u="none" strike="noStrike">
                        <a:solidFill>
                          <a:srgbClr val="286669"/>
                        </a:solidFill>
                        <a:effectLst/>
                        <a:latin typeface="+mn-lt"/>
                      </a:endParaRPr>
                    </a:p>
                  </a:txBody>
                  <a:tcPr marL="6350" marR="6350" marT="6350" marB="0" anchor="ctr">
                    <a:solidFill>
                      <a:srgbClr val="F2F6F6"/>
                    </a:solidFill>
                  </a:tcPr>
                </a:tc>
                <a:tc>
                  <a:txBody>
                    <a:bodyPr/>
                    <a:lstStyle/>
                    <a:p>
                      <a:pPr algn="ctr" fontAlgn="b"/>
                      <a:r>
                        <a:rPr lang="nl-NL" sz="1050" b="0" i="0" u="none" strike="noStrike">
                          <a:solidFill>
                            <a:srgbClr val="000000"/>
                          </a:solidFill>
                          <a:effectLst/>
                          <a:latin typeface="+mn-lt"/>
                        </a:rPr>
                        <a:t>3,3</a:t>
                      </a:r>
                      <a:endParaRPr lang="nl-BE" sz="105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2,0</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2,5 (gemiddeld)</a:t>
                      </a:r>
                    </a:p>
                  </a:txBody>
                  <a:tcPr marL="6350" marR="6350" marT="6350" marB="0" anchor="ctr">
                    <a:solidFill>
                      <a:srgbClr val="F2F6F6"/>
                    </a:solidFill>
                  </a:tcPr>
                </a:tc>
                <a:extLst>
                  <a:ext uri="{0D108BD9-81ED-4DB2-BD59-A6C34878D82A}">
                    <a16:rowId xmlns:a16="http://schemas.microsoft.com/office/drawing/2014/main" val="17973236"/>
                  </a:ext>
                </a:extLst>
              </a:tr>
              <a:tr h="424834">
                <a:tc>
                  <a:txBody>
                    <a:bodyPr/>
                    <a:lstStyle/>
                    <a:p>
                      <a:pPr algn="l" fontAlgn="b"/>
                      <a:r>
                        <a:rPr lang="nl-NL" sz="1200" b="1" i="0" u="none" strike="noStrike">
                          <a:solidFill>
                            <a:srgbClr val="286669"/>
                          </a:solidFill>
                          <a:effectLst/>
                          <a:latin typeface="+mn-lt"/>
                        </a:rPr>
                        <a:t>gepresteerde uren gezinszorg </a:t>
                      </a:r>
                      <a:r>
                        <a:rPr lang="nl-NL" sz="1200" b="0" i="0" u="none" strike="noStrike">
                          <a:solidFill>
                            <a:srgbClr val="286669"/>
                          </a:solidFill>
                          <a:effectLst/>
                          <a:latin typeface="+mn-lt"/>
                        </a:rPr>
                        <a:t>(2021)</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25.497</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50.252 (gemiddeld)</a:t>
                      </a:r>
                      <a:endParaRPr lang="nl-BE" sz="1200" b="0" i="0" u="none" strike="noStrike">
                        <a:solidFill>
                          <a:srgbClr val="000000"/>
                        </a:solidFill>
                        <a:effectLst/>
                        <a:latin typeface="+mn-lt"/>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n-lt"/>
                        </a:rPr>
                        <a:t>56.365 (gemiddeld)</a:t>
                      </a:r>
                    </a:p>
                  </a:txBody>
                  <a:tcPr marL="6350" marR="6350" marT="6350" marB="0" anchor="ctr">
                    <a:solidFill>
                      <a:srgbClr val="F2F6F6"/>
                    </a:solidFill>
                  </a:tcPr>
                </a:tc>
                <a:extLst>
                  <a:ext uri="{0D108BD9-81ED-4DB2-BD59-A6C34878D82A}">
                    <a16:rowId xmlns:a16="http://schemas.microsoft.com/office/drawing/2014/main" val="3261170179"/>
                  </a:ext>
                </a:extLst>
              </a:tr>
            </a:tbl>
          </a:graphicData>
        </a:graphic>
      </p:graphicFrame>
      <p:sp>
        <p:nvSpPr>
          <p:cNvPr id="6" name="Tekstvak 5"/>
          <p:cNvSpPr txBox="1"/>
          <p:nvPr/>
        </p:nvSpPr>
        <p:spPr>
          <a:xfrm>
            <a:off x="8000136" y="5796147"/>
            <a:ext cx="1920974" cy="43088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Provincie in Cijfers en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324074650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Zorg en welzijn in cijfers</a:t>
            </a:r>
          </a:p>
        </p:txBody>
      </p:sp>
      <p:graphicFrame>
        <p:nvGraphicFramePr>
          <p:cNvPr id="5"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997206158"/>
              </p:ext>
            </p:extLst>
          </p:nvPr>
        </p:nvGraphicFramePr>
        <p:xfrm>
          <a:off x="838200" y="1833729"/>
          <a:ext cx="9000001" cy="3441838"/>
        </p:xfrm>
        <a:graphic>
          <a:graphicData uri="http://schemas.openxmlformats.org/drawingml/2006/table">
            <a:tbl>
              <a:tblPr firstRow="1" bandRow="1">
                <a:tableStyleId>{5C22544A-7EE6-4342-B048-85BDC9FD1C3A}</a:tableStyleId>
              </a:tblPr>
              <a:tblGrid>
                <a:gridCol w="4090909">
                  <a:extLst>
                    <a:ext uri="{9D8B030D-6E8A-4147-A177-3AD203B41FA5}">
                      <a16:colId xmlns:a16="http://schemas.microsoft.com/office/drawing/2014/main" val="1318749380"/>
                    </a:ext>
                  </a:extLst>
                </a:gridCol>
                <a:gridCol w="1636364">
                  <a:extLst>
                    <a:ext uri="{9D8B030D-6E8A-4147-A177-3AD203B41FA5}">
                      <a16:colId xmlns:a16="http://schemas.microsoft.com/office/drawing/2014/main" val="2338258188"/>
                    </a:ext>
                  </a:extLst>
                </a:gridCol>
                <a:gridCol w="1636364">
                  <a:extLst>
                    <a:ext uri="{9D8B030D-6E8A-4147-A177-3AD203B41FA5}">
                      <a16:colId xmlns:a16="http://schemas.microsoft.com/office/drawing/2014/main" val="395998702"/>
                    </a:ext>
                  </a:extLst>
                </a:gridCol>
                <a:gridCol w="1636364">
                  <a:extLst>
                    <a:ext uri="{9D8B030D-6E8A-4147-A177-3AD203B41FA5}">
                      <a16:colId xmlns:a16="http://schemas.microsoft.com/office/drawing/2014/main" val="2996155885"/>
                    </a:ext>
                  </a:extLst>
                </a:gridCol>
              </a:tblGrid>
              <a:tr h="468000">
                <a:tc>
                  <a:txBody>
                    <a:bodyPr/>
                    <a:lstStyle/>
                    <a:p>
                      <a:pPr algn="ctr" fontAlgn="b"/>
                      <a:r>
                        <a:rPr lang="nl-BE" sz="1200" b="1" i="0" u="none" strike="noStrike">
                          <a:solidFill>
                            <a:srgbClr val="000000"/>
                          </a:solidFill>
                          <a:effectLst/>
                          <a:latin typeface="+mn-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NL" sz="1200" b="1" i="0" u="none" strike="noStrike">
                          <a:solidFill>
                            <a:srgbClr val="286669"/>
                          </a:solidFill>
                          <a:effectLst/>
                          <a:latin typeface="+mn-lt"/>
                        </a:rPr>
                        <a:t>Dentergem</a:t>
                      </a:r>
                      <a:endParaRPr lang="nl-BE" sz="1200" b="1" i="0" u="none" strike="noStrike">
                        <a:solidFill>
                          <a:srgbClr val="286669"/>
                        </a:solidFill>
                        <a:effectLst/>
                        <a:latin typeface="+mn-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n-lt"/>
                        </a:rPr>
                        <a:t>Referentieregio</a:t>
                      </a:r>
                    </a:p>
                    <a:p>
                      <a:pPr algn="ctr" fontAlgn="b"/>
                      <a:r>
                        <a:rPr lang="nl-BE" sz="1200" b="1" i="0" u="none" strike="noStrike" err="1">
                          <a:solidFill>
                            <a:schemeClr val="bg1"/>
                          </a:solidFill>
                          <a:effectLst/>
                          <a:latin typeface="+mn-lt"/>
                        </a:rPr>
                        <a:t>Midwest</a:t>
                      </a:r>
                      <a:endParaRPr lang="nl-BE" sz="1200" b="1" i="0" u="none" strike="noStrike">
                        <a:solidFill>
                          <a:schemeClr val="bg1"/>
                        </a:solidFill>
                        <a:effectLst/>
                        <a:latin typeface="+mn-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n-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424834">
                <a:tc>
                  <a:txBody>
                    <a:bodyPr/>
                    <a:lstStyle/>
                    <a:p>
                      <a:pPr algn="l" fontAlgn="b"/>
                      <a:r>
                        <a:rPr lang="nl-NL" sz="1200" b="1" i="0" u="none" strike="noStrike">
                          <a:solidFill>
                            <a:srgbClr val="286669"/>
                          </a:solidFill>
                          <a:effectLst/>
                          <a:latin typeface="+mn-lt"/>
                        </a:rPr>
                        <a:t>zorgbehoevenden met zorgverzekering mantel- en thuiszorg </a:t>
                      </a:r>
                      <a:r>
                        <a:rPr lang="nl-NL" sz="1200" b="0" i="0" u="none" strike="noStrike">
                          <a:solidFill>
                            <a:srgbClr val="286669"/>
                          </a:solidFill>
                          <a:effectLst/>
                          <a:latin typeface="+mn-lt"/>
                        </a:rPr>
                        <a:t>(aantal rechthebbenden per 100 inwoners) (2023)</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n-lt"/>
                        </a:rPr>
                        <a:t>2,6</a:t>
                      </a:r>
                      <a:endParaRPr lang="nl-BE" sz="1200" b="0" i="0" u="none" strike="noStrike">
                        <a:solidFill>
                          <a:srgbClr val="000000"/>
                        </a:solidFill>
                        <a:effectLst/>
                        <a:latin typeface="+mn-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n-lt"/>
                        </a:rPr>
                        <a:t>3,1</a:t>
                      </a:r>
                      <a:endParaRPr lang="nl-BE" sz="1200" b="0" i="0" u="none" strike="noStrike">
                        <a:solidFill>
                          <a:srgbClr val="000000"/>
                        </a:solidFill>
                        <a:effectLst/>
                        <a:latin typeface="+mn-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n-lt"/>
                        </a:rPr>
                        <a:t>2,9</a:t>
                      </a:r>
                      <a:endParaRPr lang="nl-BE" sz="1200" b="0" i="0" u="none" strike="noStrike">
                        <a:solidFill>
                          <a:srgbClr val="000000"/>
                        </a:solidFill>
                        <a:effectLst/>
                        <a:latin typeface="+mn-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1560632050"/>
                  </a:ext>
                </a:extLst>
              </a:tr>
              <a:tr h="424834">
                <a:tc>
                  <a:txBody>
                    <a:bodyPr/>
                    <a:lstStyle/>
                    <a:p>
                      <a:pPr algn="l" fontAlgn="b"/>
                      <a:r>
                        <a:rPr lang="nl-NL" sz="1200" b="1" i="0" u="none" strike="noStrike">
                          <a:solidFill>
                            <a:srgbClr val="286669"/>
                          </a:solidFill>
                          <a:effectLst/>
                          <a:latin typeface="+mn-lt"/>
                        </a:rPr>
                        <a:t>inwoners die tevreden zijn over ouderenvoorzieningen </a:t>
                      </a:r>
                      <a:r>
                        <a:rPr lang="nl-NL" sz="1200" b="0" i="0" u="none" strike="noStrike">
                          <a:solidFill>
                            <a:srgbClr val="286669"/>
                          </a:solidFill>
                          <a:effectLst/>
                          <a:latin typeface="+mn-lt"/>
                        </a:rPr>
                        <a:t>(%) (2023)</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77%</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80%</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71%</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316597917"/>
                  </a:ext>
                </a:extLst>
              </a:tr>
              <a:tr h="424834">
                <a:tc>
                  <a:txBody>
                    <a:bodyPr/>
                    <a:lstStyle/>
                    <a:p>
                      <a:pPr algn="l" fontAlgn="b"/>
                      <a:r>
                        <a:rPr lang="nl-NL" sz="1200" b="1" i="0" u="none" strike="noStrike">
                          <a:solidFill>
                            <a:srgbClr val="286669"/>
                          </a:solidFill>
                          <a:effectLst/>
                          <a:latin typeface="+mn-lt"/>
                        </a:rPr>
                        <a:t>inwoners die vinden dat er voldoende huisartsen zijn </a:t>
                      </a:r>
                      <a:r>
                        <a:rPr lang="nl-NL" sz="1200" b="0" i="0" u="none" strike="noStrike">
                          <a:solidFill>
                            <a:srgbClr val="286669"/>
                          </a:solidFill>
                          <a:effectLst/>
                          <a:latin typeface="+mn-lt"/>
                        </a:rPr>
                        <a:t>(%) (2023)</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82%</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76%</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67%</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403375020"/>
                  </a:ext>
                </a:extLst>
              </a:tr>
              <a:tr h="424834">
                <a:tc>
                  <a:txBody>
                    <a:bodyPr/>
                    <a:lstStyle/>
                    <a:p>
                      <a:pPr algn="l" fontAlgn="b"/>
                      <a:r>
                        <a:rPr lang="nl-NL" sz="1200" b="1" i="0" u="none" strike="noStrike">
                          <a:solidFill>
                            <a:srgbClr val="286669"/>
                          </a:solidFill>
                          <a:effectLst/>
                          <a:latin typeface="+mn-lt"/>
                        </a:rPr>
                        <a:t>inwoners met betalingsmoeilijkheden gezondheidszorg </a:t>
                      </a:r>
                      <a:r>
                        <a:rPr lang="nl-NL" sz="1200" b="0" i="0" u="none" strike="noStrike">
                          <a:solidFill>
                            <a:srgbClr val="286669"/>
                          </a:solidFill>
                          <a:effectLst/>
                          <a:latin typeface="+mn-lt"/>
                        </a:rPr>
                        <a:t>(%) (2023)</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2%</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5%</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5%</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4225675168"/>
                  </a:ext>
                </a:extLst>
              </a:tr>
              <a:tr h="424834">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a:solidFill>
                            <a:srgbClr val="286669"/>
                          </a:solidFill>
                          <a:effectLst/>
                          <a:latin typeface="+mn-lt"/>
                        </a:rPr>
                        <a:t>inwoners die tevreden zijn over gezondheidsvoorzieningen </a:t>
                      </a:r>
                      <a:r>
                        <a:rPr lang="nl-NL" sz="1200" b="0" i="0" u="none" strike="noStrike">
                          <a:solidFill>
                            <a:srgbClr val="286669"/>
                          </a:solidFill>
                          <a:effectLst/>
                          <a:latin typeface="+mn-lt"/>
                        </a:rPr>
                        <a:t>(%) (2023)</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79%</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86%</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80%</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264049236"/>
                  </a:ext>
                </a:extLst>
              </a:tr>
              <a:tr h="424834">
                <a:tc>
                  <a:txBody>
                    <a:bodyPr/>
                    <a:lstStyle/>
                    <a:p>
                      <a:pPr algn="l" fontAlgn="b"/>
                      <a:r>
                        <a:rPr lang="nl-NL" sz="1200" b="1" i="0" u="none" strike="noStrike">
                          <a:solidFill>
                            <a:srgbClr val="286669"/>
                          </a:solidFill>
                          <a:effectLst/>
                          <a:latin typeface="+mn-lt"/>
                        </a:rPr>
                        <a:t>inwoners die mantelzorg geven </a:t>
                      </a:r>
                      <a:r>
                        <a:rPr lang="nl-NL" sz="1200" b="0" i="0" u="none" strike="noStrike">
                          <a:solidFill>
                            <a:srgbClr val="286669"/>
                          </a:solidFill>
                          <a:effectLst/>
                          <a:latin typeface="+mn-lt"/>
                        </a:rPr>
                        <a:t>(%) (2023)</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32%</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35%</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36%</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773670079"/>
                  </a:ext>
                </a:extLst>
              </a:tr>
              <a:tr h="424834">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a:solidFill>
                            <a:srgbClr val="286669"/>
                          </a:solidFill>
                          <a:effectLst/>
                          <a:latin typeface="+mn-lt"/>
                        </a:rPr>
                        <a:t>inwoners die mantelzorg krijgen </a:t>
                      </a:r>
                      <a:r>
                        <a:rPr lang="nl-NL" sz="1200" b="0" i="0" u="none" strike="noStrike">
                          <a:solidFill>
                            <a:srgbClr val="286669"/>
                          </a:solidFill>
                          <a:effectLst/>
                          <a:latin typeface="+mn-lt"/>
                        </a:rPr>
                        <a:t>(%) (2023)</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19%</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n-lt"/>
                        </a:rPr>
                        <a:t>20%</a:t>
                      </a:r>
                      <a:endParaRPr lang="nl-BE" sz="1200" b="0" i="0" u="none" strike="noStrike">
                        <a:solidFill>
                          <a:schemeClr val="tx1"/>
                        </a:solidFill>
                        <a:effectLst/>
                        <a:latin typeface="+mn-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n-lt"/>
                        </a:rPr>
                        <a:t>20%</a:t>
                      </a:r>
                      <a:endParaRPr lang="nl-BE" sz="1200" b="0" i="0" u="none" strike="noStrike">
                        <a:solidFill>
                          <a:srgbClr val="000000"/>
                        </a:solidFill>
                        <a:effectLst/>
                        <a:latin typeface="+mn-lt"/>
                      </a:endParaRPr>
                    </a:p>
                  </a:txBody>
                  <a:tcPr marL="6350" marR="6350" marT="6350" marB="0" anchor="ctr">
                    <a:solidFill>
                      <a:srgbClr val="F2F6F6"/>
                    </a:solidFill>
                  </a:tcPr>
                </a:tc>
                <a:extLst>
                  <a:ext uri="{0D108BD9-81ED-4DB2-BD59-A6C34878D82A}">
                    <a16:rowId xmlns:a16="http://schemas.microsoft.com/office/drawing/2014/main" val="17973236"/>
                  </a:ext>
                </a:extLst>
              </a:tr>
            </a:tbl>
          </a:graphicData>
        </a:graphic>
      </p:graphicFrame>
      <p:sp>
        <p:nvSpPr>
          <p:cNvPr id="6" name="Tekstvak 5"/>
          <p:cNvSpPr txBox="1"/>
          <p:nvPr/>
        </p:nvSpPr>
        <p:spPr>
          <a:xfrm>
            <a:off x="8009372" y="5281913"/>
            <a:ext cx="1920974" cy="2616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BE" sz="1100" b="0" i="0" u="none" strike="noStrike" kern="1200" cap="none" spc="0" normalizeH="0" baseline="0" noProof="0">
                <a:ln>
                  <a:noFill/>
                </a:ln>
                <a:solidFill>
                  <a:prstClr val="white">
                    <a:lumMod val="65000"/>
                  </a:prstClr>
                </a:solidFill>
                <a:effectLst/>
                <a:uLnTx/>
                <a:uFillTx/>
                <a:latin typeface="Segoe UI"/>
                <a:ea typeface="+mn-ea"/>
                <a:cs typeface="+mn-cs"/>
              </a:rPr>
              <a:t>Bron: gemeentemonitor</a:t>
            </a:r>
            <a:endParaRPr kumimoji="0" lang="nl-BE" sz="1800" b="0" i="0" u="none" strike="noStrike" kern="1200" cap="none" spc="0" normalizeH="0" baseline="0" noProof="0">
              <a:ln>
                <a:noFill/>
              </a:ln>
              <a:solidFill>
                <a:prstClr val="white">
                  <a:lumMod val="65000"/>
                </a:prstClr>
              </a:solidFill>
              <a:effectLst/>
              <a:uLnTx/>
              <a:uFillTx/>
              <a:latin typeface="Segoe UI"/>
              <a:ea typeface="+mn-ea"/>
              <a:cs typeface="+mn-cs"/>
            </a:endParaRPr>
          </a:p>
        </p:txBody>
      </p:sp>
    </p:spTree>
    <p:extLst>
      <p:ext uri="{BB962C8B-B14F-4D97-AF65-F5344CB8AC3E}">
        <p14:creationId xmlns:p14="http://schemas.microsoft.com/office/powerpoint/2010/main" val="375178567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Armoede in cijfers</a:t>
            </a:r>
          </a:p>
        </p:txBody>
      </p:sp>
      <p:graphicFrame>
        <p:nvGraphicFramePr>
          <p:cNvPr id="5" name="Tabel 6">
            <a:extLst>
              <a:ext uri="{FF2B5EF4-FFF2-40B4-BE49-F238E27FC236}">
                <a16:creationId xmlns:a16="http://schemas.microsoft.com/office/drawing/2014/main" id="{CDEE13D8-ED50-07E7-2052-27AA42365AC5}"/>
              </a:ext>
            </a:extLst>
          </p:cNvPr>
          <p:cNvGraphicFramePr>
            <a:graphicFrameLocks noGrp="1"/>
          </p:cNvGraphicFramePr>
          <p:nvPr>
            <p:ph idx="1"/>
            <p:extLst>
              <p:ext uri="{D42A27DB-BD31-4B8C-83A1-F6EECF244321}">
                <p14:modId xmlns:p14="http://schemas.microsoft.com/office/powerpoint/2010/main" val="3339577267"/>
              </p:ext>
            </p:extLst>
          </p:nvPr>
        </p:nvGraphicFramePr>
        <p:xfrm>
          <a:off x="1957388" y="1312324"/>
          <a:ext cx="8277224" cy="4914710"/>
        </p:xfrm>
        <a:graphic>
          <a:graphicData uri="http://schemas.openxmlformats.org/drawingml/2006/table">
            <a:tbl>
              <a:tblPr firstRow="1" bandRow="1">
                <a:tableStyleId>{5C22544A-7EE6-4342-B048-85BDC9FD1C3A}</a:tableStyleId>
              </a:tblPr>
              <a:tblGrid>
                <a:gridCol w="3762374">
                  <a:extLst>
                    <a:ext uri="{9D8B030D-6E8A-4147-A177-3AD203B41FA5}">
                      <a16:colId xmlns:a16="http://schemas.microsoft.com/office/drawing/2014/main" val="1318749380"/>
                    </a:ext>
                  </a:extLst>
                </a:gridCol>
                <a:gridCol w="1504950">
                  <a:extLst>
                    <a:ext uri="{9D8B030D-6E8A-4147-A177-3AD203B41FA5}">
                      <a16:colId xmlns:a16="http://schemas.microsoft.com/office/drawing/2014/main" val="2338258188"/>
                    </a:ext>
                  </a:extLst>
                </a:gridCol>
                <a:gridCol w="1504950">
                  <a:extLst>
                    <a:ext uri="{9D8B030D-6E8A-4147-A177-3AD203B41FA5}">
                      <a16:colId xmlns:a16="http://schemas.microsoft.com/office/drawing/2014/main" val="1404581243"/>
                    </a:ext>
                  </a:extLst>
                </a:gridCol>
                <a:gridCol w="1504950">
                  <a:extLst>
                    <a:ext uri="{9D8B030D-6E8A-4147-A177-3AD203B41FA5}">
                      <a16:colId xmlns:a16="http://schemas.microsoft.com/office/drawing/2014/main" val="2996155885"/>
                    </a:ext>
                  </a:extLst>
                </a:gridCol>
              </a:tblGrid>
              <a:tr h="440360">
                <a:tc>
                  <a:txBody>
                    <a:bodyPr/>
                    <a:lstStyle/>
                    <a:p>
                      <a:pPr algn="ctr" fontAlgn="b"/>
                      <a:r>
                        <a:rPr lang="nl-BE" sz="1200" b="1" i="0" u="none" strike="noStrike">
                          <a:solidFill>
                            <a:schemeClr val="bg1"/>
                          </a:solidFill>
                          <a:effectLst/>
                          <a:latin typeface="+mj-lt"/>
                        </a:rPr>
                        <a:t> </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nl-NL" sz="1200" b="1" i="0" u="none" strike="noStrike">
                          <a:solidFill>
                            <a:srgbClr val="286669"/>
                          </a:solidFill>
                          <a:effectLst/>
                          <a:latin typeface="+mn-lt"/>
                        </a:rPr>
                        <a:t>Dentergem</a:t>
                      </a:r>
                      <a:endParaRPr lang="nl-BE" sz="1200" b="1" i="0" u="none" strike="noStrike">
                        <a:solidFill>
                          <a:srgbClr val="286669"/>
                        </a:solidFill>
                        <a:effectLst/>
                        <a:latin typeface="+mn-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chemeClr val="bg1"/>
                    </a:solidFill>
                  </a:tcPr>
                </a:tc>
                <a:tc>
                  <a:txBody>
                    <a:bodyPr/>
                    <a:lstStyle/>
                    <a:p>
                      <a:pPr algn="ctr" fontAlgn="b"/>
                      <a:r>
                        <a:rPr lang="nl-BE" sz="1200" b="1" i="0" u="none" strike="noStrike">
                          <a:solidFill>
                            <a:schemeClr val="bg1"/>
                          </a:solidFill>
                          <a:effectLst/>
                          <a:latin typeface="+mn-lt"/>
                        </a:rPr>
                        <a:t>Referentieregio</a:t>
                      </a:r>
                    </a:p>
                    <a:p>
                      <a:pPr algn="ctr" fontAlgn="b"/>
                      <a:r>
                        <a:rPr lang="nl-BE" sz="1200" b="1" i="0" u="none" strike="noStrike" err="1">
                          <a:solidFill>
                            <a:schemeClr val="bg1"/>
                          </a:solidFill>
                          <a:effectLst/>
                          <a:latin typeface="+mn-lt"/>
                        </a:rPr>
                        <a:t>Midwest</a:t>
                      </a:r>
                      <a:endParaRPr lang="nl-BE" sz="1200" b="1" i="0" u="none" strike="noStrike">
                        <a:solidFill>
                          <a:schemeClr val="bg1"/>
                        </a:solidFill>
                        <a:effectLst/>
                        <a:latin typeface="+mn-lt"/>
                      </a:endParaRP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tc>
                  <a:txBody>
                    <a:bodyPr/>
                    <a:lstStyle/>
                    <a:p>
                      <a:pPr algn="ctr" fontAlgn="b"/>
                      <a:r>
                        <a:rPr lang="nl-BE" sz="1200" b="1" i="0" u="none" strike="noStrike">
                          <a:solidFill>
                            <a:schemeClr val="bg1"/>
                          </a:solidFill>
                          <a:effectLst/>
                          <a:latin typeface="+mj-lt"/>
                        </a:rPr>
                        <a:t>Vlaams gewest</a:t>
                      </a:r>
                    </a:p>
                  </a:txBody>
                  <a:tcPr marL="6350" marR="6350" marT="6350" marB="0" anchor="ctr">
                    <a:lnL w="12700" cap="flat" cmpd="sng" algn="ctr">
                      <a:solidFill>
                        <a:srgbClr val="286669"/>
                      </a:solidFill>
                      <a:prstDash val="solid"/>
                      <a:round/>
                      <a:headEnd type="none" w="med" len="med"/>
                      <a:tailEnd type="none" w="med" len="med"/>
                    </a:lnL>
                    <a:lnR w="12700" cap="flat" cmpd="sng" algn="ctr">
                      <a:solidFill>
                        <a:srgbClr val="286669"/>
                      </a:solidFill>
                      <a:prstDash val="solid"/>
                      <a:round/>
                      <a:headEnd type="none" w="med" len="med"/>
                      <a:tailEnd type="none" w="med" len="med"/>
                    </a:lnR>
                    <a:lnT w="12700" cap="flat" cmpd="sng" algn="ctr">
                      <a:solidFill>
                        <a:srgbClr val="286669"/>
                      </a:solidFill>
                      <a:prstDash val="solid"/>
                      <a:round/>
                      <a:headEnd type="none" w="med" len="med"/>
                      <a:tailEnd type="none" w="med" len="med"/>
                    </a:lnT>
                    <a:lnB w="12700" cap="flat" cmpd="sng" algn="ctr">
                      <a:solidFill>
                        <a:srgbClr val="286669"/>
                      </a:solidFill>
                      <a:prstDash val="solid"/>
                      <a:round/>
                      <a:headEnd type="none" w="med" len="med"/>
                      <a:tailEnd type="none" w="med" len="med"/>
                    </a:lnB>
                    <a:solidFill>
                      <a:srgbClr val="286669"/>
                    </a:solidFill>
                  </a:tcPr>
                </a:tc>
                <a:extLst>
                  <a:ext uri="{0D108BD9-81ED-4DB2-BD59-A6C34878D82A}">
                    <a16:rowId xmlns:a16="http://schemas.microsoft.com/office/drawing/2014/main" val="1872609271"/>
                  </a:ext>
                </a:extLst>
              </a:tr>
              <a:tr h="497150">
                <a:tc>
                  <a:txBody>
                    <a:bodyPr/>
                    <a:lstStyle/>
                    <a:p>
                      <a:pPr algn="l" fontAlgn="b"/>
                      <a:r>
                        <a:rPr lang="nl-BE" sz="1200" b="1" i="0" u="none" strike="noStrike">
                          <a:solidFill>
                            <a:srgbClr val="286669"/>
                          </a:solidFill>
                          <a:effectLst/>
                          <a:latin typeface="+mj-lt"/>
                        </a:rPr>
                        <a:t>gemiddeld netto belastbaar inkomen per inwoner </a:t>
                      </a:r>
                      <a:r>
                        <a:rPr lang="nl-BE" sz="1200" b="0" i="0" u="none" strike="noStrike">
                          <a:solidFill>
                            <a:srgbClr val="286669"/>
                          </a:solidFill>
                          <a:effectLst/>
                          <a:latin typeface="+mj-lt"/>
                        </a:rPr>
                        <a:t>(€) (2021) </a:t>
                      </a: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chemeClr val="tx1"/>
                          </a:solidFill>
                          <a:effectLst/>
                          <a:latin typeface="+mj-lt"/>
                        </a:rPr>
                        <a:t>20.753</a:t>
                      </a:r>
                      <a:endParaRPr lang="nl-BE" sz="1200" b="0" i="0" u="none" strike="noStrike">
                        <a:solidFill>
                          <a:schemeClr val="tx1"/>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16.274</a:t>
                      </a:r>
                      <a:endParaRPr lang="nl-BE" sz="1200" b="0" i="0" u="none" strike="noStrike">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tc>
                  <a:txBody>
                    <a:bodyPr/>
                    <a:lstStyle/>
                    <a:p>
                      <a:pPr algn="ctr" fontAlgn="b"/>
                      <a:r>
                        <a:rPr lang="nl-NL" sz="1200" b="0" i="0" u="none" strike="noStrike">
                          <a:solidFill>
                            <a:srgbClr val="000000"/>
                          </a:solidFill>
                          <a:effectLst/>
                          <a:latin typeface="+mj-lt"/>
                        </a:rPr>
                        <a:t>21.881</a:t>
                      </a:r>
                      <a:endParaRPr lang="nl-BE" sz="1200" b="0" i="0" u="none" strike="noStrike">
                        <a:solidFill>
                          <a:srgbClr val="000000"/>
                        </a:solidFill>
                        <a:effectLst/>
                        <a:latin typeface="+mj-lt"/>
                      </a:endParaRPr>
                    </a:p>
                  </a:txBody>
                  <a:tcPr marL="6350" marR="6350" marT="6350" marB="0" anchor="ctr">
                    <a:lnT w="12700" cap="flat" cmpd="sng" algn="ctr">
                      <a:solidFill>
                        <a:srgbClr val="286669"/>
                      </a:solidFill>
                      <a:prstDash val="solid"/>
                      <a:round/>
                      <a:headEnd type="none" w="med" len="med"/>
                      <a:tailEnd type="none" w="med" len="med"/>
                    </a:lnT>
                    <a:solidFill>
                      <a:srgbClr val="F2F6F6"/>
                    </a:solidFill>
                  </a:tcPr>
                </a:tc>
                <a:extLst>
                  <a:ext uri="{0D108BD9-81ED-4DB2-BD59-A6C34878D82A}">
                    <a16:rowId xmlns:a16="http://schemas.microsoft.com/office/drawing/2014/main" val="2905811574"/>
                  </a:ext>
                </a:extLst>
              </a:tr>
              <a:tr h="497150">
                <a:tc>
                  <a:txBody>
                    <a:bodyPr/>
                    <a:lstStyle/>
                    <a:p>
                      <a:pPr algn="l" fontAlgn="b"/>
                      <a:r>
                        <a:rPr lang="nl-NL" sz="1200" b="1" i="0" u="none" strike="noStrike">
                          <a:solidFill>
                            <a:srgbClr val="286669"/>
                          </a:solidFill>
                          <a:effectLst/>
                          <a:latin typeface="+mj-lt"/>
                        </a:rPr>
                        <a:t>inwoners met fiscaal inkomen beneden kritische grens (individuele aangiften) </a:t>
                      </a:r>
                      <a:r>
                        <a:rPr lang="nl-NL" sz="1200" b="0" i="0" u="none" strike="noStrike">
                          <a:solidFill>
                            <a:srgbClr val="286669"/>
                          </a:solidFill>
                          <a:effectLst/>
                          <a:latin typeface="+mj-lt"/>
                        </a:rPr>
                        <a:t>(%) (2022)</a:t>
                      </a:r>
                      <a:endParaRPr lang="nl-BE" sz="1200" b="0"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23,0</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21,0</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20,1%</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400720880"/>
                  </a:ext>
                </a:extLst>
              </a:tr>
              <a:tr h="497150">
                <a:tc>
                  <a:txBody>
                    <a:bodyPr/>
                    <a:lstStyle/>
                    <a:p>
                      <a:pPr algn="l" fontAlgn="b"/>
                      <a:r>
                        <a:rPr lang="nl-NL" sz="1200" b="1" i="0" u="none" strike="noStrike" err="1">
                          <a:solidFill>
                            <a:srgbClr val="286669"/>
                          </a:solidFill>
                          <a:effectLst/>
                          <a:latin typeface="+mj-lt"/>
                        </a:rPr>
                        <a:t>leefloners</a:t>
                      </a:r>
                      <a:r>
                        <a:rPr lang="nl-NL" sz="1200" b="1" i="0" u="none" strike="noStrike">
                          <a:solidFill>
                            <a:srgbClr val="286669"/>
                          </a:solidFill>
                          <a:effectLst/>
                          <a:latin typeface="+mj-lt"/>
                        </a:rPr>
                        <a:t> per 1.000 inwoners</a:t>
                      </a:r>
                      <a:r>
                        <a:rPr lang="nl-NL" sz="1200" b="1" i="0" u="none" strike="noStrike" baseline="0">
                          <a:solidFill>
                            <a:srgbClr val="286669"/>
                          </a:solidFill>
                          <a:effectLst/>
                          <a:latin typeface="+mj-lt"/>
                        </a:rPr>
                        <a:t> </a:t>
                      </a:r>
                      <a:r>
                        <a:rPr lang="nl-NL" sz="1200" b="0" i="0" u="none" strike="noStrike">
                          <a:solidFill>
                            <a:srgbClr val="286669"/>
                          </a:solidFill>
                          <a:effectLst/>
                          <a:latin typeface="+mj-lt"/>
                        </a:rPr>
                        <a:t>(2023)</a:t>
                      </a: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0,8</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5,0</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5,9</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1560632050"/>
                  </a:ext>
                </a:extLst>
              </a:tr>
              <a:tr h="497150">
                <a:tc>
                  <a:txBody>
                    <a:bodyPr/>
                    <a:lstStyle/>
                    <a:p>
                      <a:pPr algn="l" fontAlgn="b"/>
                      <a:r>
                        <a:rPr lang="nl-NL" sz="1200" b="1" i="0" u="none" strike="noStrike">
                          <a:solidFill>
                            <a:srgbClr val="286669"/>
                          </a:solidFill>
                          <a:effectLst/>
                          <a:latin typeface="+mj-lt"/>
                        </a:rPr>
                        <a:t>personen met verhoogde tegemoetkoming </a:t>
                      </a:r>
                    </a:p>
                    <a:p>
                      <a:pPr algn="l" fontAlgn="b"/>
                      <a:r>
                        <a:rPr lang="nl-NL" sz="1200" b="0" i="0" u="none" strike="noStrike">
                          <a:solidFill>
                            <a:srgbClr val="286669"/>
                          </a:solidFill>
                          <a:effectLst/>
                          <a:latin typeface="+mj-lt"/>
                        </a:rPr>
                        <a:t>(t.o.v. personen in de ziekteverzekering) (%) (2023)</a:t>
                      </a: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14,2%</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16,8%</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BE" sz="1200" b="0" i="0" u="none" strike="noStrike">
                          <a:solidFill>
                            <a:srgbClr val="000000"/>
                          </a:solidFill>
                          <a:effectLst/>
                          <a:latin typeface="+mj-lt"/>
                        </a:rPr>
                        <a:t>16,8%</a:t>
                      </a:r>
                    </a:p>
                  </a:txBody>
                  <a:tcPr marL="6350" marR="6350" marT="6350" marB="0" anchor="ctr">
                    <a:solidFill>
                      <a:srgbClr val="F2F6F6"/>
                    </a:solidFill>
                  </a:tcPr>
                </a:tc>
                <a:extLst>
                  <a:ext uri="{0D108BD9-81ED-4DB2-BD59-A6C34878D82A}">
                    <a16:rowId xmlns:a16="http://schemas.microsoft.com/office/drawing/2014/main" val="403375020"/>
                  </a:ext>
                </a:extLst>
              </a:tr>
              <a:tr h="497150">
                <a:tc>
                  <a:txBody>
                    <a:bodyPr/>
                    <a:lstStyle/>
                    <a:p>
                      <a:pPr algn="l" fontAlgn="b"/>
                      <a:r>
                        <a:rPr lang="nl-NL" sz="1200" b="1" i="0" u="none" strike="noStrike">
                          <a:solidFill>
                            <a:srgbClr val="286669"/>
                          </a:solidFill>
                          <a:effectLst/>
                          <a:latin typeface="+mj-lt"/>
                        </a:rPr>
                        <a:t>inwoners met betalingsmoeilijkheden </a:t>
                      </a:r>
                      <a:r>
                        <a:rPr lang="nl-NL" sz="1200" b="0" i="0" u="none" strike="noStrike">
                          <a:solidFill>
                            <a:srgbClr val="286669"/>
                          </a:solidFill>
                          <a:effectLst/>
                          <a:latin typeface="+mj-lt"/>
                        </a:rPr>
                        <a:t>(%) (2023)</a:t>
                      </a:r>
                      <a:endParaRPr lang="nl-BE" sz="1200" b="0" i="0" u="none" strike="noStrike">
                        <a:solidFill>
                          <a:srgbClr val="286669"/>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4%</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10%</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11%</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557961626"/>
                  </a:ext>
                </a:extLst>
              </a:tr>
              <a:tr h="497150">
                <a:tc>
                  <a:txBody>
                    <a:bodyPr/>
                    <a:lstStyle/>
                    <a:p>
                      <a:pPr algn="l" fontAlgn="b"/>
                      <a:r>
                        <a:rPr lang="nl-NL" sz="1200" b="1" i="0" u="none" strike="noStrike" dirty="0">
                          <a:solidFill>
                            <a:srgbClr val="286669"/>
                          </a:solidFill>
                          <a:effectLst/>
                          <a:latin typeface="+mj-lt"/>
                        </a:rPr>
                        <a:t>energie-armoede huishoudens – budgetmeters elektriciteit </a:t>
                      </a:r>
                      <a:r>
                        <a:rPr lang="nl-NL" sz="1200" b="0" i="0" u="none" strike="noStrike" dirty="0">
                          <a:solidFill>
                            <a:srgbClr val="286669"/>
                          </a:solidFill>
                          <a:effectLst/>
                          <a:latin typeface="+mj-lt"/>
                        </a:rPr>
                        <a:t>(per 1.000 toegangspunten) (2023)</a:t>
                      </a:r>
                      <a:endParaRPr lang="nl-BE" sz="1200" b="0" i="0" u="none" strike="noStrike" dirty="0">
                        <a:solidFill>
                          <a:srgbClr val="286669"/>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17</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17,9</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20,5</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3662497727"/>
                  </a:ext>
                </a:extLst>
              </a:tr>
              <a:tr h="497150">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kern="1200" dirty="0">
                          <a:solidFill>
                            <a:srgbClr val="286669"/>
                          </a:solidFill>
                          <a:effectLst/>
                          <a:latin typeface="+mn-lt"/>
                          <a:ea typeface="+mn-ea"/>
                          <a:cs typeface="+mn-cs"/>
                        </a:rPr>
                        <a:t>energie-armoede huishoudens – budgetmeters aardgas </a:t>
                      </a:r>
                      <a:r>
                        <a:rPr lang="nl-NL" sz="1200" b="0" i="0" u="none" strike="noStrike" kern="1200" dirty="0">
                          <a:solidFill>
                            <a:srgbClr val="286669"/>
                          </a:solidFill>
                          <a:effectLst/>
                          <a:latin typeface="+mn-lt"/>
                          <a:ea typeface="+mn-ea"/>
                          <a:cs typeface="+mn-cs"/>
                        </a:rPr>
                        <a:t>(per 1.000 toegangspunten) (2023)</a:t>
                      </a:r>
                      <a:endParaRPr lang="nl-BE" sz="1200" b="0" i="0" u="none" strike="noStrike" kern="1200" dirty="0">
                        <a:solidFill>
                          <a:srgbClr val="286669"/>
                        </a:solidFill>
                        <a:effectLst/>
                        <a:latin typeface="+mn-lt"/>
                        <a:ea typeface="+mn-ea"/>
                        <a:cs typeface="+mn-cs"/>
                      </a:endParaRPr>
                    </a:p>
                  </a:txBody>
                  <a:tcPr marL="6350" marR="6350" marT="6350" marB="0" anchor="ctr">
                    <a:solidFill>
                      <a:srgbClr val="F2F6F6"/>
                    </a:solidFill>
                  </a:tcPr>
                </a:tc>
                <a:tc>
                  <a:txBody>
                    <a:bodyPr/>
                    <a:lstStyle/>
                    <a:p>
                      <a:pPr algn="ctr" fontAlgn="b"/>
                      <a:r>
                        <a:rPr lang="nl-NL" sz="1200" b="0" i="0" u="none" strike="noStrike" dirty="0">
                          <a:solidFill>
                            <a:schemeClr val="tx1"/>
                          </a:solidFill>
                          <a:effectLst/>
                          <a:latin typeface="+mj-lt"/>
                        </a:rPr>
                        <a:t>17,5</a:t>
                      </a:r>
                      <a:endParaRPr lang="nl-BE" sz="1200" b="0" i="0" u="none" strike="noStrike" dirty="0">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dirty="0">
                          <a:solidFill>
                            <a:srgbClr val="000000"/>
                          </a:solidFill>
                          <a:effectLst/>
                          <a:latin typeface="+mj-lt"/>
                        </a:rPr>
                        <a:t>16,8</a:t>
                      </a:r>
                      <a:endParaRPr lang="nl-BE" sz="1200" b="0" i="0" u="none" strike="noStrike" dirty="0">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19</a:t>
                      </a:r>
                      <a:endParaRPr lang="nl-BE" sz="1200" b="0" i="0" u="none" strike="noStrike">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3189549492"/>
                  </a:ext>
                </a:extLst>
              </a:tr>
              <a:tr h="497150">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200" b="1" i="0" u="none" strike="noStrike" kern="1200" dirty="0">
                          <a:solidFill>
                            <a:srgbClr val="286669"/>
                          </a:solidFill>
                          <a:effectLst/>
                          <a:latin typeface="+mn-lt"/>
                          <a:ea typeface="+mn-ea"/>
                          <a:cs typeface="+mn-cs"/>
                        </a:rPr>
                        <a:t>inwoners met betalingsmoeilijkheden energie en water </a:t>
                      </a:r>
                      <a:r>
                        <a:rPr lang="nl-NL" sz="1200" b="0" i="0" u="none" strike="noStrike" kern="1200" dirty="0">
                          <a:solidFill>
                            <a:srgbClr val="286669"/>
                          </a:solidFill>
                          <a:effectLst/>
                          <a:latin typeface="+mn-lt"/>
                          <a:ea typeface="+mn-ea"/>
                          <a:cs typeface="+mn-cs"/>
                        </a:rPr>
                        <a:t>(%) (2023)</a:t>
                      </a:r>
                      <a:endParaRPr lang="nl-BE" sz="1200" b="0" i="0" u="none" strike="noStrike" kern="1200" dirty="0">
                        <a:solidFill>
                          <a:srgbClr val="286669"/>
                        </a:solidFill>
                        <a:effectLst/>
                        <a:latin typeface="+mn-lt"/>
                        <a:ea typeface="+mn-ea"/>
                        <a:cs typeface="+mn-cs"/>
                      </a:endParaRPr>
                    </a:p>
                  </a:txBody>
                  <a:tcPr marL="6350" marR="6350" marT="6350" marB="0" anchor="ctr">
                    <a:solidFill>
                      <a:srgbClr val="F2F6F6"/>
                    </a:solidFill>
                  </a:tcPr>
                </a:tc>
                <a:tc>
                  <a:txBody>
                    <a:bodyPr/>
                    <a:lstStyle/>
                    <a:p>
                      <a:pPr algn="ctr" fontAlgn="b"/>
                      <a:r>
                        <a:rPr lang="nl-NL" sz="1200" b="0" i="0" u="none" strike="noStrike" dirty="0">
                          <a:solidFill>
                            <a:schemeClr val="tx1"/>
                          </a:solidFill>
                          <a:effectLst/>
                          <a:latin typeface="+mj-lt"/>
                        </a:rPr>
                        <a:t>4%</a:t>
                      </a:r>
                      <a:endParaRPr lang="nl-BE" sz="1200" b="0" i="0" u="none" strike="noStrike" dirty="0">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dirty="0">
                          <a:solidFill>
                            <a:srgbClr val="000000"/>
                          </a:solidFill>
                          <a:effectLst/>
                          <a:latin typeface="+mj-lt"/>
                        </a:rPr>
                        <a:t>6%</a:t>
                      </a:r>
                      <a:endParaRPr lang="nl-BE" sz="1200" b="0" i="0" u="none" strike="noStrike" dirty="0">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dirty="0">
                          <a:solidFill>
                            <a:srgbClr val="000000"/>
                          </a:solidFill>
                          <a:effectLst/>
                          <a:latin typeface="+mj-lt"/>
                        </a:rPr>
                        <a:t>7%</a:t>
                      </a:r>
                      <a:endParaRPr lang="nl-BE" sz="1200" b="0" i="0" u="none" strike="noStrike" dirty="0">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348414801"/>
                  </a:ext>
                </a:extLst>
              </a:tr>
              <a:tr h="497150">
                <a:tc>
                  <a:txBody>
                    <a:bodyPr/>
                    <a:lstStyle/>
                    <a:p>
                      <a:pPr algn="l" fontAlgn="b"/>
                      <a:r>
                        <a:rPr lang="nl-NL" sz="1200" b="1" i="0" u="none" strike="noStrike" dirty="0">
                          <a:solidFill>
                            <a:srgbClr val="286669"/>
                          </a:solidFill>
                          <a:effectLst/>
                          <a:latin typeface="+mj-lt"/>
                        </a:rPr>
                        <a:t>inwoners in subjectieve armoede </a:t>
                      </a:r>
                      <a:r>
                        <a:rPr lang="nl-NL" sz="1200" b="1" i="0" u="none" strike="noStrike" kern="1200" dirty="0">
                          <a:solidFill>
                            <a:srgbClr val="286669"/>
                          </a:solidFill>
                          <a:effectLst/>
                          <a:latin typeface="+mn-lt"/>
                          <a:ea typeface="+mn-ea"/>
                          <a:cs typeface="+mn-cs"/>
                        </a:rPr>
                        <a:t>(moeilijk/heel erg moeilijk om rond te komen) </a:t>
                      </a:r>
                      <a:r>
                        <a:rPr lang="nl-NL" sz="1200" b="0" i="0" u="none" strike="noStrike" dirty="0">
                          <a:solidFill>
                            <a:srgbClr val="286669"/>
                          </a:solidFill>
                          <a:effectLst/>
                          <a:latin typeface="+mj-lt"/>
                        </a:rPr>
                        <a:t>(%) (2023)</a:t>
                      </a:r>
                      <a:endParaRPr lang="nl-BE" sz="1200" b="0" i="0" u="none" strike="noStrike" dirty="0">
                        <a:solidFill>
                          <a:srgbClr val="286669"/>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chemeClr val="tx1"/>
                          </a:solidFill>
                          <a:effectLst/>
                          <a:latin typeface="+mj-lt"/>
                        </a:rPr>
                        <a:t>13%</a:t>
                      </a:r>
                      <a:endParaRPr lang="nl-BE" sz="1200" b="0" i="0" u="none" strike="noStrike">
                        <a:solidFill>
                          <a:schemeClr val="tx1"/>
                        </a:solidFill>
                        <a:effectLst/>
                        <a:latin typeface="+mj-lt"/>
                      </a:endParaRPr>
                    </a:p>
                  </a:txBody>
                  <a:tcPr marL="6350" marR="6350" marT="6350" marB="0" anchor="ctr">
                    <a:solidFill>
                      <a:srgbClr val="F2F6F6"/>
                    </a:solidFill>
                  </a:tcPr>
                </a:tc>
                <a:tc>
                  <a:txBody>
                    <a:bodyPr/>
                    <a:lstStyle/>
                    <a:p>
                      <a:pPr algn="ctr" fontAlgn="b"/>
                      <a:r>
                        <a:rPr lang="nl-NL" sz="1200" b="0" i="0" u="none" strike="noStrike">
                          <a:solidFill>
                            <a:srgbClr val="000000"/>
                          </a:solidFill>
                          <a:effectLst/>
                          <a:latin typeface="+mj-lt"/>
                        </a:rPr>
                        <a:t>13%</a:t>
                      </a:r>
                      <a:endParaRPr lang="nl-BE" sz="1200" b="0" i="0" u="none" strike="noStrike">
                        <a:solidFill>
                          <a:srgbClr val="000000"/>
                        </a:solidFill>
                        <a:effectLst/>
                        <a:latin typeface="+mj-lt"/>
                      </a:endParaRPr>
                    </a:p>
                  </a:txBody>
                  <a:tcPr marL="6350" marR="6350" marT="6350" marB="0" anchor="ctr">
                    <a:solidFill>
                      <a:srgbClr val="F2F6F6"/>
                    </a:solidFill>
                  </a:tcPr>
                </a:tc>
                <a:tc>
                  <a:txBody>
                    <a:bodyPr/>
                    <a:lstStyle/>
                    <a:p>
                      <a:pPr algn="ctr" fontAlgn="b"/>
                      <a:r>
                        <a:rPr lang="nl-NL" sz="1200" b="0" i="0" u="none" strike="noStrike" dirty="0">
                          <a:solidFill>
                            <a:srgbClr val="000000"/>
                          </a:solidFill>
                          <a:effectLst/>
                          <a:latin typeface="+mj-lt"/>
                        </a:rPr>
                        <a:t>16%</a:t>
                      </a:r>
                      <a:endParaRPr lang="nl-BE" sz="1200" b="0" i="0" u="none" strike="noStrike" dirty="0">
                        <a:solidFill>
                          <a:srgbClr val="000000"/>
                        </a:solidFill>
                        <a:effectLst/>
                        <a:latin typeface="+mj-lt"/>
                      </a:endParaRPr>
                    </a:p>
                  </a:txBody>
                  <a:tcPr marL="6350" marR="6350" marT="6350" marB="0" anchor="ctr">
                    <a:solidFill>
                      <a:srgbClr val="F2F6F6"/>
                    </a:solidFill>
                  </a:tcPr>
                </a:tc>
                <a:extLst>
                  <a:ext uri="{0D108BD9-81ED-4DB2-BD59-A6C34878D82A}">
                    <a16:rowId xmlns:a16="http://schemas.microsoft.com/office/drawing/2014/main" val="217178784"/>
                  </a:ext>
                </a:extLst>
              </a:tr>
            </a:tbl>
          </a:graphicData>
        </a:graphic>
      </p:graphicFrame>
      <p:sp>
        <p:nvSpPr>
          <p:cNvPr id="4" name="Tekstvak 3"/>
          <p:cNvSpPr txBox="1"/>
          <p:nvPr/>
        </p:nvSpPr>
        <p:spPr>
          <a:xfrm>
            <a:off x="9079808" y="6596390"/>
            <a:ext cx="3112192" cy="261610"/>
          </a:xfrm>
          <a:prstGeom prst="rect">
            <a:avLst/>
          </a:prstGeom>
          <a:noFill/>
        </p:spPr>
        <p:txBody>
          <a:bodyPr wrap="square" rtlCol="0">
            <a:spAutoFit/>
          </a:bodyPr>
          <a:lstStyle/>
          <a:p>
            <a:pPr algn="r"/>
            <a:r>
              <a:rPr lang="nl-BE" sz="1100">
                <a:solidFill>
                  <a:schemeClr val="bg1">
                    <a:lumMod val="65000"/>
                  </a:schemeClr>
                </a:solidFill>
              </a:rPr>
              <a:t>Bron: Provincie in Cijfers en Gemeentemonitor</a:t>
            </a:r>
            <a:endParaRPr lang="nl-BE">
              <a:solidFill>
                <a:schemeClr val="bg1">
                  <a:lumMod val="65000"/>
                </a:schemeClr>
              </a:solidFill>
            </a:endParaRPr>
          </a:p>
        </p:txBody>
      </p:sp>
    </p:spTree>
    <p:extLst>
      <p:ext uri="{BB962C8B-B14F-4D97-AF65-F5344CB8AC3E}">
        <p14:creationId xmlns:p14="http://schemas.microsoft.com/office/powerpoint/2010/main" val="412593999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a:t>
            </a:r>
          </a:p>
        </p:txBody>
      </p:sp>
      <p:sp>
        <p:nvSpPr>
          <p:cNvPr id="5" name="Tijdelijke aanduiding voor inhoud 4">
            <a:extLst>
              <a:ext uri="{FF2B5EF4-FFF2-40B4-BE49-F238E27FC236}">
                <a16:creationId xmlns:a16="http://schemas.microsoft.com/office/drawing/2014/main" id="{C28702C5-5782-9D45-93DD-E9EDEAB17E59}"/>
              </a:ext>
            </a:extLst>
          </p:cNvPr>
          <p:cNvSpPr>
            <a:spLocks noGrp="1"/>
          </p:cNvSpPr>
          <p:nvPr>
            <p:ph idx="1"/>
          </p:nvPr>
        </p:nvSpPr>
        <p:spPr>
          <a:xfrm>
            <a:off x="838200" y="1825625"/>
            <a:ext cx="10515600" cy="5032375"/>
          </a:xfrm>
        </p:spPr>
        <p:txBody>
          <a:bodyPr>
            <a:normAutofit fontScale="62500" lnSpcReduction="20000"/>
          </a:bodyPr>
          <a:lstStyle/>
          <a:p>
            <a:pPr algn="just"/>
            <a:r>
              <a:rPr lang="nl-NL" dirty="0"/>
              <a:t>Het aandeel </a:t>
            </a:r>
            <a:r>
              <a:rPr lang="nl-NL" b="1" dirty="0">
                <a:solidFill>
                  <a:srgbClr val="286669"/>
                </a:solidFill>
              </a:rPr>
              <a:t>65+ers </a:t>
            </a:r>
            <a:r>
              <a:rPr lang="nl-NL" dirty="0"/>
              <a:t>en </a:t>
            </a:r>
            <a:r>
              <a:rPr lang="nl-NL" b="1" dirty="0">
                <a:solidFill>
                  <a:srgbClr val="286669"/>
                </a:solidFill>
              </a:rPr>
              <a:t>80+ers </a:t>
            </a:r>
            <a:r>
              <a:rPr lang="nl-NL" dirty="0"/>
              <a:t>is in Dentergem in gelijke lijn met de benchmarks, waarbij het aantal 65+ers iets lager is. Het </a:t>
            </a:r>
            <a:r>
              <a:rPr lang="nl-NL" b="1" dirty="0">
                <a:solidFill>
                  <a:srgbClr val="286669"/>
                </a:solidFill>
              </a:rPr>
              <a:t>aanbodratio voor het WZC </a:t>
            </a:r>
            <a:r>
              <a:rPr lang="nl-NL" dirty="0"/>
              <a:t>(aantal bedden per 100 65+ers) en de </a:t>
            </a:r>
            <a:r>
              <a:rPr lang="nl-NL" b="1" dirty="0">
                <a:solidFill>
                  <a:srgbClr val="286669"/>
                </a:solidFill>
              </a:rPr>
              <a:t>capaciteit van de assistentiewoningen </a:t>
            </a:r>
            <a:r>
              <a:rPr lang="nl-NL" dirty="0"/>
              <a:t>(per 100 65+ers) met respectievelijk 11,2 (</a:t>
            </a:r>
            <a:r>
              <a:rPr lang="nl-NL" dirty="0" err="1"/>
              <a:t>Midwest</a:t>
            </a:r>
            <a:r>
              <a:rPr lang="nl-NL" dirty="0"/>
              <a:t>: 6,2 / Vlaanderen: 5,7) en 3,3 (</a:t>
            </a:r>
            <a:r>
              <a:rPr lang="nl-NL" dirty="0" err="1"/>
              <a:t>Midwest</a:t>
            </a:r>
            <a:r>
              <a:rPr lang="nl-NL" dirty="0"/>
              <a:t>: 2,0 / Vlaanderen: 2,5) liggen hoger in vergelijking met de benchmarkgebieden. </a:t>
            </a:r>
          </a:p>
          <a:p>
            <a:pPr algn="just"/>
            <a:r>
              <a:rPr lang="nl-NL" dirty="0"/>
              <a:t>Er is in Dentergem daarentegen wel een lager aantal </a:t>
            </a:r>
            <a:r>
              <a:rPr lang="nl-NL" b="1" dirty="0">
                <a:solidFill>
                  <a:srgbClr val="286669"/>
                </a:solidFill>
              </a:rPr>
              <a:t>gepresteerde uren gezinszorg</a:t>
            </a:r>
            <a:r>
              <a:rPr lang="nl-NL" dirty="0"/>
              <a:t>, namelijk 25.497 uren. Dit is lager dan de referentieregio met 50.252 uren en het Vlaams Gewest met 56.365 uren. De </a:t>
            </a:r>
            <a:r>
              <a:rPr lang="nl-NL" b="1" dirty="0">
                <a:solidFill>
                  <a:srgbClr val="286669"/>
                </a:solidFill>
              </a:rPr>
              <a:t>realisatiegraad van gezinszorg </a:t>
            </a:r>
            <a:r>
              <a:rPr lang="nl-NL" dirty="0"/>
              <a:t>(= gerealiseerd aantal uren gezinszorg tegenover het programmacijfer) ligt in Dentergem (76,6%) lager dan gemiddeld in regio </a:t>
            </a:r>
            <a:r>
              <a:rPr lang="nl-NL" dirty="0" err="1"/>
              <a:t>Midwest</a:t>
            </a:r>
            <a:r>
              <a:rPr lang="nl-NL" dirty="0"/>
              <a:t> (80,4%) maar hoger dan in Vlaanderen (67,3%).</a:t>
            </a:r>
          </a:p>
          <a:p>
            <a:pPr algn="just"/>
            <a:r>
              <a:rPr lang="nl-NL" dirty="0"/>
              <a:t>32% van de bevraagde inwoners geeft aan </a:t>
            </a:r>
            <a:r>
              <a:rPr lang="nl-NL" b="1" dirty="0">
                <a:solidFill>
                  <a:srgbClr val="286669"/>
                </a:solidFill>
              </a:rPr>
              <a:t>mantelzorg</a:t>
            </a:r>
            <a:r>
              <a:rPr lang="nl-NL" dirty="0"/>
              <a:t> te </a:t>
            </a:r>
            <a:r>
              <a:rPr lang="nl-NL" b="1" dirty="0">
                <a:solidFill>
                  <a:srgbClr val="286669"/>
                </a:solidFill>
              </a:rPr>
              <a:t>geven</a:t>
            </a:r>
            <a:r>
              <a:rPr lang="nl-NL" dirty="0"/>
              <a:t>, wat iets lager ligt van de referentieregio (35%) en het Vlaams Gewest (36%). 19% van de bevraagde inwoners in Dentergem </a:t>
            </a:r>
            <a:r>
              <a:rPr lang="nl-NL" b="1" dirty="0">
                <a:solidFill>
                  <a:srgbClr val="286669"/>
                </a:solidFill>
              </a:rPr>
              <a:t>krijgt mantelzorg</a:t>
            </a:r>
            <a:r>
              <a:rPr lang="nl-NL" dirty="0"/>
              <a:t>, wat ook in lijn ligt met de vergelijkingsgebieden (beide 20%).</a:t>
            </a:r>
          </a:p>
          <a:p>
            <a:pPr algn="just"/>
            <a:r>
              <a:rPr lang="nl-NL" dirty="0"/>
              <a:t>De </a:t>
            </a:r>
            <a:r>
              <a:rPr lang="nl-NL" b="1" dirty="0">
                <a:solidFill>
                  <a:srgbClr val="286669"/>
                </a:solidFill>
              </a:rPr>
              <a:t>tevredenheid</a:t>
            </a:r>
            <a:r>
              <a:rPr lang="nl-NL" dirty="0"/>
              <a:t> over de </a:t>
            </a:r>
            <a:r>
              <a:rPr lang="nl-NL" b="1" dirty="0">
                <a:solidFill>
                  <a:srgbClr val="286669"/>
                </a:solidFill>
              </a:rPr>
              <a:t>ouderenvoorzieningen</a:t>
            </a:r>
            <a:r>
              <a:rPr lang="nl-NL" dirty="0"/>
              <a:t> (77%) scoort hoger in Dentergem in vergelijking met de Vlaanderen (71%), maar lager dan de regio (80%). De </a:t>
            </a:r>
            <a:r>
              <a:rPr lang="nl-NL" b="1" dirty="0">
                <a:solidFill>
                  <a:srgbClr val="286669"/>
                </a:solidFill>
              </a:rPr>
              <a:t>tevredenheid</a:t>
            </a:r>
            <a:r>
              <a:rPr lang="nl-NL" dirty="0"/>
              <a:t> over de </a:t>
            </a:r>
            <a:r>
              <a:rPr lang="nl-NL" b="1" dirty="0">
                <a:solidFill>
                  <a:srgbClr val="286669"/>
                </a:solidFill>
              </a:rPr>
              <a:t>gezondheidsvoorzieningen</a:t>
            </a:r>
            <a:r>
              <a:rPr lang="nl-NL" dirty="0"/>
              <a:t> (79%) scoort daarentegen lager dan in beide benchmarks (regio </a:t>
            </a:r>
            <a:r>
              <a:rPr lang="nl-NL" dirty="0" err="1"/>
              <a:t>Midwest</a:t>
            </a:r>
            <a:r>
              <a:rPr lang="nl-NL" dirty="0"/>
              <a:t>: 86% en Vlaanderen 80%). Op vlak van het </a:t>
            </a:r>
            <a:r>
              <a:rPr lang="nl-NL" b="1" dirty="0">
                <a:solidFill>
                  <a:srgbClr val="286669"/>
                </a:solidFill>
              </a:rPr>
              <a:t>aanbod huisartsen </a:t>
            </a:r>
            <a:r>
              <a:rPr lang="nl-NL" dirty="0"/>
              <a:t>in Dentergem wordt er hoger gescoord, zo vindt 82% van de inwoners dat er voldoende huisartsen zijn. In de vergelijkingsgebieden ligt dat cijfer dus lager met 76% in de regio en 67% in het Vlaams Gewest. Verder geeft 2% van de inwoners aan </a:t>
            </a:r>
            <a:r>
              <a:rPr lang="nl-NL" b="1" dirty="0">
                <a:solidFill>
                  <a:srgbClr val="286669"/>
                </a:solidFill>
              </a:rPr>
              <a:t>betalingsmoeilijkheden</a:t>
            </a:r>
            <a:r>
              <a:rPr lang="nl-NL" dirty="0"/>
              <a:t> te hebben inzake </a:t>
            </a:r>
            <a:r>
              <a:rPr lang="nl-NL" b="1" dirty="0">
                <a:solidFill>
                  <a:srgbClr val="286669"/>
                </a:solidFill>
              </a:rPr>
              <a:t>gezondheidszorg</a:t>
            </a:r>
            <a:r>
              <a:rPr lang="nl-NL" dirty="0"/>
              <a:t>, wat lager is dan de vergelijkingsgebieden (beide 5%).</a:t>
            </a:r>
            <a:endParaRPr lang="nl-BE" dirty="0"/>
          </a:p>
        </p:txBody>
      </p:sp>
    </p:spTree>
    <p:extLst>
      <p:ext uri="{BB962C8B-B14F-4D97-AF65-F5344CB8AC3E}">
        <p14:creationId xmlns:p14="http://schemas.microsoft.com/office/powerpoint/2010/main" val="184464626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a:t>Samenvatting</a:t>
            </a:r>
          </a:p>
        </p:txBody>
      </p:sp>
      <p:sp>
        <p:nvSpPr>
          <p:cNvPr id="5" name="Tijdelijke aanduiding voor inhoud 4">
            <a:extLst>
              <a:ext uri="{FF2B5EF4-FFF2-40B4-BE49-F238E27FC236}">
                <a16:creationId xmlns:a16="http://schemas.microsoft.com/office/drawing/2014/main" id="{C28702C5-5782-9D45-93DD-E9EDEAB17E59}"/>
              </a:ext>
            </a:extLst>
          </p:cNvPr>
          <p:cNvSpPr>
            <a:spLocks noGrp="1"/>
          </p:cNvSpPr>
          <p:nvPr>
            <p:ph idx="1"/>
          </p:nvPr>
        </p:nvSpPr>
        <p:spPr/>
        <p:txBody>
          <a:bodyPr>
            <a:normAutofit fontScale="85000" lnSpcReduction="20000"/>
          </a:bodyPr>
          <a:lstStyle/>
          <a:p>
            <a:pPr algn="just"/>
            <a:r>
              <a:rPr lang="nl-NL"/>
              <a:t>In Dentergem geeft 4% van de inwoners aan </a:t>
            </a:r>
            <a:r>
              <a:rPr lang="nl-NL" b="1">
                <a:solidFill>
                  <a:srgbClr val="286669"/>
                </a:solidFill>
              </a:rPr>
              <a:t>betalingsmoeilijkheden</a:t>
            </a:r>
            <a:r>
              <a:rPr lang="nl-NL"/>
              <a:t> te hebben, wat veel minder is dan gemiddeld in de regio (10%) en in het Vlaams gewest (11%). </a:t>
            </a:r>
          </a:p>
          <a:p>
            <a:pPr algn="just"/>
            <a:r>
              <a:rPr lang="nl-NL"/>
              <a:t>Op vlak van </a:t>
            </a:r>
            <a:r>
              <a:rPr lang="nl-NL" b="1">
                <a:solidFill>
                  <a:srgbClr val="286669"/>
                </a:solidFill>
              </a:rPr>
              <a:t>subjectieve armoede </a:t>
            </a:r>
            <a:r>
              <a:rPr lang="nl-NL"/>
              <a:t>scoort Dentergem in gelijke lijn met de regio (beide 13%), en lager dan Vlaanderen (16%). </a:t>
            </a:r>
          </a:p>
          <a:p>
            <a:pPr algn="just"/>
            <a:r>
              <a:rPr lang="nl-NL"/>
              <a:t>Verder zijn er in Dentergem minder </a:t>
            </a:r>
            <a:r>
              <a:rPr lang="nl-NL" err="1"/>
              <a:t>leefloners</a:t>
            </a:r>
            <a:r>
              <a:rPr lang="nl-NL"/>
              <a:t> (0,8 per 1000 inwoners) en minder personen met een verhoogde tegemoetkoming (14,2%) in vergelijking met de rest. </a:t>
            </a:r>
          </a:p>
          <a:p>
            <a:pPr algn="just"/>
            <a:r>
              <a:rPr lang="nl-NL"/>
              <a:t>Tot slot, zijn er in Dentergem minder huishoudens die in </a:t>
            </a:r>
            <a:r>
              <a:rPr lang="nl-NL" b="1">
                <a:solidFill>
                  <a:srgbClr val="286669"/>
                </a:solidFill>
              </a:rPr>
              <a:t>energie-armoede</a:t>
            </a:r>
            <a:r>
              <a:rPr lang="nl-NL"/>
              <a:t> leven, dit kan worden vastgesteld aan de hand van het aantal budgetmeters per 1.000 toegangspunten. Het aantal budgetmeters elektriciteit bedraagt in Dentergem 17 wat lager ligt dan in de referentieregio (17,9) en in Vlaanderen (20,5). Voor aardgas zien we een lager cijfer in Dentergem (17,5) lager ligt dan Vlaanderen (19), maar hoger dan in de regio (16,8).</a:t>
            </a:r>
            <a:endParaRPr lang="nl-BE"/>
          </a:p>
        </p:txBody>
      </p:sp>
    </p:spTree>
    <p:extLst>
      <p:ext uri="{BB962C8B-B14F-4D97-AF65-F5344CB8AC3E}">
        <p14:creationId xmlns:p14="http://schemas.microsoft.com/office/powerpoint/2010/main" val="317418855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174735" y="-3"/>
            <a:ext cx="4017264" cy="6858000"/>
          </a:xfrm>
          <a:prstGeom prst="rect">
            <a:avLst/>
          </a:prstGeom>
        </p:spPr>
      </p:pic>
      <p:grpSp>
        <p:nvGrpSpPr>
          <p:cNvPr id="3" name="object 3"/>
          <p:cNvGrpSpPr/>
          <p:nvPr/>
        </p:nvGrpSpPr>
        <p:grpSpPr>
          <a:xfrm>
            <a:off x="893063" y="501395"/>
            <a:ext cx="2821305" cy="1286510"/>
            <a:chOff x="893063" y="501395"/>
            <a:chExt cx="2821305" cy="1286510"/>
          </a:xfrm>
        </p:grpSpPr>
        <p:pic>
          <p:nvPicPr>
            <p:cNvPr id="4" name="object 4"/>
            <p:cNvPicPr/>
            <p:nvPr/>
          </p:nvPicPr>
          <p:blipFill>
            <a:blip r:embed="rId3" cstate="print"/>
            <a:stretch>
              <a:fillRect/>
            </a:stretch>
          </p:blipFill>
          <p:spPr>
            <a:xfrm>
              <a:off x="987551" y="833627"/>
              <a:ext cx="2514600" cy="682751"/>
            </a:xfrm>
            <a:prstGeom prst="rect">
              <a:avLst/>
            </a:prstGeom>
          </p:spPr>
        </p:pic>
        <p:pic>
          <p:nvPicPr>
            <p:cNvPr id="5" name="object 5"/>
            <p:cNvPicPr/>
            <p:nvPr/>
          </p:nvPicPr>
          <p:blipFill>
            <a:blip r:embed="rId4" cstate="print"/>
            <a:stretch>
              <a:fillRect/>
            </a:stretch>
          </p:blipFill>
          <p:spPr>
            <a:xfrm>
              <a:off x="893063" y="501395"/>
              <a:ext cx="2820924" cy="1286255"/>
            </a:xfrm>
            <a:prstGeom prst="rect">
              <a:avLst/>
            </a:prstGeom>
          </p:spPr>
        </p:pic>
      </p:grpSp>
      <p:sp>
        <p:nvSpPr>
          <p:cNvPr id="6" name="object 6"/>
          <p:cNvSpPr txBox="1">
            <a:spLocks noGrp="1"/>
          </p:cNvSpPr>
          <p:nvPr>
            <p:ph type="title"/>
          </p:nvPr>
        </p:nvSpPr>
        <p:spPr>
          <a:xfrm>
            <a:off x="1080617" y="2933192"/>
            <a:ext cx="4496435" cy="635000"/>
          </a:xfrm>
          <a:prstGeom prst="rect">
            <a:avLst/>
          </a:prstGeom>
        </p:spPr>
        <p:txBody>
          <a:bodyPr vert="horz" wrap="square" lIns="0" tIns="12065" rIns="0" bIns="0" rtlCol="0">
            <a:spAutoFit/>
          </a:bodyPr>
          <a:lstStyle/>
          <a:p>
            <a:pPr marL="12700">
              <a:lnSpc>
                <a:spcPct val="100000"/>
              </a:lnSpc>
              <a:spcBef>
                <a:spcPts val="95"/>
              </a:spcBef>
            </a:pPr>
            <a:r>
              <a:rPr sz="4000" spc="-10" dirty="0"/>
              <a:t>Omgevingsanalyse</a:t>
            </a:r>
            <a:endParaRPr sz="4000" dirty="0"/>
          </a:p>
        </p:txBody>
      </p:sp>
      <p:sp>
        <p:nvSpPr>
          <p:cNvPr id="7" name="object 7"/>
          <p:cNvSpPr txBox="1"/>
          <p:nvPr/>
        </p:nvSpPr>
        <p:spPr>
          <a:xfrm>
            <a:off x="778039" y="3899029"/>
            <a:ext cx="5101590" cy="1629410"/>
          </a:xfrm>
          <a:prstGeom prst="rect">
            <a:avLst/>
          </a:prstGeom>
        </p:spPr>
        <p:txBody>
          <a:bodyPr vert="horz" wrap="square" lIns="0" tIns="12700" rIns="0" bIns="0" rtlCol="0">
            <a:spAutoFit/>
          </a:bodyPr>
          <a:lstStyle/>
          <a:p>
            <a:pPr marL="12700">
              <a:lnSpc>
                <a:spcPct val="100000"/>
              </a:lnSpc>
              <a:spcBef>
                <a:spcPts val="100"/>
              </a:spcBef>
            </a:pPr>
            <a:r>
              <a:rPr sz="3200" b="1" dirty="0">
                <a:solidFill>
                  <a:srgbClr val="286669"/>
                </a:solidFill>
                <a:latin typeface="Segoe UI"/>
                <a:cs typeface="Segoe UI"/>
              </a:rPr>
              <a:t>Lokaal</a:t>
            </a:r>
            <a:r>
              <a:rPr sz="3200" b="1" spc="-85" dirty="0">
                <a:solidFill>
                  <a:srgbClr val="286669"/>
                </a:solidFill>
                <a:latin typeface="Segoe UI"/>
                <a:cs typeface="Segoe UI"/>
              </a:rPr>
              <a:t> </a:t>
            </a:r>
            <a:r>
              <a:rPr sz="3200" b="1" dirty="0">
                <a:solidFill>
                  <a:srgbClr val="286669"/>
                </a:solidFill>
                <a:latin typeface="Segoe UI"/>
                <a:cs typeface="Segoe UI"/>
              </a:rPr>
              <a:t>bestuur</a:t>
            </a:r>
            <a:r>
              <a:rPr sz="3200" b="1" spc="-75" dirty="0">
                <a:solidFill>
                  <a:srgbClr val="286669"/>
                </a:solidFill>
                <a:latin typeface="Segoe UI"/>
                <a:cs typeface="Segoe UI"/>
              </a:rPr>
              <a:t> </a:t>
            </a:r>
            <a:r>
              <a:rPr sz="3200" b="1" spc="-10" dirty="0">
                <a:solidFill>
                  <a:srgbClr val="286669"/>
                </a:solidFill>
                <a:latin typeface="Segoe UI"/>
                <a:cs typeface="Segoe UI"/>
              </a:rPr>
              <a:t>Dentergem</a:t>
            </a:r>
            <a:endParaRPr sz="3200" dirty="0">
              <a:latin typeface="Segoe UI"/>
              <a:cs typeface="Segoe UI"/>
            </a:endParaRPr>
          </a:p>
          <a:p>
            <a:pPr marL="12700">
              <a:lnSpc>
                <a:spcPct val="100000"/>
              </a:lnSpc>
              <a:spcBef>
                <a:spcPts val="3219"/>
              </a:spcBef>
            </a:pPr>
            <a:r>
              <a:rPr sz="2000" dirty="0">
                <a:solidFill>
                  <a:srgbClr val="286669"/>
                </a:solidFill>
                <a:latin typeface="Segoe UI"/>
                <a:cs typeface="Segoe UI"/>
              </a:rPr>
              <a:t>Rapportering</a:t>
            </a:r>
            <a:r>
              <a:rPr sz="2000" spc="-10" dirty="0">
                <a:solidFill>
                  <a:srgbClr val="286669"/>
                </a:solidFill>
                <a:latin typeface="Segoe UI"/>
                <a:cs typeface="Segoe UI"/>
              </a:rPr>
              <a:t> omgevingsanalyse</a:t>
            </a:r>
            <a:endParaRPr sz="2000" dirty="0">
              <a:latin typeface="Segoe UI"/>
              <a:cs typeface="Segoe UI"/>
            </a:endParaRPr>
          </a:p>
          <a:p>
            <a:pPr marL="12700">
              <a:lnSpc>
                <a:spcPct val="100000"/>
              </a:lnSpc>
              <a:spcBef>
                <a:spcPts val="765"/>
              </a:spcBef>
            </a:pPr>
            <a:r>
              <a:rPr sz="2000" b="1" dirty="0">
                <a:solidFill>
                  <a:srgbClr val="286669"/>
                </a:solidFill>
                <a:latin typeface="Segoe UI"/>
                <a:cs typeface="Segoe UI"/>
              </a:rPr>
              <a:t>Interne</a:t>
            </a:r>
            <a:r>
              <a:rPr sz="2000" b="1" spc="-30" dirty="0">
                <a:solidFill>
                  <a:srgbClr val="286669"/>
                </a:solidFill>
                <a:latin typeface="Segoe UI"/>
                <a:cs typeface="Segoe UI"/>
              </a:rPr>
              <a:t> </a:t>
            </a:r>
            <a:r>
              <a:rPr sz="2000" b="1" dirty="0">
                <a:solidFill>
                  <a:srgbClr val="286669"/>
                </a:solidFill>
                <a:latin typeface="Segoe UI"/>
                <a:cs typeface="Segoe UI"/>
              </a:rPr>
              <a:t>analyse</a:t>
            </a:r>
            <a:r>
              <a:rPr sz="2000" b="1" spc="-45" dirty="0">
                <a:solidFill>
                  <a:srgbClr val="286669"/>
                </a:solidFill>
                <a:latin typeface="Segoe UI"/>
                <a:cs typeface="Segoe UI"/>
              </a:rPr>
              <a:t> </a:t>
            </a:r>
            <a:r>
              <a:rPr sz="2000" b="1" dirty="0">
                <a:solidFill>
                  <a:srgbClr val="286669"/>
                </a:solidFill>
                <a:latin typeface="Segoe UI"/>
                <a:cs typeface="Segoe UI"/>
              </a:rPr>
              <a:t>&amp;</a:t>
            </a:r>
            <a:r>
              <a:rPr sz="2000" b="1" spc="-35" dirty="0">
                <a:solidFill>
                  <a:srgbClr val="286669"/>
                </a:solidFill>
                <a:latin typeface="Segoe UI"/>
                <a:cs typeface="Segoe UI"/>
              </a:rPr>
              <a:t> </a:t>
            </a:r>
            <a:r>
              <a:rPr sz="2000" b="1" spc="-10" dirty="0">
                <a:solidFill>
                  <a:srgbClr val="286669"/>
                </a:solidFill>
                <a:latin typeface="Segoe UI"/>
                <a:cs typeface="Segoe UI"/>
              </a:rPr>
              <a:t>uitdagingen</a:t>
            </a:r>
            <a:endParaRPr sz="2000" b="1" dirty="0">
              <a:latin typeface="Segoe UI"/>
              <a:cs typeface="Segoe UI"/>
            </a:endParaRPr>
          </a:p>
        </p:txBody>
      </p:sp>
      <p:sp>
        <p:nvSpPr>
          <p:cNvPr id="8" name="object 8"/>
          <p:cNvSpPr txBox="1"/>
          <p:nvPr/>
        </p:nvSpPr>
        <p:spPr>
          <a:xfrm>
            <a:off x="1170838" y="2409825"/>
            <a:ext cx="1581150" cy="330835"/>
          </a:xfrm>
          <a:prstGeom prst="rect">
            <a:avLst/>
          </a:prstGeom>
        </p:spPr>
        <p:txBody>
          <a:bodyPr vert="horz" wrap="square" lIns="0" tIns="13335" rIns="0" bIns="0" rtlCol="0">
            <a:spAutoFit/>
          </a:bodyPr>
          <a:lstStyle/>
          <a:p>
            <a:pPr marL="12700">
              <a:lnSpc>
                <a:spcPct val="100000"/>
              </a:lnSpc>
              <a:spcBef>
                <a:spcPts val="105"/>
              </a:spcBef>
            </a:pPr>
            <a:r>
              <a:rPr sz="2000" b="1" dirty="0">
                <a:solidFill>
                  <a:srgbClr val="44B8BE"/>
                </a:solidFill>
                <a:latin typeface="Segoe UI"/>
                <a:cs typeface="Segoe UI"/>
              </a:rPr>
              <a:t>24</a:t>
            </a:r>
            <a:r>
              <a:rPr sz="2000" b="1" spc="-20" dirty="0">
                <a:solidFill>
                  <a:srgbClr val="44B8BE"/>
                </a:solidFill>
                <a:latin typeface="Segoe UI"/>
                <a:cs typeface="Segoe UI"/>
              </a:rPr>
              <a:t> </a:t>
            </a:r>
            <a:r>
              <a:rPr sz="2000" b="1" dirty="0">
                <a:solidFill>
                  <a:srgbClr val="44B8BE"/>
                </a:solidFill>
                <a:latin typeface="Segoe UI"/>
                <a:cs typeface="Segoe UI"/>
              </a:rPr>
              <a:t>april</a:t>
            </a:r>
            <a:r>
              <a:rPr sz="2000" b="1" spc="-30" dirty="0">
                <a:solidFill>
                  <a:srgbClr val="44B8BE"/>
                </a:solidFill>
                <a:latin typeface="Segoe UI"/>
                <a:cs typeface="Segoe UI"/>
              </a:rPr>
              <a:t> </a:t>
            </a:r>
            <a:r>
              <a:rPr sz="2000" b="1" spc="-20" dirty="0">
                <a:solidFill>
                  <a:srgbClr val="44B8BE"/>
                </a:solidFill>
                <a:latin typeface="Segoe UI"/>
                <a:cs typeface="Segoe UI"/>
              </a:rPr>
              <a:t>2025</a:t>
            </a:r>
            <a:endParaRPr sz="2000">
              <a:latin typeface="Segoe UI"/>
              <a:cs typeface="Segoe UI"/>
            </a:endParaRPr>
          </a:p>
        </p:txBody>
      </p:sp>
      <p:pic>
        <p:nvPicPr>
          <p:cNvPr id="9" name="object 9"/>
          <p:cNvPicPr/>
          <p:nvPr/>
        </p:nvPicPr>
        <p:blipFill>
          <a:blip r:embed="rId5" cstate="print"/>
          <a:stretch>
            <a:fillRect/>
          </a:stretch>
        </p:blipFill>
        <p:spPr>
          <a:xfrm>
            <a:off x="4675706" y="760353"/>
            <a:ext cx="2682091" cy="564097"/>
          </a:xfrm>
          <a:prstGeom prst="rect">
            <a:avLst/>
          </a:prstGeo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659115" y="758402"/>
            <a:ext cx="4698365" cy="5356860"/>
            <a:chOff x="659115" y="758402"/>
            <a:chExt cx="4698365" cy="5356860"/>
          </a:xfrm>
        </p:grpSpPr>
        <p:sp>
          <p:nvSpPr>
            <p:cNvPr id="4" name="object 4"/>
            <p:cNvSpPr/>
            <p:nvPr/>
          </p:nvSpPr>
          <p:spPr>
            <a:xfrm>
              <a:off x="2177966" y="3550384"/>
              <a:ext cx="2385060" cy="2527935"/>
            </a:xfrm>
            <a:custGeom>
              <a:avLst/>
              <a:gdLst/>
              <a:ahLst/>
              <a:cxnLst/>
              <a:rect l="l" t="t" r="r" b="b"/>
              <a:pathLst>
                <a:path w="2385060" h="2527935">
                  <a:moveTo>
                    <a:pt x="2092151" y="0"/>
                  </a:moveTo>
                  <a:lnTo>
                    <a:pt x="341902" y="712759"/>
                  </a:lnTo>
                  <a:lnTo>
                    <a:pt x="320857" y="726112"/>
                  </a:lnTo>
                  <a:lnTo>
                    <a:pt x="307054" y="745824"/>
                  </a:lnTo>
                  <a:lnTo>
                    <a:pt x="301654" y="769285"/>
                  </a:lnTo>
                  <a:lnTo>
                    <a:pt x="305818" y="793885"/>
                  </a:lnTo>
                  <a:lnTo>
                    <a:pt x="319190" y="814948"/>
                  </a:lnTo>
                  <a:lnTo>
                    <a:pt x="338901" y="828763"/>
                  </a:lnTo>
                  <a:lnTo>
                    <a:pt x="362348" y="834168"/>
                  </a:lnTo>
                  <a:lnTo>
                    <a:pt x="389228" y="829057"/>
                  </a:lnTo>
                  <a:lnTo>
                    <a:pt x="564781" y="757561"/>
                  </a:lnTo>
                  <a:lnTo>
                    <a:pt x="564781" y="2402278"/>
                  </a:lnTo>
                  <a:lnTo>
                    <a:pt x="0" y="2402278"/>
                  </a:lnTo>
                  <a:lnTo>
                    <a:pt x="0" y="2527872"/>
                  </a:lnTo>
                  <a:lnTo>
                    <a:pt x="690289" y="2527872"/>
                  </a:lnTo>
                  <a:lnTo>
                    <a:pt x="690289" y="706478"/>
                  </a:lnTo>
                  <a:lnTo>
                    <a:pt x="2259127" y="68512"/>
                  </a:lnTo>
                  <a:lnTo>
                    <a:pt x="2259127" y="1711396"/>
                  </a:lnTo>
                  <a:lnTo>
                    <a:pt x="1694345" y="1711396"/>
                  </a:lnTo>
                  <a:lnTo>
                    <a:pt x="1694345" y="1837011"/>
                  </a:lnTo>
                  <a:lnTo>
                    <a:pt x="2384635" y="1837011"/>
                  </a:lnTo>
                  <a:lnTo>
                    <a:pt x="2384635" y="85993"/>
                  </a:lnTo>
                  <a:lnTo>
                    <a:pt x="2092151" y="0"/>
                  </a:lnTo>
                  <a:close/>
                </a:path>
              </a:pathLst>
            </a:custGeom>
            <a:solidFill>
              <a:srgbClr val="286669"/>
            </a:solidFill>
          </p:spPr>
          <p:txBody>
            <a:bodyPr wrap="square" lIns="0" tIns="0" rIns="0" bIns="0" rtlCol="0"/>
            <a:lstStyle/>
            <a:p>
              <a:endParaRPr/>
            </a:p>
          </p:txBody>
        </p:sp>
        <p:sp>
          <p:nvSpPr>
            <p:cNvPr id="5" name="object 5"/>
            <p:cNvSpPr/>
            <p:nvPr/>
          </p:nvSpPr>
          <p:spPr>
            <a:xfrm>
              <a:off x="2177966" y="3550384"/>
              <a:ext cx="2385060" cy="2527935"/>
            </a:xfrm>
            <a:custGeom>
              <a:avLst/>
              <a:gdLst/>
              <a:ahLst/>
              <a:cxnLst/>
              <a:rect l="l" t="t" r="r" b="b"/>
              <a:pathLst>
                <a:path w="2385060" h="2527935">
                  <a:moveTo>
                    <a:pt x="341902" y="712759"/>
                  </a:moveTo>
                  <a:lnTo>
                    <a:pt x="320857" y="726112"/>
                  </a:lnTo>
                  <a:lnTo>
                    <a:pt x="307054" y="745824"/>
                  </a:lnTo>
                  <a:lnTo>
                    <a:pt x="301654" y="769285"/>
                  </a:lnTo>
                  <a:lnTo>
                    <a:pt x="305818" y="793885"/>
                  </a:lnTo>
                  <a:lnTo>
                    <a:pt x="319190" y="814948"/>
                  </a:lnTo>
                  <a:lnTo>
                    <a:pt x="338901" y="828763"/>
                  </a:lnTo>
                  <a:lnTo>
                    <a:pt x="362348" y="834168"/>
                  </a:lnTo>
                  <a:lnTo>
                    <a:pt x="386927" y="829999"/>
                  </a:lnTo>
                  <a:lnTo>
                    <a:pt x="387660" y="829685"/>
                  </a:lnTo>
                  <a:lnTo>
                    <a:pt x="388444" y="829371"/>
                  </a:lnTo>
                  <a:lnTo>
                    <a:pt x="389228" y="829057"/>
                  </a:lnTo>
                  <a:lnTo>
                    <a:pt x="564781" y="757561"/>
                  </a:lnTo>
                  <a:lnTo>
                    <a:pt x="564781" y="2402278"/>
                  </a:lnTo>
                  <a:lnTo>
                    <a:pt x="0" y="2402278"/>
                  </a:lnTo>
                  <a:lnTo>
                    <a:pt x="0" y="2527872"/>
                  </a:lnTo>
                  <a:lnTo>
                    <a:pt x="690289" y="2527872"/>
                  </a:lnTo>
                  <a:lnTo>
                    <a:pt x="690289" y="706478"/>
                  </a:lnTo>
                  <a:lnTo>
                    <a:pt x="2258291" y="67936"/>
                  </a:lnTo>
                  <a:lnTo>
                    <a:pt x="2259127" y="68512"/>
                  </a:lnTo>
                  <a:lnTo>
                    <a:pt x="2259127" y="1711396"/>
                  </a:lnTo>
                  <a:lnTo>
                    <a:pt x="1694345" y="1711396"/>
                  </a:lnTo>
                  <a:lnTo>
                    <a:pt x="1694345" y="1837011"/>
                  </a:lnTo>
                  <a:lnTo>
                    <a:pt x="2384635" y="1837011"/>
                  </a:lnTo>
                  <a:lnTo>
                    <a:pt x="2384635" y="85993"/>
                  </a:lnTo>
                  <a:lnTo>
                    <a:pt x="2092151" y="0"/>
                  </a:lnTo>
                  <a:lnTo>
                    <a:pt x="341902" y="712759"/>
                  </a:lnTo>
                  <a:close/>
                </a:path>
              </a:pathLst>
            </a:custGeom>
            <a:ln w="73242">
              <a:solidFill>
                <a:srgbClr val="286669"/>
              </a:solidFill>
            </a:ln>
          </p:spPr>
          <p:txBody>
            <a:bodyPr wrap="square" lIns="0" tIns="0" rIns="0" bIns="0" rtlCol="0"/>
            <a:lstStyle/>
            <a:p>
              <a:endParaRPr/>
            </a:p>
          </p:txBody>
        </p:sp>
        <p:sp>
          <p:nvSpPr>
            <p:cNvPr id="6" name="object 6"/>
            <p:cNvSpPr/>
            <p:nvPr/>
          </p:nvSpPr>
          <p:spPr>
            <a:xfrm>
              <a:off x="3415937" y="795023"/>
              <a:ext cx="778510" cy="779145"/>
            </a:xfrm>
            <a:custGeom>
              <a:avLst/>
              <a:gdLst/>
              <a:ahLst/>
              <a:cxnLst/>
              <a:rect l="l" t="t" r="r" b="b"/>
              <a:pathLst>
                <a:path w="778510" h="779144">
                  <a:moveTo>
                    <a:pt x="389072" y="0"/>
                  </a:moveTo>
                  <a:lnTo>
                    <a:pt x="340267" y="3033"/>
                  </a:lnTo>
                  <a:lnTo>
                    <a:pt x="293272" y="11889"/>
                  </a:lnTo>
                  <a:lnTo>
                    <a:pt x="248450" y="26205"/>
                  </a:lnTo>
                  <a:lnTo>
                    <a:pt x="206167" y="45614"/>
                  </a:lnTo>
                  <a:lnTo>
                    <a:pt x="166786" y="69754"/>
                  </a:lnTo>
                  <a:lnTo>
                    <a:pt x="130673" y="98259"/>
                  </a:lnTo>
                  <a:lnTo>
                    <a:pt x="98192" y="130764"/>
                  </a:lnTo>
                  <a:lnTo>
                    <a:pt x="69708" y="166907"/>
                  </a:lnTo>
                  <a:lnTo>
                    <a:pt x="45585" y="206321"/>
                  </a:lnTo>
                  <a:lnTo>
                    <a:pt x="26188" y="248642"/>
                  </a:lnTo>
                  <a:lnTo>
                    <a:pt x="11882" y="293506"/>
                  </a:lnTo>
                  <a:lnTo>
                    <a:pt x="3031" y="340549"/>
                  </a:lnTo>
                  <a:lnTo>
                    <a:pt x="0" y="389405"/>
                  </a:lnTo>
                  <a:lnTo>
                    <a:pt x="2943" y="436860"/>
                  </a:lnTo>
                  <a:lnTo>
                    <a:pt x="3031" y="438274"/>
                  </a:lnTo>
                  <a:lnTo>
                    <a:pt x="11882" y="485329"/>
                  </a:lnTo>
                  <a:lnTo>
                    <a:pt x="26188" y="530204"/>
                  </a:lnTo>
                  <a:lnTo>
                    <a:pt x="45585" y="572537"/>
                  </a:lnTo>
                  <a:lnTo>
                    <a:pt x="69708" y="611962"/>
                  </a:lnTo>
                  <a:lnTo>
                    <a:pt x="98192" y="648114"/>
                  </a:lnTo>
                  <a:lnTo>
                    <a:pt x="130673" y="680629"/>
                  </a:lnTo>
                  <a:lnTo>
                    <a:pt x="166786" y="709141"/>
                  </a:lnTo>
                  <a:lnTo>
                    <a:pt x="206167" y="733288"/>
                  </a:lnTo>
                  <a:lnTo>
                    <a:pt x="248450" y="752703"/>
                  </a:lnTo>
                  <a:lnTo>
                    <a:pt x="293272" y="767023"/>
                  </a:lnTo>
                  <a:lnTo>
                    <a:pt x="340267" y="775882"/>
                  </a:lnTo>
                  <a:lnTo>
                    <a:pt x="389072" y="778916"/>
                  </a:lnTo>
                  <a:lnTo>
                    <a:pt x="437876" y="775882"/>
                  </a:lnTo>
                  <a:lnTo>
                    <a:pt x="484871" y="767023"/>
                  </a:lnTo>
                  <a:lnTo>
                    <a:pt x="529693" y="752703"/>
                  </a:lnTo>
                  <a:lnTo>
                    <a:pt x="571976" y="733288"/>
                  </a:lnTo>
                  <a:lnTo>
                    <a:pt x="611357" y="709141"/>
                  </a:lnTo>
                  <a:lnTo>
                    <a:pt x="647470" y="680629"/>
                  </a:lnTo>
                  <a:lnTo>
                    <a:pt x="674769" y="653301"/>
                  </a:lnTo>
                  <a:lnTo>
                    <a:pt x="389072" y="653301"/>
                  </a:lnTo>
                  <a:lnTo>
                    <a:pt x="341689" y="649052"/>
                  </a:lnTo>
                  <a:lnTo>
                    <a:pt x="297095" y="636799"/>
                  </a:lnTo>
                  <a:lnTo>
                    <a:pt x="256034" y="617288"/>
                  </a:lnTo>
                  <a:lnTo>
                    <a:pt x="219250" y="591260"/>
                  </a:lnTo>
                  <a:lnTo>
                    <a:pt x="187485" y="559460"/>
                  </a:lnTo>
                  <a:lnTo>
                    <a:pt x="161485" y="522631"/>
                  </a:lnTo>
                  <a:lnTo>
                    <a:pt x="141993" y="481516"/>
                  </a:lnTo>
                  <a:lnTo>
                    <a:pt x="129752" y="436860"/>
                  </a:lnTo>
                  <a:lnTo>
                    <a:pt x="125507" y="389405"/>
                  </a:lnTo>
                  <a:lnTo>
                    <a:pt x="129766" y="342037"/>
                  </a:lnTo>
                  <a:lnTo>
                    <a:pt x="142014" y="297434"/>
                  </a:lnTo>
                  <a:lnTo>
                    <a:pt x="161509" y="256347"/>
                  </a:lnTo>
                  <a:lnTo>
                    <a:pt x="187507" y="219524"/>
                  </a:lnTo>
                  <a:lnTo>
                    <a:pt x="219267" y="187715"/>
                  </a:lnTo>
                  <a:lnTo>
                    <a:pt x="256046" y="161670"/>
                  </a:lnTo>
                  <a:lnTo>
                    <a:pt x="297101" y="142139"/>
                  </a:lnTo>
                  <a:lnTo>
                    <a:pt x="341690" y="129870"/>
                  </a:lnTo>
                  <a:lnTo>
                    <a:pt x="389072" y="125614"/>
                  </a:lnTo>
                  <a:lnTo>
                    <a:pt x="674805" y="125614"/>
                  </a:lnTo>
                  <a:lnTo>
                    <a:pt x="647470" y="98259"/>
                  </a:lnTo>
                  <a:lnTo>
                    <a:pt x="611357" y="69754"/>
                  </a:lnTo>
                  <a:lnTo>
                    <a:pt x="571976" y="45614"/>
                  </a:lnTo>
                  <a:lnTo>
                    <a:pt x="529693" y="26205"/>
                  </a:lnTo>
                  <a:lnTo>
                    <a:pt x="484871" y="11889"/>
                  </a:lnTo>
                  <a:lnTo>
                    <a:pt x="437876" y="3033"/>
                  </a:lnTo>
                  <a:lnTo>
                    <a:pt x="389072" y="0"/>
                  </a:lnTo>
                  <a:close/>
                </a:path>
                <a:path w="778510" h="779144">
                  <a:moveTo>
                    <a:pt x="674805" y="125614"/>
                  </a:moveTo>
                  <a:lnTo>
                    <a:pt x="389072" y="125614"/>
                  </a:lnTo>
                  <a:lnTo>
                    <a:pt x="436441" y="129870"/>
                  </a:lnTo>
                  <a:lnTo>
                    <a:pt x="481027" y="142139"/>
                  </a:lnTo>
                  <a:lnTo>
                    <a:pt x="522086" y="161670"/>
                  </a:lnTo>
                  <a:lnTo>
                    <a:pt x="558872" y="187715"/>
                  </a:lnTo>
                  <a:lnTo>
                    <a:pt x="590640" y="219524"/>
                  </a:lnTo>
                  <a:lnTo>
                    <a:pt x="616646" y="256347"/>
                  </a:lnTo>
                  <a:lnTo>
                    <a:pt x="636144" y="297434"/>
                  </a:lnTo>
                  <a:lnTo>
                    <a:pt x="648389" y="342037"/>
                  </a:lnTo>
                  <a:lnTo>
                    <a:pt x="652636" y="389405"/>
                  </a:lnTo>
                  <a:lnTo>
                    <a:pt x="648389" y="436860"/>
                  </a:lnTo>
                  <a:lnTo>
                    <a:pt x="636144" y="481516"/>
                  </a:lnTo>
                  <a:lnTo>
                    <a:pt x="616646" y="522631"/>
                  </a:lnTo>
                  <a:lnTo>
                    <a:pt x="590640" y="559460"/>
                  </a:lnTo>
                  <a:lnTo>
                    <a:pt x="558872" y="591260"/>
                  </a:lnTo>
                  <a:lnTo>
                    <a:pt x="522086" y="617288"/>
                  </a:lnTo>
                  <a:lnTo>
                    <a:pt x="481027" y="636799"/>
                  </a:lnTo>
                  <a:lnTo>
                    <a:pt x="436441" y="649052"/>
                  </a:lnTo>
                  <a:lnTo>
                    <a:pt x="389072" y="653301"/>
                  </a:lnTo>
                  <a:lnTo>
                    <a:pt x="674769" y="653301"/>
                  </a:lnTo>
                  <a:lnTo>
                    <a:pt x="708435" y="611962"/>
                  </a:lnTo>
                  <a:lnTo>
                    <a:pt x="732558" y="572537"/>
                  </a:lnTo>
                  <a:lnTo>
                    <a:pt x="751955" y="530204"/>
                  </a:lnTo>
                  <a:lnTo>
                    <a:pt x="766261" y="485329"/>
                  </a:lnTo>
                  <a:lnTo>
                    <a:pt x="775112" y="438274"/>
                  </a:lnTo>
                  <a:lnTo>
                    <a:pt x="778144" y="389405"/>
                  </a:lnTo>
                  <a:lnTo>
                    <a:pt x="775204" y="342037"/>
                  </a:lnTo>
                  <a:lnTo>
                    <a:pt x="775112" y="340549"/>
                  </a:lnTo>
                  <a:lnTo>
                    <a:pt x="766261" y="293506"/>
                  </a:lnTo>
                  <a:lnTo>
                    <a:pt x="751955" y="248642"/>
                  </a:lnTo>
                  <a:lnTo>
                    <a:pt x="732558" y="206321"/>
                  </a:lnTo>
                  <a:lnTo>
                    <a:pt x="708435" y="166907"/>
                  </a:lnTo>
                  <a:lnTo>
                    <a:pt x="679951" y="130764"/>
                  </a:lnTo>
                  <a:lnTo>
                    <a:pt x="674805" y="125614"/>
                  </a:lnTo>
                  <a:close/>
                </a:path>
              </a:pathLst>
            </a:custGeom>
            <a:solidFill>
              <a:srgbClr val="286669"/>
            </a:solidFill>
          </p:spPr>
          <p:txBody>
            <a:bodyPr wrap="square" lIns="0" tIns="0" rIns="0" bIns="0" rtlCol="0"/>
            <a:lstStyle/>
            <a:p>
              <a:endParaRPr/>
            </a:p>
          </p:txBody>
        </p:sp>
        <p:sp>
          <p:nvSpPr>
            <p:cNvPr id="7" name="object 7"/>
            <p:cNvSpPr/>
            <p:nvPr/>
          </p:nvSpPr>
          <p:spPr>
            <a:xfrm>
              <a:off x="3415937" y="795024"/>
              <a:ext cx="778510" cy="779145"/>
            </a:xfrm>
            <a:custGeom>
              <a:avLst/>
              <a:gdLst/>
              <a:ahLst/>
              <a:cxnLst/>
              <a:rect l="l" t="t" r="r" b="b"/>
              <a:pathLst>
                <a:path w="778510" h="779144">
                  <a:moveTo>
                    <a:pt x="389072" y="778916"/>
                  </a:moveTo>
                  <a:lnTo>
                    <a:pt x="437876" y="775882"/>
                  </a:lnTo>
                  <a:lnTo>
                    <a:pt x="484871" y="767023"/>
                  </a:lnTo>
                  <a:lnTo>
                    <a:pt x="529693" y="752703"/>
                  </a:lnTo>
                  <a:lnTo>
                    <a:pt x="571976" y="733288"/>
                  </a:lnTo>
                  <a:lnTo>
                    <a:pt x="611357" y="709141"/>
                  </a:lnTo>
                  <a:lnTo>
                    <a:pt x="647470" y="680628"/>
                  </a:lnTo>
                  <a:lnTo>
                    <a:pt x="679951" y="648114"/>
                  </a:lnTo>
                  <a:lnTo>
                    <a:pt x="708435" y="611962"/>
                  </a:lnTo>
                  <a:lnTo>
                    <a:pt x="732558" y="572537"/>
                  </a:lnTo>
                  <a:lnTo>
                    <a:pt x="751955" y="530204"/>
                  </a:lnTo>
                  <a:lnTo>
                    <a:pt x="766261" y="485329"/>
                  </a:lnTo>
                  <a:lnTo>
                    <a:pt x="775112" y="438274"/>
                  </a:lnTo>
                  <a:lnTo>
                    <a:pt x="778144" y="389405"/>
                  </a:lnTo>
                  <a:lnTo>
                    <a:pt x="775112" y="340549"/>
                  </a:lnTo>
                  <a:lnTo>
                    <a:pt x="766261" y="293506"/>
                  </a:lnTo>
                  <a:lnTo>
                    <a:pt x="751955" y="248642"/>
                  </a:lnTo>
                  <a:lnTo>
                    <a:pt x="732558" y="206321"/>
                  </a:lnTo>
                  <a:lnTo>
                    <a:pt x="708435" y="166907"/>
                  </a:lnTo>
                  <a:lnTo>
                    <a:pt x="679951" y="130764"/>
                  </a:lnTo>
                  <a:lnTo>
                    <a:pt x="647470" y="98259"/>
                  </a:lnTo>
                  <a:lnTo>
                    <a:pt x="611357" y="69754"/>
                  </a:lnTo>
                  <a:lnTo>
                    <a:pt x="571976" y="45614"/>
                  </a:lnTo>
                  <a:lnTo>
                    <a:pt x="529693" y="26205"/>
                  </a:lnTo>
                  <a:lnTo>
                    <a:pt x="484871" y="11889"/>
                  </a:lnTo>
                  <a:lnTo>
                    <a:pt x="437876" y="3033"/>
                  </a:lnTo>
                  <a:lnTo>
                    <a:pt x="389072" y="0"/>
                  </a:lnTo>
                  <a:lnTo>
                    <a:pt x="340267" y="3033"/>
                  </a:lnTo>
                  <a:lnTo>
                    <a:pt x="293272" y="11889"/>
                  </a:lnTo>
                  <a:lnTo>
                    <a:pt x="248450" y="26205"/>
                  </a:lnTo>
                  <a:lnTo>
                    <a:pt x="206167" y="45614"/>
                  </a:lnTo>
                  <a:lnTo>
                    <a:pt x="166786" y="69754"/>
                  </a:lnTo>
                  <a:lnTo>
                    <a:pt x="130673" y="98259"/>
                  </a:lnTo>
                  <a:lnTo>
                    <a:pt x="98192" y="130764"/>
                  </a:lnTo>
                  <a:lnTo>
                    <a:pt x="69708" y="166907"/>
                  </a:lnTo>
                  <a:lnTo>
                    <a:pt x="45585" y="206321"/>
                  </a:lnTo>
                  <a:lnTo>
                    <a:pt x="26188" y="248642"/>
                  </a:lnTo>
                  <a:lnTo>
                    <a:pt x="11882" y="293506"/>
                  </a:lnTo>
                  <a:lnTo>
                    <a:pt x="3031" y="340549"/>
                  </a:lnTo>
                  <a:lnTo>
                    <a:pt x="0" y="389405"/>
                  </a:lnTo>
                  <a:lnTo>
                    <a:pt x="3031" y="438274"/>
                  </a:lnTo>
                  <a:lnTo>
                    <a:pt x="11882" y="485329"/>
                  </a:lnTo>
                  <a:lnTo>
                    <a:pt x="26188" y="530204"/>
                  </a:lnTo>
                  <a:lnTo>
                    <a:pt x="45585" y="572537"/>
                  </a:lnTo>
                  <a:lnTo>
                    <a:pt x="69708" y="611962"/>
                  </a:lnTo>
                  <a:lnTo>
                    <a:pt x="98192" y="648114"/>
                  </a:lnTo>
                  <a:lnTo>
                    <a:pt x="130673" y="680628"/>
                  </a:lnTo>
                  <a:lnTo>
                    <a:pt x="166786" y="709141"/>
                  </a:lnTo>
                  <a:lnTo>
                    <a:pt x="206167" y="733288"/>
                  </a:lnTo>
                  <a:lnTo>
                    <a:pt x="248450" y="752703"/>
                  </a:lnTo>
                  <a:lnTo>
                    <a:pt x="293272" y="767023"/>
                  </a:lnTo>
                  <a:lnTo>
                    <a:pt x="340267" y="775882"/>
                  </a:lnTo>
                  <a:lnTo>
                    <a:pt x="389072" y="778916"/>
                  </a:lnTo>
                  <a:close/>
                </a:path>
                <a:path w="778510" h="779144">
                  <a:moveTo>
                    <a:pt x="389072" y="125614"/>
                  </a:moveTo>
                  <a:lnTo>
                    <a:pt x="436441" y="129870"/>
                  </a:lnTo>
                  <a:lnTo>
                    <a:pt x="481027" y="142139"/>
                  </a:lnTo>
                  <a:lnTo>
                    <a:pt x="522086" y="161670"/>
                  </a:lnTo>
                  <a:lnTo>
                    <a:pt x="558872" y="187715"/>
                  </a:lnTo>
                  <a:lnTo>
                    <a:pt x="590640" y="219524"/>
                  </a:lnTo>
                  <a:lnTo>
                    <a:pt x="616646" y="256347"/>
                  </a:lnTo>
                  <a:lnTo>
                    <a:pt x="636144" y="297434"/>
                  </a:lnTo>
                  <a:lnTo>
                    <a:pt x="648389" y="342037"/>
                  </a:lnTo>
                  <a:lnTo>
                    <a:pt x="652636" y="389405"/>
                  </a:lnTo>
                  <a:lnTo>
                    <a:pt x="648389" y="436860"/>
                  </a:lnTo>
                  <a:lnTo>
                    <a:pt x="636144" y="481516"/>
                  </a:lnTo>
                  <a:lnTo>
                    <a:pt x="616646" y="522631"/>
                  </a:lnTo>
                  <a:lnTo>
                    <a:pt x="590640" y="559460"/>
                  </a:lnTo>
                  <a:lnTo>
                    <a:pt x="558872" y="591260"/>
                  </a:lnTo>
                  <a:lnTo>
                    <a:pt x="522086" y="617288"/>
                  </a:lnTo>
                  <a:lnTo>
                    <a:pt x="481027" y="636799"/>
                  </a:lnTo>
                  <a:lnTo>
                    <a:pt x="436441" y="649052"/>
                  </a:lnTo>
                  <a:lnTo>
                    <a:pt x="389072" y="653301"/>
                  </a:lnTo>
                  <a:lnTo>
                    <a:pt x="341689" y="649052"/>
                  </a:lnTo>
                  <a:lnTo>
                    <a:pt x="297095" y="636799"/>
                  </a:lnTo>
                  <a:lnTo>
                    <a:pt x="256034" y="617288"/>
                  </a:lnTo>
                  <a:lnTo>
                    <a:pt x="219250" y="591260"/>
                  </a:lnTo>
                  <a:lnTo>
                    <a:pt x="187485" y="559460"/>
                  </a:lnTo>
                  <a:lnTo>
                    <a:pt x="161485" y="522631"/>
                  </a:lnTo>
                  <a:lnTo>
                    <a:pt x="141993" y="481516"/>
                  </a:lnTo>
                  <a:lnTo>
                    <a:pt x="129752" y="436860"/>
                  </a:lnTo>
                  <a:lnTo>
                    <a:pt x="125507" y="389405"/>
                  </a:lnTo>
                  <a:lnTo>
                    <a:pt x="129766" y="342037"/>
                  </a:lnTo>
                  <a:lnTo>
                    <a:pt x="142014" y="297434"/>
                  </a:lnTo>
                  <a:lnTo>
                    <a:pt x="161509" y="256347"/>
                  </a:lnTo>
                  <a:lnTo>
                    <a:pt x="187507" y="219524"/>
                  </a:lnTo>
                  <a:lnTo>
                    <a:pt x="219267" y="187715"/>
                  </a:lnTo>
                  <a:lnTo>
                    <a:pt x="256046" y="161670"/>
                  </a:lnTo>
                  <a:lnTo>
                    <a:pt x="297101" y="142139"/>
                  </a:lnTo>
                  <a:lnTo>
                    <a:pt x="341690" y="129870"/>
                  </a:lnTo>
                  <a:lnTo>
                    <a:pt x="389072" y="125614"/>
                  </a:lnTo>
                  <a:close/>
                </a:path>
              </a:pathLst>
            </a:custGeom>
            <a:ln w="73243">
              <a:solidFill>
                <a:srgbClr val="286669"/>
              </a:solidFill>
            </a:ln>
          </p:spPr>
          <p:txBody>
            <a:bodyPr wrap="square" lIns="0" tIns="0" rIns="0" bIns="0" rtlCol="0"/>
            <a:lstStyle/>
            <a:p>
              <a:endParaRPr/>
            </a:p>
          </p:txBody>
        </p:sp>
        <p:sp>
          <p:nvSpPr>
            <p:cNvPr id="8" name="object 8"/>
            <p:cNvSpPr/>
            <p:nvPr/>
          </p:nvSpPr>
          <p:spPr>
            <a:xfrm>
              <a:off x="695745" y="1626577"/>
              <a:ext cx="4625340" cy="2755900"/>
            </a:xfrm>
            <a:custGeom>
              <a:avLst/>
              <a:gdLst/>
              <a:ahLst/>
              <a:cxnLst/>
              <a:rect l="l" t="t" r="r" b="b"/>
              <a:pathLst>
                <a:path w="4625340" h="2755900">
                  <a:moveTo>
                    <a:pt x="2276786" y="355600"/>
                  </a:moveTo>
                  <a:lnTo>
                    <a:pt x="2229899" y="355600"/>
                  </a:lnTo>
                  <a:lnTo>
                    <a:pt x="2210947" y="381000"/>
                  </a:lnTo>
                  <a:lnTo>
                    <a:pt x="2128583" y="482600"/>
                  </a:lnTo>
                  <a:lnTo>
                    <a:pt x="2127328" y="482600"/>
                  </a:lnTo>
                  <a:lnTo>
                    <a:pt x="2028961" y="609600"/>
                  </a:lnTo>
                  <a:lnTo>
                    <a:pt x="2031210" y="609600"/>
                  </a:lnTo>
                  <a:lnTo>
                    <a:pt x="1977878" y="685800"/>
                  </a:lnTo>
                  <a:lnTo>
                    <a:pt x="1915225" y="762000"/>
                  </a:lnTo>
                  <a:lnTo>
                    <a:pt x="1881307" y="812800"/>
                  </a:lnTo>
                  <a:lnTo>
                    <a:pt x="1846143" y="863600"/>
                  </a:lnTo>
                  <a:lnTo>
                    <a:pt x="1810094" y="901700"/>
                  </a:lnTo>
                  <a:lnTo>
                    <a:pt x="1700257" y="1054100"/>
                  </a:lnTo>
                  <a:lnTo>
                    <a:pt x="1664285" y="1104900"/>
                  </a:lnTo>
                  <a:lnTo>
                    <a:pt x="1629236" y="1155700"/>
                  </a:lnTo>
                  <a:lnTo>
                    <a:pt x="1595471" y="1193800"/>
                  </a:lnTo>
                  <a:lnTo>
                    <a:pt x="1563351" y="1244600"/>
                  </a:lnTo>
                  <a:lnTo>
                    <a:pt x="1533239" y="1282700"/>
                  </a:lnTo>
                  <a:lnTo>
                    <a:pt x="1505494" y="1320800"/>
                  </a:lnTo>
                  <a:lnTo>
                    <a:pt x="1480480" y="1358900"/>
                  </a:lnTo>
                  <a:lnTo>
                    <a:pt x="1458556" y="1384300"/>
                  </a:lnTo>
                  <a:lnTo>
                    <a:pt x="1440086" y="1422400"/>
                  </a:lnTo>
                  <a:lnTo>
                    <a:pt x="1425429" y="1435100"/>
                  </a:lnTo>
                  <a:lnTo>
                    <a:pt x="1418108" y="1447800"/>
                  </a:lnTo>
                  <a:lnTo>
                    <a:pt x="1225977" y="2032000"/>
                  </a:lnTo>
                  <a:lnTo>
                    <a:pt x="265848" y="2159000"/>
                  </a:lnTo>
                  <a:lnTo>
                    <a:pt x="217358" y="2171700"/>
                  </a:lnTo>
                  <a:lnTo>
                    <a:pt x="172340" y="2184400"/>
                  </a:lnTo>
                  <a:lnTo>
                    <a:pt x="131338" y="2209800"/>
                  </a:lnTo>
                  <a:lnTo>
                    <a:pt x="94892" y="2235200"/>
                  </a:lnTo>
                  <a:lnTo>
                    <a:pt x="63546" y="2273300"/>
                  </a:lnTo>
                  <a:lnTo>
                    <a:pt x="37842" y="2311400"/>
                  </a:lnTo>
                  <a:lnTo>
                    <a:pt x="18321" y="2349500"/>
                  </a:lnTo>
                  <a:lnTo>
                    <a:pt x="5526" y="2400300"/>
                  </a:lnTo>
                  <a:lnTo>
                    <a:pt x="0" y="2451100"/>
                  </a:lnTo>
                  <a:lnTo>
                    <a:pt x="2283" y="2501900"/>
                  </a:lnTo>
                  <a:lnTo>
                    <a:pt x="12739" y="2540000"/>
                  </a:lnTo>
                  <a:lnTo>
                    <a:pt x="30663" y="2590800"/>
                  </a:lnTo>
                  <a:lnTo>
                    <a:pt x="55339" y="2628900"/>
                  </a:lnTo>
                  <a:lnTo>
                    <a:pt x="86054" y="2667000"/>
                  </a:lnTo>
                  <a:lnTo>
                    <a:pt x="122095" y="2705100"/>
                  </a:lnTo>
                  <a:lnTo>
                    <a:pt x="162746" y="2730500"/>
                  </a:lnTo>
                  <a:lnTo>
                    <a:pt x="207295" y="2743200"/>
                  </a:lnTo>
                  <a:lnTo>
                    <a:pt x="255026" y="2755900"/>
                  </a:lnTo>
                  <a:lnTo>
                    <a:pt x="345127" y="2755900"/>
                  </a:lnTo>
                  <a:lnTo>
                    <a:pt x="1211126" y="2641600"/>
                  </a:lnTo>
                  <a:lnTo>
                    <a:pt x="305174" y="2641600"/>
                  </a:lnTo>
                  <a:lnTo>
                    <a:pt x="257600" y="2628900"/>
                  </a:lnTo>
                  <a:lnTo>
                    <a:pt x="214851" y="2616200"/>
                  </a:lnTo>
                  <a:lnTo>
                    <a:pt x="178634" y="2578100"/>
                  </a:lnTo>
                  <a:lnTo>
                    <a:pt x="150653" y="2552700"/>
                  </a:lnTo>
                  <a:lnTo>
                    <a:pt x="132613" y="2501900"/>
                  </a:lnTo>
                  <a:lnTo>
                    <a:pt x="126221" y="2463800"/>
                  </a:lnTo>
                  <a:lnTo>
                    <a:pt x="131551" y="2413000"/>
                  </a:lnTo>
                  <a:lnTo>
                    <a:pt x="146771" y="2374900"/>
                  </a:lnTo>
                  <a:lnTo>
                    <a:pt x="170652" y="2336800"/>
                  </a:lnTo>
                  <a:lnTo>
                    <a:pt x="201963" y="2311400"/>
                  </a:lnTo>
                  <a:lnTo>
                    <a:pt x="239474" y="2286000"/>
                  </a:lnTo>
                  <a:lnTo>
                    <a:pt x="281955" y="2286000"/>
                  </a:lnTo>
                  <a:lnTo>
                    <a:pt x="1320160" y="2146300"/>
                  </a:lnTo>
                  <a:lnTo>
                    <a:pt x="1534463" y="1498600"/>
                  </a:lnTo>
                  <a:lnTo>
                    <a:pt x="1549565" y="1485900"/>
                  </a:lnTo>
                  <a:lnTo>
                    <a:pt x="1568200" y="1447800"/>
                  </a:lnTo>
                  <a:lnTo>
                    <a:pt x="1590036" y="1422400"/>
                  </a:lnTo>
                  <a:lnTo>
                    <a:pt x="1614736" y="1384300"/>
                  </a:lnTo>
                  <a:lnTo>
                    <a:pt x="1641968" y="1346200"/>
                  </a:lnTo>
                  <a:lnTo>
                    <a:pt x="1671397" y="1308100"/>
                  </a:lnTo>
                  <a:lnTo>
                    <a:pt x="1702687" y="1270000"/>
                  </a:lnTo>
                  <a:lnTo>
                    <a:pt x="1735506" y="1219200"/>
                  </a:lnTo>
                  <a:lnTo>
                    <a:pt x="1769519" y="1168400"/>
                  </a:lnTo>
                  <a:lnTo>
                    <a:pt x="1804391" y="1130300"/>
                  </a:lnTo>
                  <a:lnTo>
                    <a:pt x="1910820" y="977900"/>
                  </a:lnTo>
                  <a:lnTo>
                    <a:pt x="1945786" y="939800"/>
                  </a:lnTo>
                  <a:lnTo>
                    <a:pt x="1979940" y="889000"/>
                  </a:lnTo>
                  <a:lnTo>
                    <a:pt x="2012947" y="838200"/>
                  </a:lnTo>
                  <a:lnTo>
                    <a:pt x="2074184" y="762000"/>
                  </a:lnTo>
                  <a:lnTo>
                    <a:pt x="2126823" y="685800"/>
                  </a:lnTo>
                  <a:lnTo>
                    <a:pt x="2149082" y="660400"/>
                  </a:lnTo>
                  <a:lnTo>
                    <a:pt x="2309731" y="457200"/>
                  </a:lnTo>
                  <a:lnTo>
                    <a:pt x="2320897" y="431800"/>
                  </a:lnTo>
                  <a:lnTo>
                    <a:pt x="2322615" y="406400"/>
                  </a:lnTo>
                  <a:lnTo>
                    <a:pt x="2315225" y="381000"/>
                  </a:lnTo>
                  <a:lnTo>
                    <a:pt x="2299063" y="368300"/>
                  </a:lnTo>
                  <a:lnTo>
                    <a:pt x="2276786" y="355600"/>
                  </a:lnTo>
                  <a:close/>
                </a:path>
                <a:path w="4625340" h="2755900">
                  <a:moveTo>
                    <a:pt x="3131803" y="1536700"/>
                  </a:moveTo>
                  <a:lnTo>
                    <a:pt x="1867998" y="1778000"/>
                  </a:lnTo>
                  <a:lnTo>
                    <a:pt x="1841339" y="1778000"/>
                  </a:lnTo>
                  <a:lnTo>
                    <a:pt x="1822940" y="1790700"/>
                  </a:lnTo>
                  <a:lnTo>
                    <a:pt x="1808258" y="1803400"/>
                  </a:lnTo>
                  <a:lnTo>
                    <a:pt x="1798708" y="1816100"/>
                  </a:lnTo>
                  <a:lnTo>
                    <a:pt x="1631208" y="2362200"/>
                  </a:lnTo>
                  <a:lnTo>
                    <a:pt x="1609343" y="2400300"/>
                  </a:lnTo>
                  <a:lnTo>
                    <a:pt x="1575789" y="2438400"/>
                  </a:lnTo>
                  <a:lnTo>
                    <a:pt x="1532960" y="2463800"/>
                  </a:lnTo>
                  <a:lnTo>
                    <a:pt x="1483267" y="2489200"/>
                  </a:lnTo>
                  <a:lnTo>
                    <a:pt x="328602" y="2628900"/>
                  </a:lnTo>
                  <a:lnTo>
                    <a:pt x="320810" y="2641600"/>
                  </a:lnTo>
                  <a:lnTo>
                    <a:pt x="1211126" y="2641600"/>
                  </a:lnTo>
                  <a:lnTo>
                    <a:pt x="1499792" y="2603500"/>
                  </a:lnTo>
                  <a:lnTo>
                    <a:pt x="1549262" y="2590800"/>
                  </a:lnTo>
                  <a:lnTo>
                    <a:pt x="1595504" y="2578100"/>
                  </a:lnTo>
                  <a:lnTo>
                    <a:pt x="1637752" y="2552700"/>
                  </a:lnTo>
                  <a:lnTo>
                    <a:pt x="1675243" y="2527300"/>
                  </a:lnTo>
                  <a:lnTo>
                    <a:pt x="1707214" y="2489200"/>
                  </a:lnTo>
                  <a:lnTo>
                    <a:pt x="1732900" y="2438400"/>
                  </a:lnTo>
                  <a:lnTo>
                    <a:pt x="1751538" y="2387600"/>
                  </a:lnTo>
                  <a:lnTo>
                    <a:pt x="1907063" y="1892300"/>
                  </a:lnTo>
                  <a:lnTo>
                    <a:pt x="3125423" y="1663700"/>
                  </a:lnTo>
                  <a:lnTo>
                    <a:pt x="3553433" y="1663700"/>
                  </a:lnTo>
                  <a:lnTo>
                    <a:pt x="3131803" y="1536700"/>
                  </a:lnTo>
                  <a:close/>
                </a:path>
                <a:path w="4625340" h="2755900">
                  <a:moveTo>
                    <a:pt x="3620025" y="1181100"/>
                  </a:moveTo>
                  <a:lnTo>
                    <a:pt x="3191314" y="1181100"/>
                  </a:lnTo>
                  <a:lnTo>
                    <a:pt x="4371081" y="1524000"/>
                  </a:lnTo>
                  <a:lnTo>
                    <a:pt x="4414916" y="1549400"/>
                  </a:lnTo>
                  <a:lnTo>
                    <a:pt x="4450840" y="1574800"/>
                  </a:lnTo>
                  <a:lnTo>
                    <a:pt x="4477696" y="1612900"/>
                  </a:lnTo>
                  <a:lnTo>
                    <a:pt x="4494330" y="1663700"/>
                  </a:lnTo>
                  <a:lnTo>
                    <a:pt x="4499583" y="1701800"/>
                  </a:lnTo>
                  <a:lnTo>
                    <a:pt x="4492300" y="1752600"/>
                  </a:lnTo>
                  <a:lnTo>
                    <a:pt x="4472754" y="1790700"/>
                  </a:lnTo>
                  <a:lnTo>
                    <a:pt x="4443400" y="1828800"/>
                  </a:lnTo>
                  <a:lnTo>
                    <a:pt x="4406353" y="1854200"/>
                  </a:lnTo>
                  <a:lnTo>
                    <a:pt x="4363729" y="1879600"/>
                  </a:lnTo>
                  <a:lnTo>
                    <a:pt x="3866856" y="1879600"/>
                  </a:lnTo>
                  <a:lnTo>
                    <a:pt x="4234801" y="1993900"/>
                  </a:lnTo>
                  <a:lnTo>
                    <a:pt x="4283300" y="2006600"/>
                  </a:lnTo>
                  <a:lnTo>
                    <a:pt x="4331482" y="2006600"/>
                  </a:lnTo>
                  <a:lnTo>
                    <a:pt x="4378575" y="1993900"/>
                  </a:lnTo>
                  <a:lnTo>
                    <a:pt x="4423804" y="1993900"/>
                  </a:lnTo>
                  <a:lnTo>
                    <a:pt x="4466394" y="1968500"/>
                  </a:lnTo>
                  <a:lnTo>
                    <a:pt x="4505573" y="1943100"/>
                  </a:lnTo>
                  <a:lnTo>
                    <a:pt x="4540564" y="1917700"/>
                  </a:lnTo>
                  <a:lnTo>
                    <a:pt x="4570596" y="1879600"/>
                  </a:lnTo>
                  <a:lnTo>
                    <a:pt x="4594893" y="1828800"/>
                  </a:lnTo>
                  <a:lnTo>
                    <a:pt x="4612682" y="1790700"/>
                  </a:lnTo>
                  <a:lnTo>
                    <a:pt x="4622626" y="1739900"/>
                  </a:lnTo>
                  <a:lnTo>
                    <a:pt x="4624965" y="1689100"/>
                  </a:lnTo>
                  <a:lnTo>
                    <a:pt x="4619873" y="1651000"/>
                  </a:lnTo>
                  <a:lnTo>
                    <a:pt x="4607528" y="1600200"/>
                  </a:lnTo>
                  <a:lnTo>
                    <a:pt x="4588103" y="1549400"/>
                  </a:lnTo>
                  <a:lnTo>
                    <a:pt x="4561811" y="1511300"/>
                  </a:lnTo>
                  <a:lnTo>
                    <a:pt x="4529825" y="1473200"/>
                  </a:lnTo>
                  <a:lnTo>
                    <a:pt x="4492829" y="1447800"/>
                  </a:lnTo>
                  <a:lnTo>
                    <a:pt x="4451505" y="1422400"/>
                  </a:lnTo>
                  <a:lnTo>
                    <a:pt x="3620025" y="1181100"/>
                  </a:lnTo>
                  <a:close/>
                </a:path>
                <a:path w="4625340" h="2755900">
                  <a:moveTo>
                    <a:pt x="3553433" y="1663700"/>
                  </a:moveTo>
                  <a:lnTo>
                    <a:pt x="3125423" y="1663700"/>
                  </a:lnTo>
                  <a:lnTo>
                    <a:pt x="3859116" y="1879600"/>
                  </a:lnTo>
                  <a:lnTo>
                    <a:pt x="4270204" y="1879600"/>
                  </a:lnTo>
                  <a:lnTo>
                    <a:pt x="3553433" y="1663700"/>
                  </a:lnTo>
                  <a:close/>
                </a:path>
                <a:path w="4625340" h="2755900">
                  <a:moveTo>
                    <a:pt x="2924402" y="596900"/>
                  </a:moveTo>
                  <a:lnTo>
                    <a:pt x="2876435" y="596900"/>
                  </a:lnTo>
                  <a:lnTo>
                    <a:pt x="2857202" y="609600"/>
                  </a:lnTo>
                  <a:lnTo>
                    <a:pt x="2844548" y="635000"/>
                  </a:lnTo>
                  <a:lnTo>
                    <a:pt x="2841182" y="660400"/>
                  </a:lnTo>
                  <a:lnTo>
                    <a:pt x="2847346" y="685800"/>
                  </a:lnTo>
                  <a:lnTo>
                    <a:pt x="2861786" y="698500"/>
                  </a:lnTo>
                  <a:lnTo>
                    <a:pt x="2883246" y="711200"/>
                  </a:lnTo>
                  <a:lnTo>
                    <a:pt x="2886750" y="711200"/>
                  </a:lnTo>
                  <a:lnTo>
                    <a:pt x="2905576" y="723900"/>
                  </a:lnTo>
                  <a:lnTo>
                    <a:pt x="2596358" y="1104900"/>
                  </a:lnTo>
                  <a:lnTo>
                    <a:pt x="2432571" y="1295400"/>
                  </a:lnTo>
                  <a:lnTo>
                    <a:pt x="2420521" y="1308100"/>
                  </a:lnTo>
                  <a:lnTo>
                    <a:pt x="2417863" y="1333500"/>
                  </a:lnTo>
                  <a:lnTo>
                    <a:pt x="2424364" y="1358900"/>
                  </a:lnTo>
                  <a:lnTo>
                    <a:pt x="2439788" y="1384300"/>
                  </a:lnTo>
                  <a:lnTo>
                    <a:pt x="2461315" y="1397000"/>
                  </a:lnTo>
                  <a:lnTo>
                    <a:pt x="2484931" y="1397000"/>
                  </a:lnTo>
                  <a:lnTo>
                    <a:pt x="2507900" y="1384300"/>
                  </a:lnTo>
                  <a:lnTo>
                    <a:pt x="2527486" y="1371600"/>
                  </a:lnTo>
                  <a:lnTo>
                    <a:pt x="2617537" y="1270000"/>
                  </a:lnTo>
                  <a:lnTo>
                    <a:pt x="3108166" y="1181100"/>
                  </a:lnTo>
                  <a:lnTo>
                    <a:pt x="3620025" y="1181100"/>
                  </a:lnTo>
                  <a:lnTo>
                    <a:pt x="3401550" y="1117600"/>
                  </a:lnTo>
                  <a:lnTo>
                    <a:pt x="2745136" y="1117600"/>
                  </a:lnTo>
                  <a:lnTo>
                    <a:pt x="3034430" y="762000"/>
                  </a:lnTo>
                  <a:lnTo>
                    <a:pt x="3448789" y="762000"/>
                  </a:lnTo>
                  <a:lnTo>
                    <a:pt x="2991967" y="609600"/>
                  </a:lnTo>
                  <a:lnTo>
                    <a:pt x="2924402" y="596900"/>
                  </a:lnTo>
                  <a:close/>
                </a:path>
                <a:path w="4625340" h="2755900">
                  <a:moveTo>
                    <a:pt x="2689541" y="0"/>
                  </a:moveTo>
                  <a:lnTo>
                    <a:pt x="1616841" y="0"/>
                  </a:lnTo>
                  <a:lnTo>
                    <a:pt x="1567765" y="12700"/>
                  </a:lnTo>
                  <a:lnTo>
                    <a:pt x="1521611" y="38100"/>
                  </a:lnTo>
                  <a:lnTo>
                    <a:pt x="1479350" y="63500"/>
                  </a:lnTo>
                  <a:lnTo>
                    <a:pt x="1441954" y="101600"/>
                  </a:lnTo>
                  <a:lnTo>
                    <a:pt x="955091" y="635000"/>
                  </a:lnTo>
                  <a:lnTo>
                    <a:pt x="924123" y="673100"/>
                  </a:lnTo>
                  <a:lnTo>
                    <a:pt x="900386" y="723900"/>
                  </a:lnTo>
                  <a:lnTo>
                    <a:pt x="883855" y="762000"/>
                  </a:lnTo>
                  <a:lnTo>
                    <a:pt x="874505" y="812800"/>
                  </a:lnTo>
                  <a:lnTo>
                    <a:pt x="872309" y="850900"/>
                  </a:lnTo>
                  <a:lnTo>
                    <a:pt x="877242" y="901700"/>
                  </a:lnTo>
                  <a:lnTo>
                    <a:pt x="889278" y="952500"/>
                  </a:lnTo>
                  <a:lnTo>
                    <a:pt x="908391" y="990600"/>
                  </a:lnTo>
                  <a:lnTo>
                    <a:pt x="934556" y="1028700"/>
                  </a:lnTo>
                  <a:lnTo>
                    <a:pt x="967746" y="1066800"/>
                  </a:lnTo>
                  <a:lnTo>
                    <a:pt x="1010224" y="1104900"/>
                  </a:lnTo>
                  <a:lnTo>
                    <a:pt x="1057569" y="1130300"/>
                  </a:lnTo>
                  <a:lnTo>
                    <a:pt x="1108611" y="1143000"/>
                  </a:lnTo>
                  <a:lnTo>
                    <a:pt x="1162178" y="1155700"/>
                  </a:lnTo>
                  <a:lnTo>
                    <a:pt x="1216396" y="1155700"/>
                  </a:lnTo>
                  <a:lnTo>
                    <a:pt x="1268764" y="1143000"/>
                  </a:lnTo>
                  <a:lnTo>
                    <a:pt x="1318110" y="1117600"/>
                  </a:lnTo>
                  <a:lnTo>
                    <a:pt x="1363262" y="1092200"/>
                  </a:lnTo>
                  <a:lnTo>
                    <a:pt x="1403047" y="1054100"/>
                  </a:lnTo>
                  <a:lnTo>
                    <a:pt x="1140220" y="1028700"/>
                  </a:lnTo>
                  <a:lnTo>
                    <a:pt x="1096364" y="1003300"/>
                  </a:lnTo>
                  <a:lnTo>
                    <a:pt x="1056752" y="977900"/>
                  </a:lnTo>
                  <a:lnTo>
                    <a:pt x="1049901" y="977900"/>
                  </a:lnTo>
                  <a:lnTo>
                    <a:pt x="1043404" y="965200"/>
                  </a:lnTo>
                  <a:lnTo>
                    <a:pt x="1037279" y="965200"/>
                  </a:lnTo>
                  <a:lnTo>
                    <a:pt x="1008688" y="901700"/>
                  </a:lnTo>
                  <a:lnTo>
                    <a:pt x="999154" y="863600"/>
                  </a:lnTo>
                  <a:lnTo>
                    <a:pt x="1002738" y="812800"/>
                  </a:lnTo>
                  <a:lnTo>
                    <a:pt x="1019235" y="762000"/>
                  </a:lnTo>
                  <a:lnTo>
                    <a:pt x="1048437" y="723900"/>
                  </a:lnTo>
                  <a:lnTo>
                    <a:pt x="1535143" y="177800"/>
                  </a:lnTo>
                  <a:lnTo>
                    <a:pt x="1595269" y="139700"/>
                  </a:lnTo>
                  <a:lnTo>
                    <a:pt x="1630568" y="127000"/>
                  </a:lnTo>
                  <a:lnTo>
                    <a:pt x="3067099" y="127000"/>
                  </a:lnTo>
                  <a:lnTo>
                    <a:pt x="2723957" y="12700"/>
                  </a:lnTo>
                  <a:lnTo>
                    <a:pt x="2705758" y="12700"/>
                  </a:lnTo>
                  <a:lnTo>
                    <a:pt x="2689541" y="0"/>
                  </a:lnTo>
                  <a:close/>
                </a:path>
                <a:path w="4625340" h="2755900">
                  <a:moveTo>
                    <a:pt x="3191963" y="1054100"/>
                  </a:moveTo>
                  <a:lnTo>
                    <a:pt x="3085522" y="1054100"/>
                  </a:lnTo>
                  <a:lnTo>
                    <a:pt x="2745136" y="1117600"/>
                  </a:lnTo>
                  <a:lnTo>
                    <a:pt x="3401550" y="1117600"/>
                  </a:lnTo>
                  <a:lnTo>
                    <a:pt x="3226770" y="1066800"/>
                  </a:lnTo>
                  <a:lnTo>
                    <a:pt x="3191963" y="1054100"/>
                  </a:lnTo>
                  <a:close/>
                </a:path>
                <a:path w="4625340" h="2755900">
                  <a:moveTo>
                    <a:pt x="3448789" y="762000"/>
                  </a:moveTo>
                  <a:lnTo>
                    <a:pt x="3034430" y="762000"/>
                  </a:lnTo>
                  <a:lnTo>
                    <a:pt x="3069572" y="774700"/>
                  </a:lnTo>
                  <a:lnTo>
                    <a:pt x="3980440" y="1079500"/>
                  </a:lnTo>
                  <a:lnTo>
                    <a:pt x="4028589" y="1092200"/>
                  </a:lnTo>
                  <a:lnTo>
                    <a:pt x="4123937" y="1092200"/>
                  </a:lnTo>
                  <a:lnTo>
                    <a:pt x="4169554" y="1079500"/>
                  </a:lnTo>
                  <a:lnTo>
                    <a:pt x="4212746" y="1054100"/>
                  </a:lnTo>
                  <a:lnTo>
                    <a:pt x="4252721" y="1028700"/>
                  </a:lnTo>
                  <a:lnTo>
                    <a:pt x="4288690" y="1003300"/>
                  </a:lnTo>
                  <a:lnTo>
                    <a:pt x="4319861" y="965200"/>
                  </a:lnTo>
                  <a:lnTo>
                    <a:pt x="4054142" y="965200"/>
                  </a:lnTo>
                  <a:lnTo>
                    <a:pt x="4019818" y="952500"/>
                  </a:lnTo>
                  <a:lnTo>
                    <a:pt x="3448789" y="762000"/>
                  </a:lnTo>
                  <a:close/>
                </a:path>
                <a:path w="4625340" h="2755900">
                  <a:moveTo>
                    <a:pt x="1967934" y="482600"/>
                  </a:moveTo>
                  <a:lnTo>
                    <a:pt x="1747355" y="482600"/>
                  </a:lnTo>
                  <a:lnTo>
                    <a:pt x="1309806" y="965200"/>
                  </a:lnTo>
                  <a:lnTo>
                    <a:pt x="1273114" y="1003300"/>
                  </a:lnTo>
                  <a:lnTo>
                    <a:pt x="1231009" y="1016000"/>
                  </a:lnTo>
                  <a:lnTo>
                    <a:pt x="1185907" y="1028700"/>
                  </a:lnTo>
                  <a:lnTo>
                    <a:pt x="1425907" y="1028700"/>
                  </a:lnTo>
                  <a:lnTo>
                    <a:pt x="1803101" y="609600"/>
                  </a:lnTo>
                  <a:lnTo>
                    <a:pt x="1869567" y="609600"/>
                  </a:lnTo>
                  <a:lnTo>
                    <a:pt x="1967934" y="482600"/>
                  </a:lnTo>
                  <a:close/>
                </a:path>
                <a:path w="4625340" h="2755900">
                  <a:moveTo>
                    <a:pt x="3067099" y="127000"/>
                  </a:moveTo>
                  <a:lnTo>
                    <a:pt x="2682223" y="127000"/>
                  </a:lnTo>
                  <a:lnTo>
                    <a:pt x="2685677" y="139700"/>
                  </a:lnTo>
                  <a:lnTo>
                    <a:pt x="4132722" y="622300"/>
                  </a:lnTo>
                  <a:lnTo>
                    <a:pt x="4175731" y="635000"/>
                  </a:lnTo>
                  <a:lnTo>
                    <a:pt x="4210437" y="673100"/>
                  </a:lnTo>
                  <a:lnTo>
                    <a:pt x="4235775" y="711200"/>
                  </a:lnTo>
                  <a:lnTo>
                    <a:pt x="4250675" y="749300"/>
                  </a:lnTo>
                  <a:lnTo>
                    <a:pt x="4254071" y="800100"/>
                  </a:lnTo>
                  <a:lnTo>
                    <a:pt x="4244894" y="838200"/>
                  </a:lnTo>
                  <a:lnTo>
                    <a:pt x="4230570" y="876300"/>
                  </a:lnTo>
                  <a:lnTo>
                    <a:pt x="4185489" y="927100"/>
                  </a:lnTo>
                  <a:lnTo>
                    <a:pt x="4156045" y="952500"/>
                  </a:lnTo>
                  <a:lnTo>
                    <a:pt x="4123280" y="965200"/>
                  </a:lnTo>
                  <a:lnTo>
                    <a:pt x="4319861" y="965200"/>
                  </a:lnTo>
                  <a:lnTo>
                    <a:pt x="4345444" y="927100"/>
                  </a:lnTo>
                  <a:lnTo>
                    <a:pt x="4364649" y="876300"/>
                  </a:lnTo>
                  <a:lnTo>
                    <a:pt x="4376150" y="838200"/>
                  </a:lnTo>
                  <a:lnTo>
                    <a:pt x="4379757" y="787400"/>
                  </a:lnTo>
                  <a:lnTo>
                    <a:pt x="4375909" y="736600"/>
                  </a:lnTo>
                  <a:lnTo>
                    <a:pt x="4364994" y="698500"/>
                  </a:lnTo>
                  <a:lnTo>
                    <a:pt x="4347398" y="647700"/>
                  </a:lnTo>
                  <a:lnTo>
                    <a:pt x="4323509" y="609600"/>
                  </a:lnTo>
                  <a:lnTo>
                    <a:pt x="4293716" y="571500"/>
                  </a:lnTo>
                  <a:lnTo>
                    <a:pt x="4258405" y="546100"/>
                  </a:lnTo>
                  <a:lnTo>
                    <a:pt x="4217963" y="520700"/>
                  </a:lnTo>
                  <a:lnTo>
                    <a:pt x="4172780" y="495300"/>
                  </a:lnTo>
                  <a:lnTo>
                    <a:pt x="3067099" y="127000"/>
                  </a:lnTo>
                  <a:close/>
                </a:path>
              </a:pathLst>
            </a:custGeom>
            <a:solidFill>
              <a:srgbClr val="286669"/>
            </a:solidFill>
          </p:spPr>
          <p:txBody>
            <a:bodyPr wrap="square" lIns="0" tIns="0" rIns="0" bIns="0" rtlCol="0"/>
            <a:lstStyle/>
            <a:p>
              <a:endParaRPr/>
            </a:p>
          </p:txBody>
        </p:sp>
        <p:sp>
          <p:nvSpPr>
            <p:cNvPr id="9" name="object 9"/>
            <p:cNvSpPr/>
            <p:nvPr/>
          </p:nvSpPr>
          <p:spPr>
            <a:xfrm>
              <a:off x="695745" y="1618952"/>
              <a:ext cx="4625340" cy="2763520"/>
            </a:xfrm>
            <a:custGeom>
              <a:avLst/>
              <a:gdLst/>
              <a:ahLst/>
              <a:cxnLst/>
              <a:rect l="l" t="t" r="r" b="b"/>
              <a:pathLst>
                <a:path w="4625340" h="2763520">
                  <a:moveTo>
                    <a:pt x="4588104" y="1556367"/>
                  </a:moveTo>
                  <a:lnTo>
                    <a:pt x="4561811" y="1515993"/>
                  </a:lnTo>
                  <a:lnTo>
                    <a:pt x="4529825" y="1480602"/>
                  </a:lnTo>
                  <a:lnTo>
                    <a:pt x="4492829" y="1450752"/>
                  </a:lnTo>
                  <a:lnTo>
                    <a:pt x="4451505" y="1427005"/>
                  </a:lnTo>
                  <a:lnTo>
                    <a:pt x="4406537" y="1409921"/>
                  </a:lnTo>
                  <a:lnTo>
                    <a:pt x="3226770" y="1063119"/>
                  </a:lnTo>
                  <a:lnTo>
                    <a:pt x="3156577" y="1051330"/>
                  </a:lnTo>
                  <a:lnTo>
                    <a:pt x="3120976" y="1051579"/>
                  </a:lnTo>
                  <a:lnTo>
                    <a:pt x="3085522" y="1055949"/>
                  </a:lnTo>
                  <a:lnTo>
                    <a:pt x="2745136" y="1119123"/>
                  </a:lnTo>
                  <a:lnTo>
                    <a:pt x="3034430" y="761906"/>
                  </a:lnTo>
                  <a:lnTo>
                    <a:pt x="3069572" y="773002"/>
                  </a:lnTo>
                  <a:lnTo>
                    <a:pt x="3980440" y="1077199"/>
                  </a:lnTo>
                  <a:lnTo>
                    <a:pt x="4028589" y="1088845"/>
                  </a:lnTo>
                  <a:lnTo>
                    <a:pt x="4076685" y="1092523"/>
                  </a:lnTo>
                  <a:lnTo>
                    <a:pt x="4123937" y="1088631"/>
                  </a:lnTo>
                  <a:lnTo>
                    <a:pt x="4169554" y="1077569"/>
                  </a:lnTo>
                  <a:lnTo>
                    <a:pt x="4212746" y="1059737"/>
                  </a:lnTo>
                  <a:lnTo>
                    <a:pt x="4252721" y="1035535"/>
                  </a:lnTo>
                  <a:lnTo>
                    <a:pt x="4288690" y="1005362"/>
                  </a:lnTo>
                  <a:lnTo>
                    <a:pt x="4319861" y="969619"/>
                  </a:lnTo>
                  <a:lnTo>
                    <a:pt x="4345444" y="928705"/>
                  </a:lnTo>
                  <a:lnTo>
                    <a:pt x="4364649" y="883019"/>
                  </a:lnTo>
                  <a:lnTo>
                    <a:pt x="4376151" y="834996"/>
                  </a:lnTo>
                  <a:lnTo>
                    <a:pt x="4379758" y="787130"/>
                  </a:lnTo>
                  <a:lnTo>
                    <a:pt x="4375910" y="740091"/>
                  </a:lnTo>
                  <a:lnTo>
                    <a:pt x="4364994" y="694654"/>
                  </a:lnTo>
                  <a:lnTo>
                    <a:pt x="4347398" y="651594"/>
                  </a:lnTo>
                  <a:lnTo>
                    <a:pt x="4323510" y="611685"/>
                  </a:lnTo>
                  <a:lnTo>
                    <a:pt x="4293716" y="575702"/>
                  </a:lnTo>
                  <a:lnTo>
                    <a:pt x="4258405" y="544419"/>
                  </a:lnTo>
                  <a:lnTo>
                    <a:pt x="4217964" y="518613"/>
                  </a:lnTo>
                  <a:lnTo>
                    <a:pt x="4172780" y="499057"/>
                  </a:lnTo>
                  <a:lnTo>
                    <a:pt x="2723957" y="15440"/>
                  </a:lnTo>
                  <a:lnTo>
                    <a:pt x="2674382" y="2878"/>
                  </a:lnTo>
                  <a:lnTo>
                    <a:pt x="2626741" y="0"/>
                  </a:lnTo>
                  <a:lnTo>
                    <a:pt x="1667867" y="0"/>
                  </a:lnTo>
                  <a:lnTo>
                    <a:pt x="1616841" y="4311"/>
                  </a:lnTo>
                  <a:lnTo>
                    <a:pt x="1567765" y="16952"/>
                  </a:lnTo>
                  <a:lnTo>
                    <a:pt x="1521611" y="37488"/>
                  </a:lnTo>
                  <a:lnTo>
                    <a:pt x="1479350" y="65480"/>
                  </a:lnTo>
                  <a:lnTo>
                    <a:pt x="1441954" y="100491"/>
                  </a:lnTo>
                  <a:lnTo>
                    <a:pt x="955091" y="640059"/>
                  </a:lnTo>
                  <a:lnTo>
                    <a:pt x="924123" y="678736"/>
                  </a:lnTo>
                  <a:lnTo>
                    <a:pt x="900386" y="720752"/>
                  </a:lnTo>
                  <a:lnTo>
                    <a:pt x="883855" y="765221"/>
                  </a:lnTo>
                  <a:lnTo>
                    <a:pt x="874505" y="811255"/>
                  </a:lnTo>
                  <a:lnTo>
                    <a:pt x="872309" y="857968"/>
                  </a:lnTo>
                  <a:lnTo>
                    <a:pt x="877242" y="904472"/>
                  </a:lnTo>
                  <a:lnTo>
                    <a:pt x="889278" y="949880"/>
                  </a:lnTo>
                  <a:lnTo>
                    <a:pt x="908391" y="993305"/>
                  </a:lnTo>
                  <a:lnTo>
                    <a:pt x="934556" y="1033859"/>
                  </a:lnTo>
                  <a:lnTo>
                    <a:pt x="967747" y="1070656"/>
                  </a:lnTo>
                  <a:lnTo>
                    <a:pt x="1010224" y="1104156"/>
                  </a:lnTo>
                  <a:lnTo>
                    <a:pt x="1057569" y="1129427"/>
                  </a:lnTo>
                  <a:lnTo>
                    <a:pt x="1108611" y="1145974"/>
                  </a:lnTo>
                  <a:lnTo>
                    <a:pt x="1162178" y="1153300"/>
                  </a:lnTo>
                  <a:lnTo>
                    <a:pt x="1216396" y="1151153"/>
                  </a:lnTo>
                  <a:lnTo>
                    <a:pt x="1268764" y="1139574"/>
                  </a:lnTo>
                  <a:lnTo>
                    <a:pt x="1318110" y="1119057"/>
                  </a:lnTo>
                  <a:lnTo>
                    <a:pt x="1363262" y="1090093"/>
                  </a:lnTo>
                  <a:lnTo>
                    <a:pt x="1403047" y="1053175"/>
                  </a:lnTo>
                  <a:lnTo>
                    <a:pt x="1803101" y="609231"/>
                  </a:lnTo>
                  <a:lnTo>
                    <a:pt x="1869567" y="609231"/>
                  </a:lnTo>
                  <a:lnTo>
                    <a:pt x="1967934" y="483616"/>
                  </a:lnTo>
                  <a:lnTo>
                    <a:pt x="1747355" y="483616"/>
                  </a:lnTo>
                  <a:lnTo>
                    <a:pt x="1309806" y="968856"/>
                  </a:lnTo>
                  <a:lnTo>
                    <a:pt x="1273114" y="999912"/>
                  </a:lnTo>
                  <a:lnTo>
                    <a:pt x="1231009" y="1019563"/>
                  </a:lnTo>
                  <a:lnTo>
                    <a:pt x="1185907" y="1027686"/>
                  </a:lnTo>
                  <a:lnTo>
                    <a:pt x="1140220" y="1024154"/>
                  </a:lnTo>
                  <a:lnTo>
                    <a:pt x="1096364" y="1008842"/>
                  </a:lnTo>
                  <a:lnTo>
                    <a:pt x="1056752" y="981627"/>
                  </a:lnTo>
                  <a:lnTo>
                    <a:pt x="1008688" y="908426"/>
                  </a:lnTo>
                  <a:lnTo>
                    <a:pt x="999154" y="860188"/>
                  </a:lnTo>
                  <a:lnTo>
                    <a:pt x="1002738" y="811526"/>
                  </a:lnTo>
                  <a:lnTo>
                    <a:pt x="1019235" y="765210"/>
                  </a:lnTo>
                  <a:lnTo>
                    <a:pt x="1048437" y="724012"/>
                  </a:lnTo>
                  <a:lnTo>
                    <a:pt x="1535143" y="184444"/>
                  </a:lnTo>
                  <a:lnTo>
                    <a:pt x="1595269" y="140956"/>
                  </a:lnTo>
                  <a:lnTo>
                    <a:pt x="1667867" y="125614"/>
                  </a:lnTo>
                  <a:lnTo>
                    <a:pt x="2627160" y="125614"/>
                  </a:lnTo>
                  <a:lnTo>
                    <a:pt x="2673963" y="131319"/>
                  </a:lnTo>
                  <a:lnTo>
                    <a:pt x="4132722" y="618443"/>
                  </a:lnTo>
                  <a:lnTo>
                    <a:pt x="4175731" y="639746"/>
                  </a:lnTo>
                  <a:lnTo>
                    <a:pt x="4210438" y="670546"/>
                  </a:lnTo>
                  <a:lnTo>
                    <a:pt x="4235775" y="708676"/>
                  </a:lnTo>
                  <a:lnTo>
                    <a:pt x="4250675" y="751971"/>
                  </a:lnTo>
                  <a:lnTo>
                    <a:pt x="4254071" y="798263"/>
                  </a:lnTo>
                  <a:lnTo>
                    <a:pt x="4244894" y="845387"/>
                  </a:lnTo>
                  <a:lnTo>
                    <a:pt x="4210549" y="905427"/>
                  </a:lnTo>
                  <a:lnTo>
                    <a:pt x="4156045" y="947920"/>
                  </a:lnTo>
                  <a:lnTo>
                    <a:pt x="4088971" y="966736"/>
                  </a:lnTo>
                  <a:lnTo>
                    <a:pt x="4019818" y="958231"/>
                  </a:lnTo>
                  <a:lnTo>
                    <a:pt x="2991967" y="614675"/>
                  </a:lnTo>
                  <a:lnTo>
                    <a:pt x="2924402" y="595832"/>
                  </a:lnTo>
                  <a:lnTo>
                    <a:pt x="2876435" y="598659"/>
                  </a:lnTo>
                  <a:lnTo>
                    <a:pt x="2844548" y="634616"/>
                  </a:lnTo>
                  <a:lnTo>
                    <a:pt x="2841182" y="659322"/>
                  </a:lnTo>
                  <a:lnTo>
                    <a:pt x="2847346" y="682585"/>
                  </a:lnTo>
                  <a:lnTo>
                    <a:pt x="2861786" y="701844"/>
                  </a:lnTo>
                  <a:lnTo>
                    <a:pt x="2883246" y="714538"/>
                  </a:lnTo>
                  <a:lnTo>
                    <a:pt x="2884397" y="714905"/>
                  </a:lnTo>
                  <a:lnTo>
                    <a:pt x="2885547" y="715271"/>
                  </a:lnTo>
                  <a:lnTo>
                    <a:pt x="2886750" y="715585"/>
                  </a:lnTo>
                  <a:lnTo>
                    <a:pt x="2905576" y="721866"/>
                  </a:lnTo>
                  <a:lnTo>
                    <a:pt x="2596358" y="1103683"/>
                  </a:lnTo>
                  <a:lnTo>
                    <a:pt x="2432571" y="1293047"/>
                  </a:lnTo>
                  <a:lnTo>
                    <a:pt x="2420521" y="1314877"/>
                  </a:lnTo>
                  <a:lnTo>
                    <a:pt x="2424364" y="1362012"/>
                  </a:lnTo>
                  <a:lnTo>
                    <a:pt x="2461315" y="1393562"/>
                  </a:lnTo>
                  <a:lnTo>
                    <a:pt x="2484931" y="1396358"/>
                  </a:lnTo>
                  <a:lnTo>
                    <a:pt x="2507900" y="1390195"/>
                  </a:lnTo>
                  <a:lnTo>
                    <a:pt x="2527486" y="1375272"/>
                  </a:lnTo>
                  <a:lnTo>
                    <a:pt x="2617537" y="1271221"/>
                  </a:lnTo>
                  <a:lnTo>
                    <a:pt x="3108166" y="1179994"/>
                  </a:lnTo>
                  <a:lnTo>
                    <a:pt x="3129056" y="1177470"/>
                  </a:lnTo>
                  <a:lnTo>
                    <a:pt x="3150014" y="1177350"/>
                  </a:lnTo>
                  <a:lnTo>
                    <a:pt x="3170836" y="1179625"/>
                  </a:lnTo>
                  <a:lnTo>
                    <a:pt x="4371081" y="1531035"/>
                  </a:lnTo>
                  <a:lnTo>
                    <a:pt x="4414916" y="1550597"/>
                  </a:lnTo>
                  <a:lnTo>
                    <a:pt x="4450840" y="1579976"/>
                  </a:lnTo>
                  <a:lnTo>
                    <a:pt x="4477697" y="1617054"/>
                  </a:lnTo>
                  <a:lnTo>
                    <a:pt x="4494330" y="1659716"/>
                  </a:lnTo>
                  <a:lnTo>
                    <a:pt x="4499583" y="1705844"/>
                  </a:lnTo>
                  <a:lnTo>
                    <a:pt x="4492300" y="1753320"/>
                  </a:lnTo>
                  <a:lnTo>
                    <a:pt x="4472754" y="1797193"/>
                  </a:lnTo>
                  <a:lnTo>
                    <a:pt x="4443400" y="1833148"/>
                  </a:lnTo>
                  <a:lnTo>
                    <a:pt x="4406354" y="1860028"/>
                  </a:lnTo>
                  <a:lnTo>
                    <a:pt x="4363729" y="1876675"/>
                  </a:lnTo>
                  <a:lnTo>
                    <a:pt x="4317641" y="1881933"/>
                  </a:lnTo>
                  <a:lnTo>
                    <a:pt x="4270205" y="1874643"/>
                  </a:lnTo>
                  <a:lnTo>
                    <a:pt x="3131803" y="1539461"/>
                  </a:lnTo>
                  <a:lnTo>
                    <a:pt x="1867999" y="1774151"/>
                  </a:lnTo>
                  <a:lnTo>
                    <a:pt x="1865802" y="1774623"/>
                  </a:lnTo>
                  <a:lnTo>
                    <a:pt x="1864181" y="1775931"/>
                  </a:lnTo>
                  <a:lnTo>
                    <a:pt x="1862037" y="1776559"/>
                  </a:lnTo>
                  <a:lnTo>
                    <a:pt x="1822940" y="1787092"/>
                  </a:lnTo>
                  <a:lnTo>
                    <a:pt x="1798708" y="1819530"/>
                  </a:lnTo>
                  <a:lnTo>
                    <a:pt x="1631208" y="2358417"/>
                  </a:lnTo>
                  <a:lnTo>
                    <a:pt x="1609343" y="2405278"/>
                  </a:lnTo>
                  <a:lnTo>
                    <a:pt x="1575789" y="2443286"/>
                  </a:lnTo>
                  <a:lnTo>
                    <a:pt x="1532960" y="2470381"/>
                  </a:lnTo>
                  <a:lnTo>
                    <a:pt x="1483267" y="2484503"/>
                  </a:lnTo>
                  <a:lnTo>
                    <a:pt x="328602" y="2636340"/>
                  </a:lnTo>
                  <a:lnTo>
                    <a:pt x="320810" y="2637387"/>
                  </a:lnTo>
                  <a:lnTo>
                    <a:pt x="313018" y="2637910"/>
                  </a:lnTo>
                  <a:lnTo>
                    <a:pt x="305174" y="2637910"/>
                  </a:lnTo>
                  <a:lnTo>
                    <a:pt x="257600" y="2631517"/>
                  </a:lnTo>
                  <a:lnTo>
                    <a:pt x="214851" y="2613472"/>
                  </a:lnTo>
                  <a:lnTo>
                    <a:pt x="178634" y="2585479"/>
                  </a:lnTo>
                  <a:lnTo>
                    <a:pt x="150653" y="2549243"/>
                  </a:lnTo>
                  <a:lnTo>
                    <a:pt x="132613" y="2506468"/>
                  </a:lnTo>
                  <a:lnTo>
                    <a:pt x="126221" y="2458857"/>
                  </a:lnTo>
                  <a:lnTo>
                    <a:pt x="131551" y="2415287"/>
                  </a:lnTo>
                  <a:lnTo>
                    <a:pt x="146771" y="2375433"/>
                  </a:lnTo>
                  <a:lnTo>
                    <a:pt x="170652" y="2340700"/>
                  </a:lnTo>
                  <a:lnTo>
                    <a:pt x="201963" y="2312492"/>
                  </a:lnTo>
                  <a:lnTo>
                    <a:pt x="239474" y="2292214"/>
                  </a:lnTo>
                  <a:lnTo>
                    <a:pt x="281955" y="2281269"/>
                  </a:lnTo>
                  <a:lnTo>
                    <a:pt x="1320160" y="2144663"/>
                  </a:lnTo>
                  <a:lnTo>
                    <a:pt x="1534463" y="1503295"/>
                  </a:lnTo>
                  <a:lnTo>
                    <a:pt x="1568201" y="1454597"/>
                  </a:lnTo>
                  <a:lnTo>
                    <a:pt x="1614736" y="1389206"/>
                  </a:lnTo>
                  <a:lnTo>
                    <a:pt x="1641968" y="1351361"/>
                  </a:lnTo>
                  <a:lnTo>
                    <a:pt x="1671397" y="1310675"/>
                  </a:lnTo>
                  <a:lnTo>
                    <a:pt x="1702687" y="1267592"/>
                  </a:lnTo>
                  <a:lnTo>
                    <a:pt x="1735506" y="1222558"/>
                  </a:lnTo>
                  <a:lnTo>
                    <a:pt x="1769519" y="1176017"/>
                  </a:lnTo>
                  <a:lnTo>
                    <a:pt x="1804391" y="1128412"/>
                  </a:lnTo>
                  <a:lnTo>
                    <a:pt x="1839788" y="1080188"/>
                  </a:lnTo>
                  <a:lnTo>
                    <a:pt x="1875376" y="1031790"/>
                  </a:lnTo>
                  <a:lnTo>
                    <a:pt x="1910820" y="983662"/>
                  </a:lnTo>
                  <a:lnTo>
                    <a:pt x="1945786" y="936248"/>
                  </a:lnTo>
                  <a:lnTo>
                    <a:pt x="1979940" y="889993"/>
                  </a:lnTo>
                  <a:lnTo>
                    <a:pt x="2012947" y="845341"/>
                  </a:lnTo>
                  <a:lnTo>
                    <a:pt x="2044473" y="802736"/>
                  </a:lnTo>
                  <a:lnTo>
                    <a:pt x="2074184" y="762622"/>
                  </a:lnTo>
                  <a:lnTo>
                    <a:pt x="2101746" y="725445"/>
                  </a:lnTo>
                  <a:lnTo>
                    <a:pt x="2126823" y="691648"/>
                  </a:lnTo>
                  <a:lnTo>
                    <a:pt x="2309731" y="456609"/>
                  </a:lnTo>
                  <a:lnTo>
                    <a:pt x="2320897" y="434313"/>
                  </a:lnTo>
                  <a:lnTo>
                    <a:pt x="2315225" y="387386"/>
                  </a:lnTo>
                  <a:lnTo>
                    <a:pt x="2276786" y="357212"/>
                  </a:lnTo>
                  <a:lnTo>
                    <a:pt x="2252789" y="355483"/>
                  </a:lnTo>
                  <a:lnTo>
                    <a:pt x="2229899" y="362890"/>
                  </a:lnTo>
                  <a:lnTo>
                    <a:pt x="2210947" y="379094"/>
                  </a:lnTo>
                  <a:lnTo>
                    <a:pt x="2128583" y="483616"/>
                  </a:lnTo>
                  <a:lnTo>
                    <a:pt x="2127328" y="483616"/>
                  </a:lnTo>
                  <a:lnTo>
                    <a:pt x="2028961" y="609231"/>
                  </a:lnTo>
                  <a:lnTo>
                    <a:pt x="2031210" y="609231"/>
                  </a:lnTo>
                  <a:lnTo>
                    <a:pt x="2005890" y="643378"/>
                  </a:lnTo>
                  <a:lnTo>
                    <a:pt x="1977878" y="681184"/>
                  </a:lnTo>
                  <a:lnTo>
                    <a:pt x="1947536" y="722168"/>
                  </a:lnTo>
                  <a:lnTo>
                    <a:pt x="1915225" y="765852"/>
                  </a:lnTo>
                  <a:lnTo>
                    <a:pt x="1881307" y="811753"/>
                  </a:lnTo>
                  <a:lnTo>
                    <a:pt x="1846143" y="859393"/>
                  </a:lnTo>
                  <a:lnTo>
                    <a:pt x="1810094" y="908292"/>
                  </a:lnTo>
                  <a:lnTo>
                    <a:pt x="1773523" y="957968"/>
                  </a:lnTo>
                  <a:lnTo>
                    <a:pt x="1736790" y="1007943"/>
                  </a:lnTo>
                  <a:lnTo>
                    <a:pt x="1700257" y="1057735"/>
                  </a:lnTo>
                  <a:lnTo>
                    <a:pt x="1664285" y="1106865"/>
                  </a:lnTo>
                  <a:lnTo>
                    <a:pt x="1629236" y="1154853"/>
                  </a:lnTo>
                  <a:lnTo>
                    <a:pt x="1595471" y="1201218"/>
                  </a:lnTo>
                  <a:lnTo>
                    <a:pt x="1563351" y="1245481"/>
                  </a:lnTo>
                  <a:lnTo>
                    <a:pt x="1533239" y="1287161"/>
                  </a:lnTo>
                  <a:lnTo>
                    <a:pt x="1505494" y="1325778"/>
                  </a:lnTo>
                  <a:lnTo>
                    <a:pt x="1480480" y="1360852"/>
                  </a:lnTo>
                  <a:lnTo>
                    <a:pt x="1440086" y="1418452"/>
                  </a:lnTo>
                  <a:lnTo>
                    <a:pt x="1418108" y="1455038"/>
                  </a:lnTo>
                  <a:lnTo>
                    <a:pt x="1225977" y="2030144"/>
                  </a:lnTo>
                  <a:lnTo>
                    <a:pt x="265848" y="2156492"/>
                  </a:lnTo>
                  <a:lnTo>
                    <a:pt x="217358" y="2166691"/>
                  </a:lnTo>
                  <a:lnTo>
                    <a:pt x="172340" y="2184070"/>
                  </a:lnTo>
                  <a:lnTo>
                    <a:pt x="131338" y="2207927"/>
                  </a:lnTo>
                  <a:lnTo>
                    <a:pt x="94892" y="2237560"/>
                  </a:lnTo>
                  <a:lnTo>
                    <a:pt x="63546" y="2272267"/>
                  </a:lnTo>
                  <a:lnTo>
                    <a:pt x="37842" y="2311344"/>
                  </a:lnTo>
                  <a:lnTo>
                    <a:pt x="18321" y="2354092"/>
                  </a:lnTo>
                  <a:lnTo>
                    <a:pt x="5526" y="2399806"/>
                  </a:lnTo>
                  <a:lnTo>
                    <a:pt x="0" y="2447785"/>
                  </a:lnTo>
                  <a:lnTo>
                    <a:pt x="2283" y="2497326"/>
                  </a:lnTo>
                  <a:lnTo>
                    <a:pt x="12739" y="2546624"/>
                  </a:lnTo>
                  <a:lnTo>
                    <a:pt x="30663" y="2592457"/>
                  </a:lnTo>
                  <a:lnTo>
                    <a:pt x="55339" y="2634196"/>
                  </a:lnTo>
                  <a:lnTo>
                    <a:pt x="86054" y="2671214"/>
                  </a:lnTo>
                  <a:lnTo>
                    <a:pt x="122095" y="2702884"/>
                  </a:lnTo>
                  <a:lnTo>
                    <a:pt x="162746" y="2728578"/>
                  </a:lnTo>
                  <a:lnTo>
                    <a:pt x="207295" y="2747668"/>
                  </a:lnTo>
                  <a:lnTo>
                    <a:pt x="255026" y="2759526"/>
                  </a:lnTo>
                  <a:lnTo>
                    <a:pt x="305226" y="2763525"/>
                  </a:lnTo>
                  <a:lnTo>
                    <a:pt x="345127" y="2760856"/>
                  </a:lnTo>
                  <a:lnTo>
                    <a:pt x="1499792" y="2609124"/>
                  </a:lnTo>
                  <a:lnTo>
                    <a:pt x="1549262" y="2598337"/>
                  </a:lnTo>
                  <a:lnTo>
                    <a:pt x="1595504" y="2579868"/>
                  </a:lnTo>
                  <a:lnTo>
                    <a:pt x="1637752" y="2554368"/>
                  </a:lnTo>
                  <a:lnTo>
                    <a:pt x="1675243" y="2522487"/>
                  </a:lnTo>
                  <a:lnTo>
                    <a:pt x="1707214" y="2484874"/>
                  </a:lnTo>
                  <a:lnTo>
                    <a:pt x="1732900" y="2442180"/>
                  </a:lnTo>
                  <a:lnTo>
                    <a:pt x="1751538" y="2395055"/>
                  </a:lnTo>
                  <a:lnTo>
                    <a:pt x="1907063" y="1894742"/>
                  </a:lnTo>
                  <a:lnTo>
                    <a:pt x="3125423" y="1668635"/>
                  </a:lnTo>
                  <a:lnTo>
                    <a:pt x="3859116" y="1884221"/>
                  </a:lnTo>
                  <a:lnTo>
                    <a:pt x="3866856" y="1886472"/>
                  </a:lnTo>
                  <a:lnTo>
                    <a:pt x="4234801" y="1994605"/>
                  </a:lnTo>
                  <a:lnTo>
                    <a:pt x="4283300" y="2004705"/>
                  </a:lnTo>
                  <a:lnTo>
                    <a:pt x="4331483" y="2006836"/>
                  </a:lnTo>
                  <a:lnTo>
                    <a:pt x="4378575" y="2001424"/>
                  </a:lnTo>
                  <a:lnTo>
                    <a:pt x="4423804" y="1988894"/>
                  </a:lnTo>
                  <a:lnTo>
                    <a:pt x="4466394" y="1969672"/>
                  </a:lnTo>
                  <a:lnTo>
                    <a:pt x="4505573" y="1944184"/>
                  </a:lnTo>
                  <a:lnTo>
                    <a:pt x="4540565" y="1912854"/>
                  </a:lnTo>
                  <a:lnTo>
                    <a:pt x="4570596" y="1876109"/>
                  </a:lnTo>
                  <a:lnTo>
                    <a:pt x="4594893" y="1834374"/>
                  </a:lnTo>
                  <a:lnTo>
                    <a:pt x="4612682" y="1788074"/>
                  </a:lnTo>
                  <a:lnTo>
                    <a:pt x="4622626" y="1741034"/>
                  </a:lnTo>
                  <a:lnTo>
                    <a:pt x="4624965" y="1693459"/>
                  </a:lnTo>
                  <a:lnTo>
                    <a:pt x="4619874" y="1646233"/>
                  </a:lnTo>
                  <a:lnTo>
                    <a:pt x="4607528" y="1600241"/>
                  </a:lnTo>
                  <a:lnTo>
                    <a:pt x="4588104" y="1556367"/>
                  </a:lnTo>
                  <a:close/>
                </a:path>
              </a:pathLst>
            </a:custGeom>
            <a:ln w="73258">
              <a:solidFill>
                <a:srgbClr val="286669"/>
              </a:solidFill>
            </a:ln>
          </p:spPr>
          <p:txBody>
            <a:bodyPr wrap="square" lIns="0" tIns="0" rIns="0" bIns="0" rtlCol="0"/>
            <a:lstStyle/>
            <a:p>
              <a:endParaRPr/>
            </a:p>
          </p:txBody>
        </p:sp>
      </p:grpSp>
      <p:sp>
        <p:nvSpPr>
          <p:cNvPr id="10" name="object 10"/>
          <p:cNvSpPr txBox="1">
            <a:spLocks noGrp="1"/>
          </p:cNvSpPr>
          <p:nvPr>
            <p:ph type="title"/>
          </p:nvPr>
        </p:nvSpPr>
        <p:spPr>
          <a:xfrm>
            <a:off x="6696836" y="2899917"/>
            <a:ext cx="4311015" cy="574040"/>
          </a:xfrm>
          <a:prstGeom prst="rect">
            <a:avLst/>
          </a:prstGeom>
        </p:spPr>
        <p:txBody>
          <a:bodyPr vert="horz" wrap="square" lIns="0" tIns="12700" rIns="0" bIns="0" rtlCol="0">
            <a:spAutoFit/>
          </a:bodyPr>
          <a:lstStyle/>
          <a:p>
            <a:pPr marL="12700">
              <a:lnSpc>
                <a:spcPct val="100000"/>
              </a:lnSpc>
              <a:spcBef>
                <a:spcPts val="100"/>
              </a:spcBef>
            </a:pPr>
            <a:r>
              <a:rPr sz="3600" dirty="0"/>
              <a:t>Interne</a:t>
            </a:r>
            <a:r>
              <a:rPr sz="3600" spc="-120" dirty="0"/>
              <a:t> </a:t>
            </a:r>
            <a:r>
              <a:rPr sz="3600" spc="-10" dirty="0"/>
              <a:t>uitdagingen</a:t>
            </a:r>
            <a:endParaRPr sz="360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prstGeom prst="rect">
            <a:avLst/>
          </a:prstGeom>
        </p:spPr>
        <p:txBody>
          <a:bodyPr vert="horz" wrap="square" lIns="0" tIns="479425" rIns="0" bIns="0" rtlCol="0">
            <a:spAutoFit/>
          </a:bodyPr>
          <a:lstStyle/>
          <a:p>
            <a:pPr marL="96520">
              <a:lnSpc>
                <a:spcPts val="3080"/>
              </a:lnSpc>
              <a:spcBef>
                <a:spcPts val="100"/>
              </a:spcBef>
            </a:pPr>
            <a:r>
              <a:rPr sz="2700" dirty="0"/>
              <a:t>Interne</a:t>
            </a:r>
            <a:r>
              <a:rPr sz="2700" spc="-20" dirty="0"/>
              <a:t> </a:t>
            </a:r>
            <a:r>
              <a:rPr sz="2700" spc="-10" dirty="0"/>
              <a:t>analyse</a:t>
            </a:r>
            <a:endParaRPr sz="2700" dirty="0"/>
          </a:p>
          <a:p>
            <a:pPr marL="96520">
              <a:lnSpc>
                <a:spcPts val="3080"/>
              </a:lnSpc>
            </a:pPr>
            <a:r>
              <a:rPr sz="2700" b="0" dirty="0">
                <a:latin typeface="Segoe UI"/>
                <a:cs typeface="Segoe UI"/>
              </a:rPr>
              <a:t>Interne</a:t>
            </a:r>
            <a:r>
              <a:rPr sz="2700" b="0" spc="-35" dirty="0">
                <a:latin typeface="Segoe UI"/>
                <a:cs typeface="Segoe UI"/>
              </a:rPr>
              <a:t> </a:t>
            </a:r>
            <a:r>
              <a:rPr sz="2700" b="0" spc="-10" dirty="0">
                <a:latin typeface="Segoe UI"/>
                <a:cs typeface="Segoe UI"/>
              </a:rPr>
              <a:t>uitdagingen</a:t>
            </a:r>
            <a:endParaRPr sz="2700" dirty="0">
              <a:latin typeface="Segoe UI"/>
              <a:cs typeface="Segoe UI"/>
            </a:endParaRPr>
          </a:p>
        </p:txBody>
      </p:sp>
      <p:pic>
        <p:nvPicPr>
          <p:cNvPr id="4" name="object 4"/>
          <p:cNvPicPr/>
          <p:nvPr/>
        </p:nvPicPr>
        <p:blipFill>
          <a:blip r:embed="rId2" cstate="print"/>
          <a:stretch>
            <a:fillRect/>
          </a:stretch>
        </p:blipFill>
        <p:spPr>
          <a:xfrm>
            <a:off x="929639" y="1953641"/>
            <a:ext cx="50291" cy="97536"/>
          </a:xfrm>
          <a:prstGeom prst="rect">
            <a:avLst/>
          </a:prstGeom>
        </p:spPr>
      </p:pic>
      <p:sp>
        <p:nvSpPr>
          <p:cNvPr id="5" name="object 5"/>
          <p:cNvSpPr txBox="1"/>
          <p:nvPr/>
        </p:nvSpPr>
        <p:spPr>
          <a:xfrm>
            <a:off x="1145844" y="1825068"/>
            <a:ext cx="9551670" cy="3717236"/>
          </a:xfrm>
          <a:prstGeom prst="rect">
            <a:avLst/>
          </a:prstGeom>
        </p:spPr>
        <p:txBody>
          <a:bodyPr vert="horz" wrap="square" lIns="0" tIns="95885" rIns="0" bIns="0" rtlCol="0">
            <a:spAutoFit/>
          </a:bodyPr>
          <a:lstStyle/>
          <a:p>
            <a:pPr marL="12700">
              <a:lnSpc>
                <a:spcPct val="100000"/>
              </a:lnSpc>
              <a:spcBef>
                <a:spcPts val="755"/>
              </a:spcBef>
            </a:pPr>
            <a:r>
              <a:rPr sz="1100" dirty="0">
                <a:solidFill>
                  <a:srgbClr val="1E1E1E"/>
                </a:solidFill>
                <a:latin typeface="Segoe UI"/>
                <a:cs typeface="Segoe UI"/>
              </a:rPr>
              <a:t>We</a:t>
            </a:r>
            <a:r>
              <a:rPr sz="1100" spc="-25" dirty="0">
                <a:solidFill>
                  <a:srgbClr val="1E1E1E"/>
                </a:solidFill>
                <a:latin typeface="Segoe UI"/>
                <a:cs typeface="Segoe UI"/>
              </a:rPr>
              <a:t> </a:t>
            </a:r>
            <a:r>
              <a:rPr sz="1100" dirty="0">
                <a:solidFill>
                  <a:srgbClr val="1E1E1E"/>
                </a:solidFill>
                <a:latin typeface="Segoe UI"/>
                <a:cs typeface="Segoe UI"/>
              </a:rPr>
              <a:t>analyseren</a:t>
            </a:r>
            <a:r>
              <a:rPr sz="1100" spc="-15" dirty="0">
                <a:solidFill>
                  <a:srgbClr val="1E1E1E"/>
                </a:solidFill>
                <a:latin typeface="Segoe UI"/>
                <a:cs typeface="Segoe UI"/>
              </a:rPr>
              <a:t> </a:t>
            </a:r>
            <a:r>
              <a:rPr sz="1100" b="1" dirty="0">
                <a:solidFill>
                  <a:srgbClr val="417779"/>
                </a:solidFill>
                <a:latin typeface="Segoe UI"/>
                <a:cs typeface="Segoe UI"/>
              </a:rPr>
              <a:t>diverse</a:t>
            </a:r>
            <a:r>
              <a:rPr sz="1100" b="1" spc="-25" dirty="0">
                <a:solidFill>
                  <a:srgbClr val="417779"/>
                </a:solidFill>
                <a:latin typeface="Segoe UI"/>
                <a:cs typeface="Segoe UI"/>
              </a:rPr>
              <a:t> </a:t>
            </a:r>
            <a:r>
              <a:rPr sz="1100" b="1" dirty="0">
                <a:solidFill>
                  <a:srgbClr val="417779"/>
                </a:solidFill>
                <a:latin typeface="Segoe UI"/>
                <a:cs typeface="Segoe UI"/>
              </a:rPr>
              <a:t>documenten</a:t>
            </a:r>
            <a:r>
              <a:rPr sz="1100" b="1" spc="-40" dirty="0">
                <a:solidFill>
                  <a:srgbClr val="417779"/>
                </a:solidFill>
                <a:latin typeface="Segoe UI"/>
                <a:cs typeface="Segoe UI"/>
              </a:rPr>
              <a:t> </a:t>
            </a:r>
            <a:r>
              <a:rPr sz="1100" dirty="0">
                <a:solidFill>
                  <a:srgbClr val="1E1E1E"/>
                </a:solidFill>
                <a:latin typeface="Segoe UI"/>
                <a:cs typeface="Segoe UI"/>
              </a:rPr>
              <a:t>die</a:t>
            </a:r>
            <a:r>
              <a:rPr sz="1100" spc="-15" dirty="0">
                <a:solidFill>
                  <a:srgbClr val="1E1E1E"/>
                </a:solidFill>
                <a:latin typeface="Segoe UI"/>
                <a:cs typeface="Segoe UI"/>
              </a:rPr>
              <a:t> </a:t>
            </a:r>
            <a:r>
              <a:rPr sz="1100" dirty="0">
                <a:solidFill>
                  <a:srgbClr val="1E1E1E"/>
                </a:solidFill>
                <a:latin typeface="Segoe UI"/>
                <a:cs typeface="Segoe UI"/>
              </a:rPr>
              <a:t>(on)rechtstreeks</a:t>
            </a:r>
            <a:r>
              <a:rPr sz="1100" spc="-5" dirty="0">
                <a:solidFill>
                  <a:srgbClr val="1E1E1E"/>
                </a:solidFill>
                <a:latin typeface="Segoe UI"/>
                <a:cs typeface="Segoe UI"/>
              </a:rPr>
              <a:t> </a:t>
            </a:r>
            <a:r>
              <a:rPr sz="1100" dirty="0">
                <a:solidFill>
                  <a:srgbClr val="1E1E1E"/>
                </a:solidFill>
                <a:latin typeface="Segoe UI"/>
                <a:cs typeface="Segoe UI"/>
              </a:rPr>
              <a:t>linken</a:t>
            </a:r>
            <a:r>
              <a:rPr sz="1100" spc="-25" dirty="0">
                <a:solidFill>
                  <a:srgbClr val="1E1E1E"/>
                </a:solidFill>
                <a:latin typeface="Segoe UI"/>
                <a:cs typeface="Segoe UI"/>
              </a:rPr>
              <a:t> </a:t>
            </a:r>
            <a:r>
              <a:rPr sz="1100" dirty="0">
                <a:solidFill>
                  <a:srgbClr val="1E1E1E"/>
                </a:solidFill>
                <a:latin typeface="Segoe UI"/>
                <a:cs typeface="Segoe UI"/>
              </a:rPr>
              <a:t>hebben</a:t>
            </a:r>
            <a:r>
              <a:rPr sz="1100" spc="-5" dirty="0">
                <a:solidFill>
                  <a:srgbClr val="1E1E1E"/>
                </a:solidFill>
                <a:latin typeface="Segoe UI"/>
                <a:cs typeface="Segoe UI"/>
              </a:rPr>
              <a:t> </a:t>
            </a:r>
            <a:r>
              <a:rPr sz="1100" dirty="0">
                <a:solidFill>
                  <a:srgbClr val="1E1E1E"/>
                </a:solidFill>
                <a:latin typeface="Segoe UI"/>
                <a:cs typeface="Segoe UI"/>
              </a:rPr>
              <a:t>met</a:t>
            </a:r>
            <a:r>
              <a:rPr sz="1100" spc="-20" dirty="0">
                <a:solidFill>
                  <a:srgbClr val="1E1E1E"/>
                </a:solidFill>
                <a:latin typeface="Segoe UI"/>
                <a:cs typeface="Segoe UI"/>
              </a:rPr>
              <a:t> </a:t>
            </a:r>
            <a:r>
              <a:rPr sz="1100" dirty="0">
                <a:solidFill>
                  <a:srgbClr val="1E1E1E"/>
                </a:solidFill>
                <a:latin typeface="Segoe UI"/>
                <a:cs typeface="Segoe UI"/>
              </a:rPr>
              <a:t>het</a:t>
            </a:r>
            <a:r>
              <a:rPr sz="1100" spc="-15" dirty="0">
                <a:solidFill>
                  <a:srgbClr val="1E1E1E"/>
                </a:solidFill>
                <a:latin typeface="Segoe UI"/>
                <a:cs typeface="Segoe UI"/>
              </a:rPr>
              <a:t> </a:t>
            </a:r>
            <a:r>
              <a:rPr sz="1100" dirty="0">
                <a:solidFill>
                  <a:srgbClr val="1E1E1E"/>
                </a:solidFill>
                <a:latin typeface="Segoe UI"/>
                <a:cs typeface="Segoe UI"/>
              </a:rPr>
              <a:t>verbeteren</a:t>
            </a:r>
            <a:r>
              <a:rPr sz="1100" spc="-5" dirty="0">
                <a:solidFill>
                  <a:srgbClr val="1E1E1E"/>
                </a:solidFill>
                <a:latin typeface="Segoe UI"/>
                <a:cs typeface="Segoe UI"/>
              </a:rPr>
              <a:t> </a:t>
            </a:r>
            <a:r>
              <a:rPr sz="1100" dirty="0">
                <a:solidFill>
                  <a:srgbClr val="1E1E1E"/>
                </a:solidFill>
                <a:latin typeface="Segoe UI"/>
                <a:cs typeface="Segoe UI"/>
              </a:rPr>
              <a:t>van</a:t>
            </a:r>
            <a:r>
              <a:rPr sz="1100" spc="-25" dirty="0">
                <a:solidFill>
                  <a:srgbClr val="1E1E1E"/>
                </a:solidFill>
                <a:latin typeface="Segoe UI"/>
                <a:cs typeface="Segoe UI"/>
              </a:rPr>
              <a:t> </a:t>
            </a:r>
            <a:r>
              <a:rPr sz="1100" dirty="0">
                <a:solidFill>
                  <a:srgbClr val="1E1E1E"/>
                </a:solidFill>
                <a:latin typeface="Segoe UI"/>
                <a:cs typeface="Segoe UI"/>
              </a:rPr>
              <a:t>de</a:t>
            </a:r>
            <a:r>
              <a:rPr sz="1100" spc="-5" dirty="0">
                <a:solidFill>
                  <a:srgbClr val="1E1E1E"/>
                </a:solidFill>
                <a:latin typeface="Segoe UI"/>
                <a:cs typeface="Segoe UI"/>
              </a:rPr>
              <a:t> </a:t>
            </a:r>
            <a:r>
              <a:rPr sz="1100" spc="-10" dirty="0">
                <a:solidFill>
                  <a:srgbClr val="1E1E1E"/>
                </a:solidFill>
                <a:latin typeface="Segoe UI"/>
                <a:cs typeface="Segoe UI"/>
              </a:rPr>
              <a:t>organisatie,</a:t>
            </a:r>
            <a:r>
              <a:rPr sz="1100" spc="-25" dirty="0">
                <a:solidFill>
                  <a:srgbClr val="1E1E1E"/>
                </a:solidFill>
                <a:latin typeface="Segoe UI"/>
                <a:cs typeface="Segoe UI"/>
              </a:rPr>
              <a:t> </a:t>
            </a:r>
            <a:r>
              <a:rPr sz="1100" dirty="0">
                <a:solidFill>
                  <a:srgbClr val="1E1E1E"/>
                </a:solidFill>
                <a:latin typeface="Segoe UI"/>
                <a:cs typeface="Segoe UI"/>
              </a:rPr>
              <a:t>zoals</a:t>
            </a:r>
            <a:r>
              <a:rPr sz="1100" spc="-25" dirty="0">
                <a:solidFill>
                  <a:srgbClr val="1E1E1E"/>
                </a:solidFill>
                <a:latin typeface="Segoe UI"/>
                <a:cs typeface="Segoe UI"/>
              </a:rPr>
              <a:t> </a:t>
            </a:r>
            <a:r>
              <a:rPr sz="1100" dirty="0">
                <a:solidFill>
                  <a:srgbClr val="1E1E1E"/>
                </a:solidFill>
                <a:latin typeface="Segoe UI"/>
                <a:cs typeface="Segoe UI"/>
              </a:rPr>
              <a:t>bv.</a:t>
            </a:r>
            <a:r>
              <a:rPr sz="1100" spc="-15" dirty="0">
                <a:solidFill>
                  <a:srgbClr val="1E1E1E"/>
                </a:solidFill>
                <a:latin typeface="Segoe UI"/>
                <a:cs typeface="Segoe UI"/>
              </a:rPr>
              <a:t> </a:t>
            </a:r>
            <a:r>
              <a:rPr sz="1100" dirty="0">
                <a:solidFill>
                  <a:srgbClr val="1E1E1E"/>
                </a:solidFill>
                <a:latin typeface="Segoe UI"/>
                <a:cs typeface="Segoe UI"/>
              </a:rPr>
              <a:t>audits,</a:t>
            </a:r>
            <a:r>
              <a:rPr sz="1100" spc="-15" dirty="0">
                <a:solidFill>
                  <a:srgbClr val="1E1E1E"/>
                </a:solidFill>
                <a:latin typeface="Segoe UI"/>
                <a:cs typeface="Segoe UI"/>
              </a:rPr>
              <a:t> </a:t>
            </a:r>
            <a:r>
              <a:rPr sz="1100" spc="-10" dirty="0" err="1">
                <a:solidFill>
                  <a:srgbClr val="1E1E1E"/>
                </a:solidFill>
                <a:latin typeface="Segoe UI"/>
                <a:cs typeface="Segoe UI"/>
              </a:rPr>
              <a:t>zelfevaluatie</a:t>
            </a:r>
            <a:r>
              <a:rPr lang="nl-BE" sz="1100" spc="-10" dirty="0">
                <a:solidFill>
                  <a:srgbClr val="1E1E1E"/>
                </a:solidFill>
                <a:latin typeface="Segoe UI"/>
                <a:cs typeface="Segoe UI"/>
              </a:rPr>
              <a:t>s</a:t>
            </a:r>
            <a:r>
              <a:rPr sz="1100" spc="-10" dirty="0">
                <a:solidFill>
                  <a:srgbClr val="1E1E1E"/>
                </a:solidFill>
                <a:latin typeface="Segoe UI"/>
                <a:cs typeface="Segoe UI"/>
              </a:rPr>
              <a:t>,</a:t>
            </a:r>
            <a:endParaRPr sz="1100" dirty="0">
              <a:latin typeface="Segoe UI"/>
              <a:cs typeface="Segoe UI"/>
            </a:endParaRPr>
          </a:p>
          <a:p>
            <a:pPr marL="12700">
              <a:lnSpc>
                <a:spcPct val="100000"/>
              </a:lnSpc>
              <a:spcBef>
                <a:spcPts val="660"/>
              </a:spcBef>
            </a:pPr>
            <a:r>
              <a:rPr sz="1100" spc="-10" dirty="0">
                <a:solidFill>
                  <a:srgbClr val="1E1E1E"/>
                </a:solidFill>
                <a:latin typeface="Segoe UI"/>
                <a:cs typeface="Segoe UI"/>
              </a:rPr>
              <a:t>organisatiebeheersingsrapporten,</a:t>
            </a:r>
            <a:r>
              <a:rPr sz="1100" spc="170" dirty="0">
                <a:solidFill>
                  <a:srgbClr val="1E1E1E"/>
                </a:solidFill>
                <a:latin typeface="Segoe UI"/>
                <a:cs typeface="Segoe UI"/>
              </a:rPr>
              <a:t> </a:t>
            </a:r>
            <a:r>
              <a:rPr sz="1100" spc="-20" dirty="0">
                <a:solidFill>
                  <a:srgbClr val="1E1E1E"/>
                </a:solidFill>
                <a:latin typeface="Segoe UI"/>
                <a:cs typeface="Segoe UI"/>
              </a:rPr>
              <a:t>etc.</a:t>
            </a:r>
            <a:endParaRPr sz="1100" dirty="0">
              <a:latin typeface="Segoe UI"/>
              <a:cs typeface="Segoe UI"/>
            </a:endParaRPr>
          </a:p>
          <a:p>
            <a:pPr>
              <a:lnSpc>
                <a:spcPct val="100000"/>
              </a:lnSpc>
              <a:spcBef>
                <a:spcPts val="195"/>
              </a:spcBef>
            </a:pPr>
            <a:endParaRPr sz="1100" dirty="0">
              <a:latin typeface="Segoe UI"/>
              <a:cs typeface="Segoe UI"/>
            </a:endParaRPr>
          </a:p>
          <a:p>
            <a:pPr marL="12700">
              <a:lnSpc>
                <a:spcPct val="100000"/>
              </a:lnSpc>
            </a:pPr>
            <a:r>
              <a:rPr sz="1100" dirty="0">
                <a:solidFill>
                  <a:srgbClr val="1E1E1E"/>
                </a:solidFill>
                <a:latin typeface="Segoe UI"/>
                <a:cs typeface="Segoe UI"/>
              </a:rPr>
              <a:t>Tijdens</a:t>
            </a:r>
            <a:r>
              <a:rPr sz="1100" spc="-30" dirty="0">
                <a:solidFill>
                  <a:srgbClr val="1E1E1E"/>
                </a:solidFill>
                <a:latin typeface="Segoe UI"/>
                <a:cs typeface="Segoe UI"/>
              </a:rPr>
              <a:t> </a:t>
            </a:r>
            <a:r>
              <a:rPr sz="1100" b="1" dirty="0">
                <a:solidFill>
                  <a:srgbClr val="417779"/>
                </a:solidFill>
                <a:latin typeface="Segoe UI"/>
                <a:cs typeface="Segoe UI"/>
              </a:rPr>
              <a:t>de</a:t>
            </a:r>
            <a:r>
              <a:rPr sz="1100" b="1" spc="-10" dirty="0">
                <a:solidFill>
                  <a:srgbClr val="417779"/>
                </a:solidFill>
                <a:latin typeface="Segoe UI"/>
                <a:cs typeface="Segoe UI"/>
              </a:rPr>
              <a:t> stuurgroep</a:t>
            </a:r>
            <a:r>
              <a:rPr sz="1100" b="1" spc="-35" dirty="0">
                <a:solidFill>
                  <a:srgbClr val="417779"/>
                </a:solidFill>
                <a:latin typeface="Segoe UI"/>
                <a:cs typeface="Segoe UI"/>
              </a:rPr>
              <a:t> </a:t>
            </a:r>
            <a:r>
              <a:rPr sz="1100" b="1" dirty="0">
                <a:solidFill>
                  <a:srgbClr val="417779"/>
                </a:solidFill>
                <a:latin typeface="Segoe UI"/>
                <a:cs typeface="Segoe UI"/>
              </a:rPr>
              <a:t>van</a:t>
            </a:r>
            <a:r>
              <a:rPr sz="1100" b="1" spc="-35" dirty="0">
                <a:solidFill>
                  <a:srgbClr val="417779"/>
                </a:solidFill>
                <a:latin typeface="Segoe UI"/>
                <a:cs typeface="Segoe UI"/>
              </a:rPr>
              <a:t> </a:t>
            </a:r>
            <a:r>
              <a:rPr sz="1100" b="1" dirty="0">
                <a:solidFill>
                  <a:srgbClr val="417779"/>
                </a:solidFill>
                <a:latin typeface="Segoe UI"/>
                <a:cs typeface="Segoe UI"/>
              </a:rPr>
              <a:t>dit</a:t>
            </a:r>
            <a:r>
              <a:rPr sz="1100" b="1" spc="-20" dirty="0">
                <a:solidFill>
                  <a:srgbClr val="417779"/>
                </a:solidFill>
                <a:latin typeface="Segoe UI"/>
                <a:cs typeface="Segoe UI"/>
              </a:rPr>
              <a:t> </a:t>
            </a:r>
            <a:r>
              <a:rPr sz="1100" b="1" dirty="0">
                <a:solidFill>
                  <a:srgbClr val="417779"/>
                </a:solidFill>
                <a:latin typeface="Segoe UI"/>
                <a:cs typeface="Segoe UI"/>
              </a:rPr>
              <a:t>traject</a:t>
            </a:r>
            <a:r>
              <a:rPr sz="1100" b="1" spc="-35" dirty="0">
                <a:solidFill>
                  <a:srgbClr val="417779"/>
                </a:solidFill>
                <a:latin typeface="Segoe UI"/>
                <a:cs typeface="Segoe UI"/>
              </a:rPr>
              <a:t> </a:t>
            </a:r>
            <a:r>
              <a:rPr sz="1100" dirty="0">
                <a:solidFill>
                  <a:srgbClr val="1E1E1E"/>
                </a:solidFill>
                <a:latin typeface="Segoe UI"/>
                <a:cs typeface="Segoe UI"/>
              </a:rPr>
              <a:t>gingen</a:t>
            </a:r>
            <a:r>
              <a:rPr sz="1100" spc="-15" dirty="0">
                <a:solidFill>
                  <a:srgbClr val="1E1E1E"/>
                </a:solidFill>
                <a:latin typeface="Segoe UI"/>
                <a:cs typeface="Segoe UI"/>
              </a:rPr>
              <a:t> </a:t>
            </a:r>
            <a:r>
              <a:rPr sz="1100" dirty="0">
                <a:solidFill>
                  <a:srgbClr val="1E1E1E"/>
                </a:solidFill>
                <a:latin typeface="Segoe UI"/>
                <a:cs typeface="Segoe UI"/>
              </a:rPr>
              <a:t>we dieper</a:t>
            </a:r>
            <a:r>
              <a:rPr sz="1100" spc="-5" dirty="0">
                <a:solidFill>
                  <a:srgbClr val="1E1E1E"/>
                </a:solidFill>
                <a:latin typeface="Segoe UI"/>
                <a:cs typeface="Segoe UI"/>
              </a:rPr>
              <a:t> </a:t>
            </a:r>
            <a:r>
              <a:rPr sz="1100" dirty="0">
                <a:solidFill>
                  <a:srgbClr val="1E1E1E"/>
                </a:solidFill>
                <a:latin typeface="Segoe UI"/>
                <a:cs typeface="Segoe UI"/>
              </a:rPr>
              <a:t>in</a:t>
            </a:r>
            <a:r>
              <a:rPr sz="1100" spc="-15" dirty="0">
                <a:solidFill>
                  <a:srgbClr val="1E1E1E"/>
                </a:solidFill>
                <a:latin typeface="Segoe UI"/>
                <a:cs typeface="Segoe UI"/>
              </a:rPr>
              <a:t> </a:t>
            </a:r>
            <a:r>
              <a:rPr sz="1100" spc="-25" dirty="0">
                <a:solidFill>
                  <a:srgbClr val="1E1E1E"/>
                </a:solidFill>
                <a:latin typeface="Segoe UI"/>
                <a:cs typeface="Segoe UI"/>
              </a:rPr>
              <a:t>op:</a:t>
            </a:r>
            <a:endParaRPr sz="1100" dirty="0">
              <a:latin typeface="Segoe UI"/>
              <a:cs typeface="Segoe UI"/>
            </a:endParaRPr>
          </a:p>
          <a:p>
            <a:pPr marL="469265" indent="-228600">
              <a:lnSpc>
                <a:spcPct val="100000"/>
              </a:lnSpc>
              <a:spcBef>
                <a:spcPts val="1165"/>
              </a:spcBef>
              <a:buClr>
                <a:srgbClr val="44B8BE"/>
              </a:buClr>
              <a:buFont typeface="Courier New"/>
              <a:buChar char="o"/>
              <a:tabLst>
                <a:tab pos="469265" algn="l"/>
              </a:tabLst>
            </a:pPr>
            <a:r>
              <a:rPr sz="1100" dirty="0">
                <a:solidFill>
                  <a:srgbClr val="1E1E1E"/>
                </a:solidFill>
                <a:latin typeface="Segoe UI"/>
                <a:cs typeface="Segoe UI"/>
              </a:rPr>
              <a:t>Opportuniteiten</a:t>
            </a:r>
            <a:r>
              <a:rPr sz="1100" spc="-25"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aandachtspunten</a:t>
            </a:r>
            <a:r>
              <a:rPr sz="1100" spc="-25" dirty="0">
                <a:solidFill>
                  <a:srgbClr val="1E1E1E"/>
                </a:solidFill>
                <a:latin typeface="Segoe UI"/>
                <a:cs typeface="Segoe UI"/>
              </a:rPr>
              <a:t> </a:t>
            </a:r>
            <a:r>
              <a:rPr sz="1100" dirty="0">
                <a:solidFill>
                  <a:srgbClr val="1E1E1E"/>
                </a:solidFill>
                <a:latin typeface="Segoe UI"/>
                <a:cs typeface="Segoe UI"/>
              </a:rPr>
              <a:t>van</a:t>
            </a:r>
            <a:r>
              <a:rPr sz="1100" spc="-2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afgelopen</a:t>
            </a:r>
            <a:r>
              <a:rPr sz="1100" spc="-30" dirty="0">
                <a:solidFill>
                  <a:srgbClr val="1E1E1E"/>
                </a:solidFill>
                <a:latin typeface="Segoe UI"/>
                <a:cs typeface="Segoe UI"/>
              </a:rPr>
              <a:t> </a:t>
            </a:r>
            <a:r>
              <a:rPr sz="1100" dirty="0">
                <a:solidFill>
                  <a:srgbClr val="1E1E1E"/>
                </a:solidFill>
                <a:latin typeface="Segoe UI"/>
                <a:cs typeface="Segoe UI"/>
              </a:rPr>
              <a:t>legislatuur</a:t>
            </a:r>
            <a:r>
              <a:rPr sz="1100" spc="-30" dirty="0">
                <a:solidFill>
                  <a:srgbClr val="1E1E1E"/>
                </a:solidFill>
                <a:latin typeface="Segoe UI"/>
                <a:cs typeface="Segoe UI"/>
              </a:rPr>
              <a:t> </a:t>
            </a:r>
            <a:r>
              <a:rPr sz="1100" dirty="0">
                <a:solidFill>
                  <a:srgbClr val="1E1E1E"/>
                </a:solidFill>
                <a:latin typeface="Segoe UI"/>
                <a:cs typeface="Segoe UI"/>
              </a:rPr>
              <a:t>en</a:t>
            </a:r>
            <a:r>
              <a:rPr sz="1100" spc="-30" dirty="0">
                <a:solidFill>
                  <a:srgbClr val="1E1E1E"/>
                </a:solidFill>
                <a:latin typeface="Segoe UI"/>
                <a:cs typeface="Segoe UI"/>
              </a:rPr>
              <a:t> </a:t>
            </a:r>
            <a:r>
              <a:rPr sz="1100" dirty="0">
                <a:solidFill>
                  <a:srgbClr val="1E1E1E"/>
                </a:solidFill>
                <a:latin typeface="Segoe UI"/>
                <a:cs typeface="Segoe UI"/>
              </a:rPr>
              <a:t>blikken</a:t>
            </a:r>
            <a:r>
              <a:rPr sz="1100" spc="-30" dirty="0">
                <a:solidFill>
                  <a:srgbClr val="1E1E1E"/>
                </a:solidFill>
                <a:latin typeface="Segoe UI"/>
                <a:cs typeface="Segoe UI"/>
              </a:rPr>
              <a:t> </a:t>
            </a:r>
            <a:r>
              <a:rPr sz="1100" dirty="0">
                <a:solidFill>
                  <a:srgbClr val="1E1E1E"/>
                </a:solidFill>
                <a:latin typeface="Segoe UI"/>
                <a:cs typeface="Segoe UI"/>
              </a:rPr>
              <a:t>we</a:t>
            </a:r>
            <a:r>
              <a:rPr sz="1100" spc="-30" dirty="0">
                <a:solidFill>
                  <a:srgbClr val="1E1E1E"/>
                </a:solidFill>
                <a:latin typeface="Segoe UI"/>
                <a:cs typeface="Segoe UI"/>
              </a:rPr>
              <a:t> </a:t>
            </a:r>
            <a:r>
              <a:rPr sz="1100" spc="-10" dirty="0">
                <a:solidFill>
                  <a:srgbClr val="1E1E1E"/>
                </a:solidFill>
                <a:latin typeface="Segoe UI"/>
                <a:cs typeface="Segoe UI"/>
              </a:rPr>
              <a:t>vooruit</a:t>
            </a:r>
            <a:endParaRPr sz="1100" dirty="0">
              <a:latin typeface="Segoe UI"/>
              <a:cs typeface="Segoe UI"/>
            </a:endParaRPr>
          </a:p>
          <a:p>
            <a:pPr marL="469265" indent="-228600">
              <a:lnSpc>
                <a:spcPct val="100000"/>
              </a:lnSpc>
              <a:spcBef>
                <a:spcPts val="1150"/>
              </a:spcBef>
              <a:buClr>
                <a:srgbClr val="44B8BE"/>
              </a:buClr>
              <a:buFont typeface="Courier New"/>
              <a:buChar char="o"/>
              <a:tabLst>
                <a:tab pos="469265" algn="l"/>
              </a:tabLst>
            </a:pPr>
            <a:r>
              <a:rPr sz="1100" dirty="0">
                <a:solidFill>
                  <a:srgbClr val="1E1E1E"/>
                </a:solidFill>
                <a:latin typeface="Segoe UI"/>
                <a:cs typeface="Segoe UI"/>
              </a:rPr>
              <a:t>Interne</a:t>
            </a:r>
            <a:r>
              <a:rPr sz="1100" spc="-35" dirty="0">
                <a:solidFill>
                  <a:srgbClr val="1E1E1E"/>
                </a:solidFill>
                <a:latin typeface="Segoe UI"/>
                <a:cs typeface="Segoe UI"/>
              </a:rPr>
              <a:t> </a:t>
            </a:r>
            <a:r>
              <a:rPr sz="1100" spc="-10" dirty="0" err="1">
                <a:solidFill>
                  <a:srgbClr val="1E1E1E"/>
                </a:solidFill>
                <a:latin typeface="Segoe UI"/>
                <a:cs typeface="Segoe UI"/>
              </a:rPr>
              <a:t>zelfevaluatie</a:t>
            </a:r>
            <a:endParaRPr lang="nl-BE" sz="1100" spc="-10" dirty="0">
              <a:solidFill>
                <a:srgbClr val="1E1E1E"/>
              </a:solidFill>
              <a:latin typeface="Segoe UI"/>
              <a:cs typeface="Segoe UI"/>
            </a:endParaRPr>
          </a:p>
          <a:p>
            <a:pPr marL="469265" indent="-228600">
              <a:lnSpc>
                <a:spcPct val="100000"/>
              </a:lnSpc>
              <a:spcBef>
                <a:spcPts val="1150"/>
              </a:spcBef>
              <a:buClr>
                <a:srgbClr val="44B8BE"/>
              </a:buClr>
              <a:buFont typeface="Courier New"/>
              <a:buChar char="o"/>
              <a:tabLst>
                <a:tab pos="469265" algn="l"/>
              </a:tabLst>
            </a:pPr>
            <a:r>
              <a:rPr lang="nl-BE" sz="1100" spc="-10" dirty="0">
                <a:solidFill>
                  <a:srgbClr val="1E1E1E"/>
                </a:solidFill>
                <a:latin typeface="Segoe UI"/>
                <a:cs typeface="Segoe UI"/>
              </a:rPr>
              <a:t>Bevraging van medewerkers</a:t>
            </a:r>
            <a:endParaRPr sz="1100" dirty="0">
              <a:latin typeface="Segoe UI"/>
              <a:cs typeface="Segoe UI"/>
            </a:endParaRPr>
          </a:p>
          <a:p>
            <a:pPr>
              <a:lnSpc>
                <a:spcPct val="100000"/>
              </a:lnSpc>
              <a:spcBef>
                <a:spcPts val="240"/>
              </a:spcBef>
              <a:buFont typeface="Courier New"/>
              <a:buChar char="o"/>
            </a:pPr>
            <a:endParaRPr sz="1100" dirty="0">
              <a:latin typeface="Segoe UI"/>
              <a:cs typeface="Segoe UI"/>
            </a:endParaRPr>
          </a:p>
          <a:p>
            <a:pPr marL="12700">
              <a:lnSpc>
                <a:spcPct val="100000"/>
              </a:lnSpc>
            </a:pPr>
            <a:r>
              <a:rPr sz="1200" spc="-10" dirty="0">
                <a:solidFill>
                  <a:srgbClr val="1E1E1E"/>
                </a:solidFill>
                <a:latin typeface="Segoe UI"/>
                <a:cs typeface="Segoe UI"/>
              </a:rPr>
              <a:t>Voortbouwend</a:t>
            </a:r>
            <a:r>
              <a:rPr sz="1200" spc="-35" dirty="0">
                <a:solidFill>
                  <a:srgbClr val="1E1E1E"/>
                </a:solidFill>
                <a:latin typeface="Segoe UI"/>
                <a:cs typeface="Segoe UI"/>
              </a:rPr>
              <a:t> </a:t>
            </a:r>
            <a:r>
              <a:rPr sz="1200" dirty="0">
                <a:solidFill>
                  <a:srgbClr val="1E1E1E"/>
                </a:solidFill>
                <a:latin typeface="Segoe UI"/>
                <a:cs typeface="Segoe UI"/>
              </a:rPr>
              <a:t>op</a:t>
            </a:r>
            <a:r>
              <a:rPr sz="1200" spc="-40" dirty="0">
                <a:solidFill>
                  <a:srgbClr val="1E1E1E"/>
                </a:solidFill>
                <a:latin typeface="Segoe UI"/>
                <a:cs typeface="Segoe UI"/>
              </a:rPr>
              <a:t> </a:t>
            </a:r>
            <a:r>
              <a:rPr sz="1200" dirty="0">
                <a:solidFill>
                  <a:srgbClr val="1E1E1E"/>
                </a:solidFill>
                <a:latin typeface="Segoe UI"/>
                <a:cs typeface="Segoe UI"/>
              </a:rPr>
              <a:t>analyse</a:t>
            </a:r>
            <a:r>
              <a:rPr sz="1200" spc="-20" dirty="0">
                <a:solidFill>
                  <a:srgbClr val="1E1E1E"/>
                </a:solidFill>
                <a:latin typeface="Segoe UI"/>
                <a:cs typeface="Segoe UI"/>
              </a:rPr>
              <a:t> </a:t>
            </a:r>
            <a:r>
              <a:rPr sz="1200" dirty="0">
                <a:solidFill>
                  <a:srgbClr val="1E1E1E"/>
                </a:solidFill>
                <a:latin typeface="Segoe UI"/>
                <a:cs typeface="Segoe UI"/>
              </a:rPr>
              <a:t>en</a:t>
            </a:r>
            <a:r>
              <a:rPr sz="1200" spc="-15" dirty="0">
                <a:solidFill>
                  <a:srgbClr val="1E1E1E"/>
                </a:solidFill>
                <a:latin typeface="Segoe UI"/>
                <a:cs typeface="Segoe UI"/>
              </a:rPr>
              <a:t> </a:t>
            </a:r>
            <a:r>
              <a:rPr sz="1200" spc="-10" dirty="0">
                <a:solidFill>
                  <a:srgbClr val="1E1E1E"/>
                </a:solidFill>
                <a:latin typeface="Segoe UI"/>
                <a:cs typeface="Segoe UI"/>
              </a:rPr>
              <a:t>stuurgroep</a:t>
            </a:r>
            <a:r>
              <a:rPr sz="1200" spc="-50" dirty="0">
                <a:solidFill>
                  <a:srgbClr val="1E1E1E"/>
                </a:solidFill>
                <a:latin typeface="Segoe UI"/>
                <a:cs typeface="Segoe UI"/>
              </a:rPr>
              <a:t> </a:t>
            </a:r>
            <a:r>
              <a:rPr sz="1200" dirty="0">
                <a:solidFill>
                  <a:srgbClr val="1E1E1E"/>
                </a:solidFill>
                <a:latin typeface="Segoe UI"/>
                <a:cs typeface="Segoe UI"/>
              </a:rPr>
              <a:t>worden</a:t>
            </a:r>
            <a:r>
              <a:rPr sz="1200" spc="-50" dirty="0">
                <a:solidFill>
                  <a:srgbClr val="1E1E1E"/>
                </a:solidFill>
                <a:latin typeface="Segoe UI"/>
                <a:cs typeface="Segoe UI"/>
              </a:rPr>
              <a:t> </a:t>
            </a:r>
            <a:r>
              <a:rPr sz="1200" dirty="0">
                <a:solidFill>
                  <a:srgbClr val="1E1E1E"/>
                </a:solidFill>
                <a:latin typeface="Segoe UI"/>
                <a:cs typeface="Segoe UI"/>
              </a:rPr>
              <a:t>enkele</a:t>
            </a:r>
            <a:r>
              <a:rPr sz="1200" spc="-25" dirty="0">
                <a:solidFill>
                  <a:srgbClr val="1E1E1E"/>
                </a:solidFill>
                <a:latin typeface="Segoe UI"/>
                <a:cs typeface="Segoe UI"/>
              </a:rPr>
              <a:t> </a:t>
            </a:r>
            <a:r>
              <a:rPr sz="1200" dirty="0">
                <a:solidFill>
                  <a:srgbClr val="1E1E1E"/>
                </a:solidFill>
                <a:latin typeface="Segoe UI"/>
                <a:cs typeface="Segoe UI"/>
              </a:rPr>
              <a:t>specifieke</a:t>
            </a:r>
            <a:r>
              <a:rPr sz="1200" spc="-20" dirty="0">
                <a:solidFill>
                  <a:srgbClr val="1E1E1E"/>
                </a:solidFill>
                <a:latin typeface="Segoe UI"/>
                <a:cs typeface="Segoe UI"/>
              </a:rPr>
              <a:t> </a:t>
            </a:r>
            <a:r>
              <a:rPr sz="1200" dirty="0">
                <a:solidFill>
                  <a:srgbClr val="1E1E1E"/>
                </a:solidFill>
                <a:latin typeface="Segoe UI"/>
                <a:cs typeface="Segoe UI"/>
              </a:rPr>
              <a:t>uitdagingen</a:t>
            </a:r>
            <a:r>
              <a:rPr sz="1200" spc="-25" dirty="0">
                <a:solidFill>
                  <a:srgbClr val="1E1E1E"/>
                </a:solidFill>
                <a:latin typeface="Segoe UI"/>
                <a:cs typeface="Segoe UI"/>
              </a:rPr>
              <a:t> </a:t>
            </a:r>
            <a:r>
              <a:rPr sz="1200" spc="-10" dirty="0">
                <a:solidFill>
                  <a:srgbClr val="1E1E1E"/>
                </a:solidFill>
                <a:latin typeface="Segoe UI"/>
                <a:cs typeface="Segoe UI"/>
              </a:rPr>
              <a:t>geïdentificeerd</a:t>
            </a:r>
            <a:r>
              <a:rPr sz="1200" spc="-5" dirty="0">
                <a:solidFill>
                  <a:srgbClr val="1E1E1E"/>
                </a:solidFill>
                <a:latin typeface="Segoe UI"/>
                <a:cs typeface="Segoe UI"/>
              </a:rPr>
              <a:t> </a:t>
            </a:r>
            <a:r>
              <a:rPr sz="1200" dirty="0">
                <a:solidFill>
                  <a:srgbClr val="1E1E1E"/>
                </a:solidFill>
                <a:latin typeface="Segoe UI"/>
                <a:cs typeface="Segoe UI"/>
              </a:rPr>
              <a:t>om</a:t>
            </a:r>
            <a:r>
              <a:rPr sz="1200" spc="-30" dirty="0">
                <a:solidFill>
                  <a:srgbClr val="1E1E1E"/>
                </a:solidFill>
                <a:latin typeface="Segoe UI"/>
                <a:cs typeface="Segoe UI"/>
              </a:rPr>
              <a:t> </a:t>
            </a:r>
            <a:r>
              <a:rPr sz="1200" dirty="0">
                <a:solidFill>
                  <a:srgbClr val="1E1E1E"/>
                </a:solidFill>
                <a:latin typeface="Segoe UI"/>
                <a:cs typeface="Segoe UI"/>
              </a:rPr>
              <a:t>de</a:t>
            </a:r>
            <a:r>
              <a:rPr sz="1200" spc="-10" dirty="0">
                <a:solidFill>
                  <a:srgbClr val="1E1E1E"/>
                </a:solidFill>
                <a:latin typeface="Segoe UI"/>
                <a:cs typeface="Segoe UI"/>
              </a:rPr>
              <a:t> </a:t>
            </a:r>
            <a:r>
              <a:rPr sz="1200" dirty="0">
                <a:solidFill>
                  <a:srgbClr val="1E1E1E"/>
                </a:solidFill>
                <a:latin typeface="Segoe UI"/>
                <a:cs typeface="Segoe UI"/>
              </a:rPr>
              <a:t>interne</a:t>
            </a:r>
            <a:r>
              <a:rPr sz="1200" spc="-45" dirty="0">
                <a:solidFill>
                  <a:srgbClr val="1E1E1E"/>
                </a:solidFill>
                <a:latin typeface="Segoe UI"/>
                <a:cs typeface="Segoe UI"/>
              </a:rPr>
              <a:t> </a:t>
            </a:r>
            <a:r>
              <a:rPr sz="1200" dirty="0">
                <a:solidFill>
                  <a:srgbClr val="1E1E1E"/>
                </a:solidFill>
                <a:latin typeface="Segoe UI"/>
                <a:cs typeface="Segoe UI"/>
              </a:rPr>
              <a:t>werking</a:t>
            </a:r>
            <a:r>
              <a:rPr sz="1200" spc="-25" dirty="0">
                <a:solidFill>
                  <a:srgbClr val="1E1E1E"/>
                </a:solidFill>
                <a:latin typeface="Segoe UI"/>
                <a:cs typeface="Segoe UI"/>
              </a:rPr>
              <a:t> </a:t>
            </a:r>
            <a:r>
              <a:rPr sz="1200" dirty="0">
                <a:solidFill>
                  <a:srgbClr val="1E1E1E"/>
                </a:solidFill>
                <a:latin typeface="Segoe UI"/>
                <a:cs typeface="Segoe UI"/>
              </a:rPr>
              <a:t>te</a:t>
            </a:r>
            <a:r>
              <a:rPr sz="1200" spc="-10" dirty="0">
                <a:solidFill>
                  <a:srgbClr val="1E1E1E"/>
                </a:solidFill>
                <a:latin typeface="Segoe UI"/>
                <a:cs typeface="Segoe UI"/>
              </a:rPr>
              <a:t> versterken.</a:t>
            </a:r>
            <a:endParaRPr sz="1200" dirty="0">
              <a:latin typeface="Segoe UI"/>
              <a:cs typeface="Segoe UI"/>
            </a:endParaRPr>
          </a:p>
          <a:p>
            <a:pPr marL="469265" marR="40005" indent="-228600">
              <a:lnSpc>
                <a:spcPct val="150000"/>
              </a:lnSpc>
              <a:spcBef>
                <a:spcPts val="505"/>
              </a:spcBef>
              <a:buClr>
                <a:srgbClr val="44B8BE"/>
              </a:buClr>
              <a:buFont typeface="Courier New"/>
              <a:buChar char="o"/>
              <a:tabLst>
                <a:tab pos="469265" algn="l"/>
              </a:tabLst>
            </a:pPr>
            <a:r>
              <a:rPr sz="1200" dirty="0">
                <a:solidFill>
                  <a:srgbClr val="1E1E1E"/>
                </a:solidFill>
                <a:latin typeface="Segoe UI"/>
                <a:cs typeface="Segoe UI"/>
              </a:rPr>
              <a:t>Deze</a:t>
            </a:r>
            <a:r>
              <a:rPr sz="1200" spc="-30" dirty="0">
                <a:solidFill>
                  <a:srgbClr val="1E1E1E"/>
                </a:solidFill>
                <a:latin typeface="Segoe UI"/>
                <a:cs typeface="Segoe UI"/>
              </a:rPr>
              <a:t> </a:t>
            </a:r>
            <a:r>
              <a:rPr sz="1200" dirty="0">
                <a:solidFill>
                  <a:srgbClr val="1E1E1E"/>
                </a:solidFill>
                <a:latin typeface="Segoe UI"/>
                <a:cs typeface="Segoe UI"/>
              </a:rPr>
              <a:t>uitdagingen</a:t>
            </a:r>
            <a:r>
              <a:rPr sz="1200" spc="-30" dirty="0">
                <a:solidFill>
                  <a:srgbClr val="1E1E1E"/>
                </a:solidFill>
                <a:latin typeface="Segoe UI"/>
                <a:cs typeface="Segoe UI"/>
              </a:rPr>
              <a:t> </a:t>
            </a:r>
            <a:r>
              <a:rPr sz="1200" dirty="0">
                <a:solidFill>
                  <a:srgbClr val="1E1E1E"/>
                </a:solidFill>
                <a:latin typeface="Segoe UI"/>
                <a:cs typeface="Segoe UI"/>
              </a:rPr>
              <a:t>worden</a:t>
            </a:r>
            <a:r>
              <a:rPr sz="1200" spc="-40" dirty="0">
                <a:solidFill>
                  <a:srgbClr val="1E1E1E"/>
                </a:solidFill>
                <a:latin typeface="Segoe UI"/>
                <a:cs typeface="Segoe UI"/>
              </a:rPr>
              <a:t> </a:t>
            </a:r>
            <a:r>
              <a:rPr sz="1200" dirty="0">
                <a:solidFill>
                  <a:srgbClr val="1E1E1E"/>
                </a:solidFill>
                <a:latin typeface="Segoe UI"/>
                <a:cs typeface="Segoe UI"/>
              </a:rPr>
              <a:t>gezien</a:t>
            </a:r>
            <a:r>
              <a:rPr sz="1200" spc="-30" dirty="0">
                <a:solidFill>
                  <a:srgbClr val="1E1E1E"/>
                </a:solidFill>
                <a:latin typeface="Segoe UI"/>
                <a:cs typeface="Segoe UI"/>
              </a:rPr>
              <a:t> </a:t>
            </a:r>
            <a:r>
              <a:rPr sz="1200" dirty="0">
                <a:solidFill>
                  <a:srgbClr val="1E1E1E"/>
                </a:solidFill>
                <a:latin typeface="Segoe UI"/>
                <a:cs typeface="Segoe UI"/>
              </a:rPr>
              <a:t>als</a:t>
            </a:r>
            <a:r>
              <a:rPr sz="1200" spc="-15" dirty="0">
                <a:solidFill>
                  <a:srgbClr val="1E1E1E"/>
                </a:solidFill>
                <a:latin typeface="Segoe UI"/>
                <a:cs typeface="Segoe UI"/>
              </a:rPr>
              <a:t> </a:t>
            </a:r>
            <a:r>
              <a:rPr sz="1200" dirty="0">
                <a:solidFill>
                  <a:srgbClr val="1E1E1E"/>
                </a:solidFill>
                <a:latin typeface="Segoe UI"/>
                <a:cs typeface="Segoe UI"/>
              </a:rPr>
              <a:t>prioritair</a:t>
            </a:r>
            <a:r>
              <a:rPr sz="1200" spc="-60" dirty="0">
                <a:solidFill>
                  <a:srgbClr val="1E1E1E"/>
                </a:solidFill>
                <a:latin typeface="Segoe UI"/>
                <a:cs typeface="Segoe UI"/>
              </a:rPr>
              <a:t> </a:t>
            </a:r>
            <a:r>
              <a:rPr sz="1200" dirty="0">
                <a:solidFill>
                  <a:srgbClr val="1E1E1E"/>
                </a:solidFill>
                <a:latin typeface="Segoe UI"/>
                <a:cs typeface="Segoe UI"/>
              </a:rPr>
              <a:t>om</a:t>
            </a:r>
            <a:r>
              <a:rPr sz="1200" spc="-20" dirty="0">
                <a:solidFill>
                  <a:srgbClr val="1E1E1E"/>
                </a:solidFill>
                <a:latin typeface="Segoe UI"/>
                <a:cs typeface="Segoe UI"/>
              </a:rPr>
              <a:t> </a:t>
            </a:r>
            <a:r>
              <a:rPr sz="1200" dirty="0">
                <a:solidFill>
                  <a:srgbClr val="1E1E1E"/>
                </a:solidFill>
                <a:latin typeface="Segoe UI"/>
                <a:cs typeface="Segoe UI"/>
              </a:rPr>
              <a:t>binnen</a:t>
            </a:r>
            <a:r>
              <a:rPr sz="1200" spc="-55" dirty="0">
                <a:solidFill>
                  <a:srgbClr val="1E1E1E"/>
                </a:solidFill>
                <a:latin typeface="Segoe UI"/>
                <a:cs typeface="Segoe UI"/>
              </a:rPr>
              <a:t> </a:t>
            </a:r>
            <a:r>
              <a:rPr sz="1200" dirty="0">
                <a:solidFill>
                  <a:srgbClr val="1E1E1E"/>
                </a:solidFill>
                <a:latin typeface="Segoe UI"/>
                <a:cs typeface="Segoe UI"/>
              </a:rPr>
              <a:t>de</a:t>
            </a:r>
            <a:r>
              <a:rPr sz="1200" spc="-10" dirty="0">
                <a:solidFill>
                  <a:srgbClr val="1E1E1E"/>
                </a:solidFill>
                <a:latin typeface="Segoe UI"/>
                <a:cs typeface="Segoe UI"/>
              </a:rPr>
              <a:t> organisatie</a:t>
            </a:r>
            <a:r>
              <a:rPr sz="1200" spc="-40" dirty="0">
                <a:solidFill>
                  <a:srgbClr val="1E1E1E"/>
                </a:solidFill>
                <a:latin typeface="Segoe UI"/>
                <a:cs typeface="Segoe UI"/>
              </a:rPr>
              <a:t> </a:t>
            </a:r>
            <a:r>
              <a:rPr sz="1200" dirty="0">
                <a:solidFill>
                  <a:srgbClr val="1E1E1E"/>
                </a:solidFill>
                <a:latin typeface="Segoe UI"/>
                <a:cs typeface="Segoe UI"/>
              </a:rPr>
              <a:t>mee</a:t>
            </a:r>
            <a:r>
              <a:rPr sz="1200" spc="-15" dirty="0">
                <a:solidFill>
                  <a:srgbClr val="1E1E1E"/>
                </a:solidFill>
                <a:latin typeface="Segoe UI"/>
                <a:cs typeface="Segoe UI"/>
              </a:rPr>
              <a:t> </a:t>
            </a:r>
            <a:r>
              <a:rPr sz="1200" dirty="0">
                <a:solidFill>
                  <a:srgbClr val="1E1E1E"/>
                </a:solidFill>
                <a:latin typeface="Segoe UI"/>
                <a:cs typeface="Segoe UI"/>
              </a:rPr>
              <a:t>aan</a:t>
            </a:r>
            <a:r>
              <a:rPr sz="1200" spc="-25" dirty="0">
                <a:solidFill>
                  <a:srgbClr val="1E1E1E"/>
                </a:solidFill>
                <a:latin typeface="Segoe UI"/>
                <a:cs typeface="Segoe UI"/>
              </a:rPr>
              <a:t> </a:t>
            </a:r>
            <a:r>
              <a:rPr sz="1200" dirty="0">
                <a:solidFill>
                  <a:srgbClr val="1E1E1E"/>
                </a:solidFill>
                <a:latin typeface="Segoe UI"/>
                <a:cs typeface="Segoe UI"/>
              </a:rPr>
              <a:t>de</a:t>
            </a:r>
            <a:r>
              <a:rPr sz="1200" spc="-15" dirty="0">
                <a:solidFill>
                  <a:srgbClr val="1E1E1E"/>
                </a:solidFill>
                <a:latin typeface="Segoe UI"/>
                <a:cs typeface="Segoe UI"/>
              </a:rPr>
              <a:t> </a:t>
            </a:r>
            <a:r>
              <a:rPr sz="1200" dirty="0">
                <a:solidFill>
                  <a:srgbClr val="1E1E1E"/>
                </a:solidFill>
                <a:latin typeface="Segoe UI"/>
                <a:cs typeface="Segoe UI"/>
              </a:rPr>
              <a:t>slag</a:t>
            </a:r>
            <a:r>
              <a:rPr sz="1200" spc="-10" dirty="0">
                <a:solidFill>
                  <a:srgbClr val="1E1E1E"/>
                </a:solidFill>
                <a:latin typeface="Segoe UI"/>
                <a:cs typeface="Segoe UI"/>
              </a:rPr>
              <a:t> </a:t>
            </a:r>
            <a:r>
              <a:rPr sz="1200" dirty="0">
                <a:solidFill>
                  <a:srgbClr val="1E1E1E"/>
                </a:solidFill>
                <a:latin typeface="Segoe UI"/>
                <a:cs typeface="Segoe UI"/>
              </a:rPr>
              <a:t>te</a:t>
            </a:r>
            <a:r>
              <a:rPr sz="1200" spc="-10" dirty="0">
                <a:solidFill>
                  <a:srgbClr val="1E1E1E"/>
                </a:solidFill>
                <a:latin typeface="Segoe UI"/>
                <a:cs typeface="Segoe UI"/>
              </a:rPr>
              <a:t> </a:t>
            </a:r>
            <a:r>
              <a:rPr sz="1200" dirty="0">
                <a:solidFill>
                  <a:srgbClr val="1E1E1E"/>
                </a:solidFill>
                <a:latin typeface="Segoe UI"/>
                <a:cs typeface="Segoe UI"/>
              </a:rPr>
              <a:t>gaan. Onze</a:t>
            </a:r>
            <a:r>
              <a:rPr sz="1200" spc="-30" dirty="0">
                <a:solidFill>
                  <a:srgbClr val="1E1E1E"/>
                </a:solidFill>
                <a:latin typeface="Segoe UI"/>
                <a:cs typeface="Segoe UI"/>
              </a:rPr>
              <a:t> </a:t>
            </a:r>
            <a:r>
              <a:rPr sz="1200" dirty="0">
                <a:solidFill>
                  <a:srgbClr val="1E1E1E"/>
                </a:solidFill>
                <a:latin typeface="Segoe UI"/>
                <a:cs typeface="Segoe UI"/>
              </a:rPr>
              <a:t>burger</a:t>
            </a:r>
            <a:r>
              <a:rPr sz="1200" spc="-55" dirty="0">
                <a:solidFill>
                  <a:srgbClr val="1E1E1E"/>
                </a:solidFill>
                <a:latin typeface="Segoe UI"/>
                <a:cs typeface="Segoe UI"/>
              </a:rPr>
              <a:t> </a:t>
            </a:r>
            <a:r>
              <a:rPr sz="1200" dirty="0">
                <a:solidFill>
                  <a:srgbClr val="1E1E1E"/>
                </a:solidFill>
                <a:latin typeface="Segoe UI"/>
                <a:cs typeface="Segoe UI"/>
              </a:rPr>
              <a:t>goed</a:t>
            </a:r>
            <a:r>
              <a:rPr sz="1200" spc="-15" dirty="0">
                <a:solidFill>
                  <a:srgbClr val="1E1E1E"/>
                </a:solidFill>
                <a:latin typeface="Segoe UI"/>
                <a:cs typeface="Segoe UI"/>
              </a:rPr>
              <a:t> </a:t>
            </a:r>
            <a:r>
              <a:rPr sz="1200" dirty="0">
                <a:solidFill>
                  <a:srgbClr val="1E1E1E"/>
                </a:solidFill>
                <a:latin typeface="Segoe UI"/>
                <a:cs typeface="Segoe UI"/>
              </a:rPr>
              <a:t>kunnen</a:t>
            </a:r>
            <a:r>
              <a:rPr sz="1200" spc="-35" dirty="0">
                <a:solidFill>
                  <a:srgbClr val="1E1E1E"/>
                </a:solidFill>
                <a:latin typeface="Segoe UI"/>
                <a:cs typeface="Segoe UI"/>
              </a:rPr>
              <a:t> </a:t>
            </a:r>
            <a:r>
              <a:rPr sz="1200" dirty="0">
                <a:solidFill>
                  <a:srgbClr val="1E1E1E"/>
                </a:solidFill>
                <a:latin typeface="Segoe UI"/>
                <a:cs typeface="Segoe UI"/>
              </a:rPr>
              <a:t>dienen</a:t>
            </a:r>
            <a:r>
              <a:rPr sz="1200" spc="-30" dirty="0">
                <a:solidFill>
                  <a:srgbClr val="1E1E1E"/>
                </a:solidFill>
                <a:latin typeface="Segoe UI"/>
                <a:cs typeface="Segoe UI"/>
              </a:rPr>
              <a:t> </a:t>
            </a:r>
            <a:r>
              <a:rPr sz="1200" spc="-25" dirty="0">
                <a:solidFill>
                  <a:srgbClr val="1E1E1E"/>
                </a:solidFill>
                <a:latin typeface="Segoe UI"/>
                <a:cs typeface="Segoe UI"/>
              </a:rPr>
              <a:t>en </a:t>
            </a:r>
            <a:r>
              <a:rPr sz="1200" dirty="0">
                <a:solidFill>
                  <a:srgbClr val="1E1E1E"/>
                </a:solidFill>
                <a:latin typeface="Segoe UI"/>
                <a:cs typeface="Segoe UI"/>
              </a:rPr>
              <a:t>gewapend</a:t>
            </a:r>
            <a:r>
              <a:rPr sz="1200" spc="-40" dirty="0">
                <a:solidFill>
                  <a:srgbClr val="1E1E1E"/>
                </a:solidFill>
                <a:latin typeface="Segoe UI"/>
                <a:cs typeface="Segoe UI"/>
              </a:rPr>
              <a:t> </a:t>
            </a:r>
            <a:r>
              <a:rPr sz="1200" dirty="0">
                <a:solidFill>
                  <a:srgbClr val="1E1E1E"/>
                </a:solidFill>
                <a:latin typeface="Segoe UI"/>
                <a:cs typeface="Segoe UI"/>
              </a:rPr>
              <a:t>zijn</a:t>
            </a:r>
            <a:r>
              <a:rPr sz="1200" spc="-15" dirty="0">
                <a:solidFill>
                  <a:srgbClr val="1E1E1E"/>
                </a:solidFill>
                <a:latin typeface="Segoe UI"/>
                <a:cs typeface="Segoe UI"/>
              </a:rPr>
              <a:t> </a:t>
            </a:r>
            <a:r>
              <a:rPr sz="1200" dirty="0">
                <a:solidFill>
                  <a:srgbClr val="1E1E1E"/>
                </a:solidFill>
                <a:latin typeface="Segoe UI"/>
                <a:cs typeface="Segoe UI"/>
              </a:rPr>
              <a:t>om</a:t>
            </a:r>
            <a:r>
              <a:rPr sz="1200" spc="-35" dirty="0">
                <a:solidFill>
                  <a:srgbClr val="1E1E1E"/>
                </a:solidFill>
                <a:latin typeface="Segoe UI"/>
                <a:cs typeface="Segoe UI"/>
              </a:rPr>
              <a:t> </a:t>
            </a:r>
            <a:r>
              <a:rPr sz="1200" dirty="0">
                <a:solidFill>
                  <a:srgbClr val="1E1E1E"/>
                </a:solidFill>
                <a:latin typeface="Segoe UI"/>
                <a:cs typeface="Segoe UI"/>
              </a:rPr>
              <a:t>externe</a:t>
            </a:r>
            <a:r>
              <a:rPr sz="1200" spc="-25" dirty="0">
                <a:solidFill>
                  <a:srgbClr val="1E1E1E"/>
                </a:solidFill>
                <a:latin typeface="Segoe UI"/>
                <a:cs typeface="Segoe UI"/>
              </a:rPr>
              <a:t> </a:t>
            </a:r>
            <a:r>
              <a:rPr sz="1200" dirty="0">
                <a:solidFill>
                  <a:srgbClr val="1E1E1E"/>
                </a:solidFill>
                <a:latin typeface="Segoe UI"/>
                <a:cs typeface="Segoe UI"/>
              </a:rPr>
              <a:t>uitdagingen</a:t>
            </a:r>
            <a:r>
              <a:rPr sz="1200" spc="-35" dirty="0">
                <a:solidFill>
                  <a:srgbClr val="1E1E1E"/>
                </a:solidFill>
                <a:latin typeface="Segoe UI"/>
                <a:cs typeface="Segoe UI"/>
              </a:rPr>
              <a:t> </a:t>
            </a:r>
            <a:r>
              <a:rPr sz="1200" dirty="0">
                <a:solidFill>
                  <a:srgbClr val="1E1E1E"/>
                </a:solidFill>
                <a:latin typeface="Segoe UI"/>
                <a:cs typeface="Segoe UI"/>
              </a:rPr>
              <a:t>aan</a:t>
            </a:r>
            <a:r>
              <a:rPr sz="1200" spc="-30" dirty="0">
                <a:solidFill>
                  <a:srgbClr val="1E1E1E"/>
                </a:solidFill>
                <a:latin typeface="Segoe UI"/>
                <a:cs typeface="Segoe UI"/>
              </a:rPr>
              <a:t> </a:t>
            </a:r>
            <a:r>
              <a:rPr sz="1200" dirty="0">
                <a:solidFill>
                  <a:srgbClr val="1E1E1E"/>
                </a:solidFill>
                <a:latin typeface="Segoe UI"/>
                <a:cs typeface="Segoe UI"/>
              </a:rPr>
              <a:t>te</a:t>
            </a:r>
            <a:r>
              <a:rPr sz="1200" spc="-15" dirty="0">
                <a:solidFill>
                  <a:srgbClr val="1E1E1E"/>
                </a:solidFill>
                <a:latin typeface="Segoe UI"/>
                <a:cs typeface="Segoe UI"/>
              </a:rPr>
              <a:t> </a:t>
            </a:r>
            <a:r>
              <a:rPr sz="1200" dirty="0">
                <a:solidFill>
                  <a:srgbClr val="1E1E1E"/>
                </a:solidFill>
                <a:latin typeface="Segoe UI"/>
                <a:cs typeface="Segoe UI"/>
              </a:rPr>
              <a:t>gaan,</a:t>
            </a:r>
            <a:r>
              <a:rPr sz="1200" spc="-30" dirty="0">
                <a:solidFill>
                  <a:srgbClr val="1E1E1E"/>
                </a:solidFill>
                <a:latin typeface="Segoe UI"/>
                <a:cs typeface="Segoe UI"/>
              </a:rPr>
              <a:t> </a:t>
            </a:r>
            <a:r>
              <a:rPr sz="1200" dirty="0">
                <a:solidFill>
                  <a:srgbClr val="1E1E1E"/>
                </a:solidFill>
                <a:latin typeface="Segoe UI"/>
                <a:cs typeface="Segoe UI"/>
              </a:rPr>
              <a:t>start</a:t>
            </a:r>
            <a:r>
              <a:rPr sz="1200" spc="-15" dirty="0">
                <a:solidFill>
                  <a:srgbClr val="1E1E1E"/>
                </a:solidFill>
                <a:latin typeface="Segoe UI"/>
                <a:cs typeface="Segoe UI"/>
              </a:rPr>
              <a:t> </a:t>
            </a:r>
            <a:r>
              <a:rPr sz="1200" dirty="0">
                <a:solidFill>
                  <a:srgbClr val="1E1E1E"/>
                </a:solidFill>
                <a:latin typeface="Segoe UI"/>
                <a:cs typeface="Segoe UI"/>
              </a:rPr>
              <a:t>bij</a:t>
            </a:r>
            <a:r>
              <a:rPr sz="1200" spc="-25" dirty="0">
                <a:solidFill>
                  <a:srgbClr val="1E1E1E"/>
                </a:solidFill>
                <a:latin typeface="Segoe UI"/>
                <a:cs typeface="Segoe UI"/>
              </a:rPr>
              <a:t> </a:t>
            </a:r>
            <a:r>
              <a:rPr sz="1200" dirty="0">
                <a:solidFill>
                  <a:srgbClr val="1E1E1E"/>
                </a:solidFill>
                <a:latin typeface="Segoe UI"/>
                <a:cs typeface="Segoe UI"/>
              </a:rPr>
              <a:t>en</a:t>
            </a:r>
            <a:r>
              <a:rPr sz="1200" spc="-30" dirty="0">
                <a:solidFill>
                  <a:srgbClr val="1E1E1E"/>
                </a:solidFill>
                <a:latin typeface="Segoe UI"/>
                <a:cs typeface="Segoe UI"/>
              </a:rPr>
              <a:t> </a:t>
            </a:r>
            <a:r>
              <a:rPr sz="1200" dirty="0">
                <a:solidFill>
                  <a:srgbClr val="1E1E1E"/>
                </a:solidFill>
                <a:latin typeface="Segoe UI"/>
                <a:cs typeface="Segoe UI"/>
              </a:rPr>
              <a:t>leunt</a:t>
            </a:r>
            <a:r>
              <a:rPr sz="1200" spc="-35" dirty="0">
                <a:solidFill>
                  <a:srgbClr val="1E1E1E"/>
                </a:solidFill>
                <a:latin typeface="Segoe UI"/>
                <a:cs typeface="Segoe UI"/>
              </a:rPr>
              <a:t> </a:t>
            </a:r>
            <a:r>
              <a:rPr sz="1200" dirty="0">
                <a:solidFill>
                  <a:srgbClr val="1E1E1E"/>
                </a:solidFill>
                <a:latin typeface="Segoe UI"/>
                <a:cs typeface="Segoe UI"/>
              </a:rPr>
              <a:t>op</a:t>
            </a:r>
            <a:r>
              <a:rPr sz="1200" spc="-35" dirty="0">
                <a:solidFill>
                  <a:srgbClr val="1E1E1E"/>
                </a:solidFill>
                <a:latin typeface="Segoe UI"/>
                <a:cs typeface="Segoe UI"/>
              </a:rPr>
              <a:t> </a:t>
            </a:r>
            <a:r>
              <a:rPr sz="1200" dirty="0">
                <a:solidFill>
                  <a:srgbClr val="1E1E1E"/>
                </a:solidFill>
                <a:latin typeface="Segoe UI"/>
                <a:cs typeface="Segoe UI"/>
              </a:rPr>
              <a:t>een</a:t>
            </a:r>
            <a:r>
              <a:rPr sz="1200" spc="-30" dirty="0">
                <a:solidFill>
                  <a:srgbClr val="1E1E1E"/>
                </a:solidFill>
                <a:latin typeface="Segoe UI"/>
                <a:cs typeface="Segoe UI"/>
              </a:rPr>
              <a:t> </a:t>
            </a:r>
            <a:r>
              <a:rPr sz="1200" dirty="0">
                <a:solidFill>
                  <a:srgbClr val="1E1E1E"/>
                </a:solidFill>
                <a:latin typeface="Segoe UI"/>
                <a:cs typeface="Segoe UI"/>
              </a:rPr>
              <a:t>sterke</a:t>
            </a:r>
            <a:r>
              <a:rPr sz="1200" spc="-15" dirty="0">
                <a:solidFill>
                  <a:srgbClr val="1E1E1E"/>
                </a:solidFill>
                <a:latin typeface="Segoe UI"/>
                <a:cs typeface="Segoe UI"/>
              </a:rPr>
              <a:t> </a:t>
            </a:r>
            <a:r>
              <a:rPr sz="1200" dirty="0">
                <a:solidFill>
                  <a:srgbClr val="1E1E1E"/>
                </a:solidFill>
                <a:latin typeface="Segoe UI"/>
                <a:cs typeface="Segoe UI"/>
              </a:rPr>
              <a:t>interne</a:t>
            </a:r>
            <a:r>
              <a:rPr sz="1200" spc="-40" dirty="0">
                <a:solidFill>
                  <a:srgbClr val="1E1E1E"/>
                </a:solidFill>
                <a:latin typeface="Segoe UI"/>
                <a:cs typeface="Segoe UI"/>
              </a:rPr>
              <a:t> </a:t>
            </a:r>
            <a:r>
              <a:rPr sz="1200" spc="-10" dirty="0">
                <a:solidFill>
                  <a:srgbClr val="1E1E1E"/>
                </a:solidFill>
                <a:latin typeface="Segoe UI"/>
                <a:cs typeface="Segoe UI"/>
              </a:rPr>
              <a:t>organisatie</a:t>
            </a:r>
            <a:r>
              <a:rPr sz="1200" spc="-40" dirty="0">
                <a:solidFill>
                  <a:srgbClr val="1E1E1E"/>
                </a:solidFill>
                <a:latin typeface="Segoe UI"/>
                <a:cs typeface="Segoe UI"/>
              </a:rPr>
              <a:t> </a:t>
            </a:r>
            <a:r>
              <a:rPr sz="1200" dirty="0">
                <a:solidFill>
                  <a:srgbClr val="1E1E1E"/>
                </a:solidFill>
                <a:latin typeface="Segoe UI"/>
                <a:cs typeface="Segoe UI"/>
              </a:rPr>
              <a:t>met</a:t>
            </a:r>
            <a:r>
              <a:rPr sz="1200" spc="-15" dirty="0">
                <a:solidFill>
                  <a:srgbClr val="1E1E1E"/>
                </a:solidFill>
                <a:latin typeface="Segoe UI"/>
                <a:cs typeface="Segoe UI"/>
              </a:rPr>
              <a:t> </a:t>
            </a:r>
            <a:r>
              <a:rPr sz="1200" dirty="0">
                <a:solidFill>
                  <a:srgbClr val="1E1E1E"/>
                </a:solidFill>
                <a:latin typeface="Segoe UI"/>
                <a:cs typeface="Segoe UI"/>
              </a:rPr>
              <a:t>competente</a:t>
            </a:r>
            <a:r>
              <a:rPr sz="1200" spc="-25" dirty="0">
                <a:solidFill>
                  <a:srgbClr val="1E1E1E"/>
                </a:solidFill>
                <a:latin typeface="Segoe UI"/>
                <a:cs typeface="Segoe UI"/>
              </a:rPr>
              <a:t> </a:t>
            </a:r>
            <a:r>
              <a:rPr sz="1200" dirty="0">
                <a:solidFill>
                  <a:srgbClr val="1E1E1E"/>
                </a:solidFill>
                <a:latin typeface="Segoe UI"/>
                <a:cs typeface="Segoe UI"/>
              </a:rPr>
              <a:t>en</a:t>
            </a:r>
            <a:r>
              <a:rPr sz="1200" spc="-30" dirty="0">
                <a:solidFill>
                  <a:srgbClr val="1E1E1E"/>
                </a:solidFill>
                <a:latin typeface="Segoe UI"/>
                <a:cs typeface="Segoe UI"/>
              </a:rPr>
              <a:t> </a:t>
            </a:r>
            <a:r>
              <a:rPr sz="1200" spc="-10" dirty="0">
                <a:solidFill>
                  <a:srgbClr val="1E1E1E"/>
                </a:solidFill>
                <a:latin typeface="Segoe UI"/>
                <a:cs typeface="Segoe UI"/>
              </a:rPr>
              <a:t>betrokken </a:t>
            </a:r>
            <a:r>
              <a:rPr sz="1200" dirty="0">
                <a:solidFill>
                  <a:srgbClr val="1E1E1E"/>
                </a:solidFill>
                <a:latin typeface="Segoe UI"/>
                <a:cs typeface="Segoe UI"/>
              </a:rPr>
              <a:t>medewerkers.</a:t>
            </a:r>
            <a:r>
              <a:rPr sz="1200" spc="-30" dirty="0">
                <a:solidFill>
                  <a:srgbClr val="1E1E1E"/>
                </a:solidFill>
                <a:latin typeface="Segoe UI"/>
                <a:cs typeface="Segoe UI"/>
              </a:rPr>
              <a:t> </a:t>
            </a:r>
            <a:r>
              <a:rPr sz="1200" dirty="0">
                <a:solidFill>
                  <a:srgbClr val="1E1E1E"/>
                </a:solidFill>
                <a:latin typeface="Segoe UI"/>
                <a:cs typeface="Segoe UI"/>
              </a:rPr>
              <a:t>We</a:t>
            </a:r>
            <a:r>
              <a:rPr sz="1200" spc="-35" dirty="0">
                <a:solidFill>
                  <a:srgbClr val="1E1E1E"/>
                </a:solidFill>
                <a:latin typeface="Segoe UI"/>
                <a:cs typeface="Segoe UI"/>
              </a:rPr>
              <a:t> </a:t>
            </a:r>
            <a:r>
              <a:rPr sz="1200" dirty="0">
                <a:solidFill>
                  <a:srgbClr val="1E1E1E"/>
                </a:solidFill>
                <a:latin typeface="Segoe UI"/>
                <a:cs typeface="Segoe UI"/>
              </a:rPr>
              <a:t>hebben</a:t>
            </a:r>
            <a:r>
              <a:rPr sz="1200" spc="-45" dirty="0">
                <a:solidFill>
                  <a:srgbClr val="1E1E1E"/>
                </a:solidFill>
                <a:latin typeface="Segoe UI"/>
                <a:cs typeface="Segoe UI"/>
              </a:rPr>
              <a:t> </a:t>
            </a:r>
            <a:r>
              <a:rPr sz="1200" dirty="0">
                <a:solidFill>
                  <a:srgbClr val="1E1E1E"/>
                </a:solidFill>
                <a:latin typeface="Segoe UI"/>
                <a:cs typeface="Segoe UI"/>
              </a:rPr>
              <a:t>veel</a:t>
            </a:r>
            <a:r>
              <a:rPr sz="1200" spc="-35" dirty="0">
                <a:solidFill>
                  <a:srgbClr val="1E1E1E"/>
                </a:solidFill>
                <a:latin typeface="Segoe UI"/>
                <a:cs typeface="Segoe UI"/>
              </a:rPr>
              <a:t> </a:t>
            </a:r>
            <a:r>
              <a:rPr sz="1200" dirty="0">
                <a:solidFill>
                  <a:srgbClr val="1E1E1E"/>
                </a:solidFill>
                <a:latin typeface="Segoe UI"/>
                <a:cs typeface="Segoe UI"/>
              </a:rPr>
              <a:t>troeven</a:t>
            </a:r>
            <a:r>
              <a:rPr sz="1200" spc="-40" dirty="0">
                <a:solidFill>
                  <a:srgbClr val="1E1E1E"/>
                </a:solidFill>
                <a:latin typeface="Segoe UI"/>
                <a:cs typeface="Segoe UI"/>
              </a:rPr>
              <a:t> </a:t>
            </a:r>
            <a:r>
              <a:rPr sz="1200" dirty="0">
                <a:solidFill>
                  <a:srgbClr val="1E1E1E"/>
                </a:solidFill>
                <a:latin typeface="Segoe UI"/>
                <a:cs typeface="Segoe UI"/>
              </a:rPr>
              <a:t>in</a:t>
            </a:r>
            <a:r>
              <a:rPr sz="1200" spc="-40" dirty="0">
                <a:solidFill>
                  <a:srgbClr val="1E1E1E"/>
                </a:solidFill>
                <a:latin typeface="Segoe UI"/>
                <a:cs typeface="Segoe UI"/>
              </a:rPr>
              <a:t> </a:t>
            </a:r>
            <a:r>
              <a:rPr sz="1200" dirty="0">
                <a:solidFill>
                  <a:srgbClr val="1E1E1E"/>
                </a:solidFill>
                <a:latin typeface="Segoe UI"/>
                <a:cs typeface="Segoe UI"/>
              </a:rPr>
              <a:t>huis</a:t>
            </a:r>
            <a:r>
              <a:rPr sz="1200" spc="-50" dirty="0">
                <a:solidFill>
                  <a:srgbClr val="1E1E1E"/>
                </a:solidFill>
                <a:latin typeface="Segoe UI"/>
                <a:cs typeface="Segoe UI"/>
              </a:rPr>
              <a:t> </a:t>
            </a:r>
            <a:r>
              <a:rPr sz="1200" dirty="0">
                <a:solidFill>
                  <a:srgbClr val="1E1E1E"/>
                </a:solidFill>
                <a:latin typeface="Segoe UI"/>
                <a:cs typeface="Segoe UI"/>
              </a:rPr>
              <a:t>maar</a:t>
            </a:r>
            <a:r>
              <a:rPr sz="1200" spc="-25" dirty="0">
                <a:solidFill>
                  <a:srgbClr val="1E1E1E"/>
                </a:solidFill>
                <a:latin typeface="Segoe UI"/>
                <a:cs typeface="Segoe UI"/>
              </a:rPr>
              <a:t> </a:t>
            </a:r>
            <a:r>
              <a:rPr sz="1200" dirty="0">
                <a:solidFill>
                  <a:srgbClr val="1E1E1E"/>
                </a:solidFill>
                <a:latin typeface="Segoe UI"/>
                <a:cs typeface="Segoe UI"/>
              </a:rPr>
              <a:t>ook</a:t>
            </a:r>
            <a:r>
              <a:rPr sz="1200" spc="-40" dirty="0">
                <a:solidFill>
                  <a:srgbClr val="1E1E1E"/>
                </a:solidFill>
                <a:latin typeface="Segoe UI"/>
                <a:cs typeface="Segoe UI"/>
              </a:rPr>
              <a:t> </a:t>
            </a:r>
            <a:r>
              <a:rPr sz="1200" dirty="0">
                <a:solidFill>
                  <a:srgbClr val="1E1E1E"/>
                </a:solidFill>
                <a:latin typeface="Segoe UI"/>
                <a:cs typeface="Segoe UI"/>
              </a:rPr>
              <a:t>wij</a:t>
            </a:r>
            <a:r>
              <a:rPr sz="1200" spc="-35" dirty="0">
                <a:solidFill>
                  <a:srgbClr val="1E1E1E"/>
                </a:solidFill>
                <a:latin typeface="Segoe UI"/>
                <a:cs typeface="Segoe UI"/>
              </a:rPr>
              <a:t> </a:t>
            </a:r>
            <a:r>
              <a:rPr sz="1200" dirty="0">
                <a:solidFill>
                  <a:srgbClr val="1E1E1E"/>
                </a:solidFill>
                <a:latin typeface="Segoe UI"/>
                <a:cs typeface="Segoe UI"/>
              </a:rPr>
              <a:t>moeten</a:t>
            </a:r>
            <a:r>
              <a:rPr sz="1200" spc="-30" dirty="0">
                <a:solidFill>
                  <a:srgbClr val="1E1E1E"/>
                </a:solidFill>
                <a:latin typeface="Segoe UI"/>
                <a:cs typeface="Segoe UI"/>
              </a:rPr>
              <a:t> </a:t>
            </a:r>
            <a:r>
              <a:rPr sz="1200" dirty="0">
                <a:solidFill>
                  <a:srgbClr val="1E1E1E"/>
                </a:solidFill>
                <a:latin typeface="Segoe UI"/>
                <a:cs typeface="Segoe UI"/>
              </a:rPr>
              <a:t>ons</a:t>
            </a:r>
            <a:r>
              <a:rPr sz="1200" spc="-45" dirty="0">
                <a:solidFill>
                  <a:srgbClr val="1E1E1E"/>
                </a:solidFill>
                <a:latin typeface="Segoe UI"/>
                <a:cs typeface="Segoe UI"/>
              </a:rPr>
              <a:t> </a:t>
            </a:r>
            <a:r>
              <a:rPr sz="1200" dirty="0">
                <a:solidFill>
                  <a:srgbClr val="1E1E1E"/>
                </a:solidFill>
                <a:latin typeface="Segoe UI"/>
                <a:cs typeface="Segoe UI"/>
              </a:rPr>
              <a:t>nog</a:t>
            </a:r>
            <a:r>
              <a:rPr sz="1200" spc="-45" dirty="0">
                <a:solidFill>
                  <a:srgbClr val="1E1E1E"/>
                </a:solidFill>
                <a:latin typeface="Segoe UI"/>
                <a:cs typeface="Segoe UI"/>
              </a:rPr>
              <a:t> </a:t>
            </a:r>
            <a:r>
              <a:rPr sz="1200" dirty="0">
                <a:solidFill>
                  <a:srgbClr val="1E1E1E"/>
                </a:solidFill>
                <a:latin typeface="Segoe UI"/>
                <a:cs typeface="Segoe UI"/>
              </a:rPr>
              <a:t>verder</a:t>
            </a:r>
            <a:r>
              <a:rPr sz="1200" spc="-30" dirty="0">
                <a:solidFill>
                  <a:srgbClr val="1E1E1E"/>
                </a:solidFill>
                <a:latin typeface="Segoe UI"/>
                <a:cs typeface="Segoe UI"/>
              </a:rPr>
              <a:t> </a:t>
            </a:r>
            <a:r>
              <a:rPr sz="1200" spc="-10" dirty="0">
                <a:solidFill>
                  <a:srgbClr val="1E1E1E"/>
                </a:solidFill>
                <a:latin typeface="Segoe UI"/>
                <a:cs typeface="Segoe UI"/>
              </a:rPr>
              <a:t>verbeteren.</a:t>
            </a:r>
            <a:endParaRPr sz="1200" dirty="0">
              <a:latin typeface="Segoe UI"/>
              <a:cs typeface="Segoe UI"/>
            </a:endParaRPr>
          </a:p>
          <a:p>
            <a:pPr marL="469265" marR="5080" indent="-228600">
              <a:lnSpc>
                <a:spcPct val="150000"/>
              </a:lnSpc>
              <a:spcBef>
                <a:spcPts val="495"/>
              </a:spcBef>
              <a:buClr>
                <a:srgbClr val="44B8BE"/>
              </a:buClr>
              <a:buFont typeface="Courier New"/>
              <a:buChar char="o"/>
              <a:tabLst>
                <a:tab pos="469265" algn="l"/>
              </a:tabLst>
            </a:pPr>
            <a:r>
              <a:rPr sz="1200" dirty="0">
                <a:solidFill>
                  <a:srgbClr val="1E1E1E"/>
                </a:solidFill>
                <a:latin typeface="Segoe UI"/>
                <a:cs typeface="Segoe UI"/>
              </a:rPr>
              <a:t>Per</a:t>
            </a:r>
            <a:r>
              <a:rPr sz="1200" spc="-20" dirty="0">
                <a:solidFill>
                  <a:srgbClr val="1E1E1E"/>
                </a:solidFill>
                <a:latin typeface="Segoe UI"/>
                <a:cs typeface="Segoe UI"/>
              </a:rPr>
              <a:t> </a:t>
            </a:r>
            <a:r>
              <a:rPr sz="1200" dirty="0">
                <a:solidFill>
                  <a:srgbClr val="1E1E1E"/>
                </a:solidFill>
                <a:latin typeface="Segoe UI"/>
                <a:cs typeface="Segoe UI"/>
              </a:rPr>
              <a:t>werf</a:t>
            </a:r>
            <a:r>
              <a:rPr sz="1200" spc="-40" dirty="0">
                <a:solidFill>
                  <a:srgbClr val="1E1E1E"/>
                </a:solidFill>
                <a:latin typeface="Segoe UI"/>
                <a:cs typeface="Segoe UI"/>
              </a:rPr>
              <a:t> </a:t>
            </a:r>
            <a:r>
              <a:rPr sz="1200" dirty="0">
                <a:solidFill>
                  <a:srgbClr val="1E1E1E"/>
                </a:solidFill>
                <a:latin typeface="Segoe UI"/>
                <a:cs typeface="Segoe UI"/>
              </a:rPr>
              <a:t>schuiven</a:t>
            </a:r>
            <a:r>
              <a:rPr sz="1200" spc="-30" dirty="0">
                <a:solidFill>
                  <a:srgbClr val="1E1E1E"/>
                </a:solidFill>
                <a:latin typeface="Segoe UI"/>
                <a:cs typeface="Segoe UI"/>
              </a:rPr>
              <a:t> </a:t>
            </a:r>
            <a:r>
              <a:rPr sz="1200" dirty="0">
                <a:solidFill>
                  <a:srgbClr val="1E1E1E"/>
                </a:solidFill>
                <a:latin typeface="Segoe UI"/>
                <a:cs typeface="Segoe UI"/>
              </a:rPr>
              <a:t>we</a:t>
            </a:r>
            <a:r>
              <a:rPr sz="1200" spc="-40" dirty="0">
                <a:solidFill>
                  <a:srgbClr val="1E1E1E"/>
                </a:solidFill>
                <a:latin typeface="Segoe UI"/>
                <a:cs typeface="Segoe UI"/>
              </a:rPr>
              <a:t> </a:t>
            </a:r>
            <a:r>
              <a:rPr sz="1200" dirty="0">
                <a:solidFill>
                  <a:srgbClr val="1E1E1E"/>
                </a:solidFill>
                <a:latin typeface="Segoe UI"/>
                <a:cs typeface="Segoe UI"/>
              </a:rPr>
              <a:t>een</a:t>
            </a:r>
            <a:r>
              <a:rPr sz="1200" spc="-20" dirty="0">
                <a:solidFill>
                  <a:srgbClr val="1E1E1E"/>
                </a:solidFill>
                <a:latin typeface="Segoe UI"/>
                <a:cs typeface="Segoe UI"/>
              </a:rPr>
              <a:t> </a:t>
            </a:r>
            <a:r>
              <a:rPr sz="1200" dirty="0">
                <a:solidFill>
                  <a:srgbClr val="1E1E1E"/>
                </a:solidFill>
                <a:latin typeface="Segoe UI"/>
                <a:cs typeface="Segoe UI"/>
              </a:rPr>
              <a:t>aantal</a:t>
            </a:r>
            <a:r>
              <a:rPr sz="1200" spc="-20" dirty="0">
                <a:solidFill>
                  <a:srgbClr val="1E1E1E"/>
                </a:solidFill>
                <a:latin typeface="Segoe UI"/>
                <a:cs typeface="Segoe UI"/>
              </a:rPr>
              <a:t> </a:t>
            </a:r>
            <a:r>
              <a:rPr sz="1200" dirty="0">
                <a:solidFill>
                  <a:srgbClr val="1E1E1E"/>
                </a:solidFill>
                <a:latin typeface="Segoe UI"/>
                <a:cs typeface="Segoe UI"/>
              </a:rPr>
              <a:t>acties</a:t>
            </a:r>
            <a:r>
              <a:rPr sz="1200" spc="-15" dirty="0">
                <a:solidFill>
                  <a:srgbClr val="1E1E1E"/>
                </a:solidFill>
                <a:latin typeface="Segoe UI"/>
                <a:cs typeface="Segoe UI"/>
              </a:rPr>
              <a:t> </a:t>
            </a:r>
            <a:r>
              <a:rPr sz="1200" dirty="0">
                <a:solidFill>
                  <a:srgbClr val="1E1E1E"/>
                </a:solidFill>
                <a:latin typeface="Segoe UI"/>
                <a:cs typeface="Segoe UI"/>
              </a:rPr>
              <a:t>naar</a:t>
            </a:r>
            <a:r>
              <a:rPr sz="1200" spc="-30" dirty="0">
                <a:solidFill>
                  <a:srgbClr val="1E1E1E"/>
                </a:solidFill>
                <a:latin typeface="Segoe UI"/>
                <a:cs typeface="Segoe UI"/>
              </a:rPr>
              <a:t> </a:t>
            </a:r>
            <a:r>
              <a:rPr sz="1200" dirty="0">
                <a:solidFill>
                  <a:srgbClr val="1E1E1E"/>
                </a:solidFill>
                <a:latin typeface="Segoe UI"/>
                <a:cs typeface="Segoe UI"/>
              </a:rPr>
              <a:t>voor</a:t>
            </a:r>
            <a:r>
              <a:rPr sz="1200" spc="-45" dirty="0">
                <a:solidFill>
                  <a:srgbClr val="1E1E1E"/>
                </a:solidFill>
                <a:latin typeface="Segoe UI"/>
                <a:cs typeface="Segoe UI"/>
              </a:rPr>
              <a:t> </a:t>
            </a:r>
            <a:r>
              <a:rPr sz="1200" dirty="0">
                <a:solidFill>
                  <a:srgbClr val="1E1E1E"/>
                </a:solidFill>
                <a:latin typeface="Segoe UI"/>
                <a:cs typeface="Segoe UI"/>
              </a:rPr>
              <a:t>om</a:t>
            </a:r>
            <a:r>
              <a:rPr sz="1200" spc="-20" dirty="0">
                <a:solidFill>
                  <a:srgbClr val="1E1E1E"/>
                </a:solidFill>
                <a:latin typeface="Segoe UI"/>
                <a:cs typeface="Segoe UI"/>
              </a:rPr>
              <a:t> </a:t>
            </a:r>
            <a:r>
              <a:rPr sz="1200" dirty="0">
                <a:solidFill>
                  <a:srgbClr val="1E1E1E"/>
                </a:solidFill>
                <a:latin typeface="Segoe UI"/>
                <a:cs typeface="Segoe UI"/>
              </a:rPr>
              <a:t>de</a:t>
            </a:r>
            <a:r>
              <a:rPr sz="1200" spc="-15" dirty="0">
                <a:solidFill>
                  <a:srgbClr val="1E1E1E"/>
                </a:solidFill>
                <a:latin typeface="Segoe UI"/>
                <a:cs typeface="Segoe UI"/>
              </a:rPr>
              <a:t> </a:t>
            </a:r>
            <a:r>
              <a:rPr sz="1200" dirty="0">
                <a:solidFill>
                  <a:srgbClr val="1E1E1E"/>
                </a:solidFill>
                <a:latin typeface="Segoe UI"/>
                <a:cs typeface="Segoe UI"/>
              </a:rPr>
              <a:t>werven</a:t>
            </a:r>
            <a:r>
              <a:rPr sz="1200" spc="-40" dirty="0">
                <a:solidFill>
                  <a:srgbClr val="1E1E1E"/>
                </a:solidFill>
                <a:latin typeface="Segoe UI"/>
                <a:cs typeface="Segoe UI"/>
              </a:rPr>
              <a:t> </a:t>
            </a:r>
            <a:r>
              <a:rPr sz="1200" dirty="0">
                <a:solidFill>
                  <a:srgbClr val="1E1E1E"/>
                </a:solidFill>
                <a:latin typeface="Segoe UI"/>
                <a:cs typeface="Segoe UI"/>
              </a:rPr>
              <a:t>tastbaar</a:t>
            </a:r>
            <a:r>
              <a:rPr sz="1200" spc="-20" dirty="0">
                <a:solidFill>
                  <a:srgbClr val="1E1E1E"/>
                </a:solidFill>
                <a:latin typeface="Segoe UI"/>
                <a:cs typeface="Segoe UI"/>
              </a:rPr>
              <a:t> </a:t>
            </a:r>
            <a:r>
              <a:rPr sz="1200" dirty="0">
                <a:solidFill>
                  <a:srgbClr val="1E1E1E"/>
                </a:solidFill>
                <a:latin typeface="Segoe UI"/>
                <a:cs typeface="Segoe UI"/>
              </a:rPr>
              <a:t>en</a:t>
            </a:r>
            <a:r>
              <a:rPr sz="1200" spc="-20" dirty="0">
                <a:solidFill>
                  <a:srgbClr val="1E1E1E"/>
                </a:solidFill>
                <a:latin typeface="Segoe UI"/>
                <a:cs typeface="Segoe UI"/>
              </a:rPr>
              <a:t> </a:t>
            </a:r>
            <a:r>
              <a:rPr sz="1200" dirty="0">
                <a:solidFill>
                  <a:srgbClr val="1E1E1E"/>
                </a:solidFill>
                <a:latin typeface="Segoe UI"/>
                <a:cs typeface="Segoe UI"/>
              </a:rPr>
              <a:t>concreet</a:t>
            </a:r>
            <a:r>
              <a:rPr sz="1200" spc="-55" dirty="0">
                <a:solidFill>
                  <a:srgbClr val="1E1E1E"/>
                </a:solidFill>
                <a:latin typeface="Segoe UI"/>
                <a:cs typeface="Segoe UI"/>
              </a:rPr>
              <a:t> </a:t>
            </a:r>
            <a:r>
              <a:rPr sz="1200" dirty="0">
                <a:solidFill>
                  <a:srgbClr val="1E1E1E"/>
                </a:solidFill>
                <a:latin typeface="Segoe UI"/>
                <a:cs typeface="Segoe UI"/>
              </a:rPr>
              <a:t>te</a:t>
            </a:r>
            <a:r>
              <a:rPr sz="1200" spc="-15" dirty="0">
                <a:solidFill>
                  <a:srgbClr val="1E1E1E"/>
                </a:solidFill>
                <a:latin typeface="Segoe UI"/>
                <a:cs typeface="Segoe UI"/>
              </a:rPr>
              <a:t> </a:t>
            </a:r>
            <a:r>
              <a:rPr sz="1200" dirty="0">
                <a:solidFill>
                  <a:srgbClr val="1E1E1E"/>
                </a:solidFill>
                <a:latin typeface="Segoe UI"/>
                <a:cs typeface="Segoe UI"/>
              </a:rPr>
              <a:t>maken.</a:t>
            </a:r>
            <a:r>
              <a:rPr sz="1200" spc="10" dirty="0">
                <a:solidFill>
                  <a:srgbClr val="1E1E1E"/>
                </a:solidFill>
                <a:latin typeface="Segoe UI"/>
                <a:cs typeface="Segoe UI"/>
              </a:rPr>
              <a:t> </a:t>
            </a:r>
            <a:r>
              <a:rPr sz="1200" dirty="0">
                <a:solidFill>
                  <a:srgbClr val="1E1E1E"/>
                </a:solidFill>
                <a:latin typeface="Segoe UI"/>
                <a:cs typeface="Segoe UI"/>
              </a:rPr>
              <a:t>Het</a:t>
            </a:r>
            <a:r>
              <a:rPr sz="1200" spc="-15" dirty="0">
                <a:solidFill>
                  <a:srgbClr val="1E1E1E"/>
                </a:solidFill>
                <a:latin typeface="Segoe UI"/>
                <a:cs typeface="Segoe UI"/>
              </a:rPr>
              <a:t> </a:t>
            </a:r>
            <a:r>
              <a:rPr sz="1200" spc="-10" dirty="0">
                <a:solidFill>
                  <a:srgbClr val="1E1E1E"/>
                </a:solidFill>
                <a:latin typeface="Segoe UI"/>
                <a:cs typeface="Segoe UI"/>
              </a:rPr>
              <a:t>implementeren</a:t>
            </a:r>
            <a:r>
              <a:rPr sz="1200" spc="-30" dirty="0">
                <a:solidFill>
                  <a:srgbClr val="1E1E1E"/>
                </a:solidFill>
                <a:latin typeface="Segoe UI"/>
                <a:cs typeface="Segoe UI"/>
              </a:rPr>
              <a:t> </a:t>
            </a:r>
            <a:r>
              <a:rPr sz="1200" dirty="0">
                <a:solidFill>
                  <a:srgbClr val="1E1E1E"/>
                </a:solidFill>
                <a:latin typeface="Segoe UI"/>
                <a:cs typeface="Segoe UI"/>
              </a:rPr>
              <a:t>van</a:t>
            </a:r>
            <a:r>
              <a:rPr sz="1200" spc="-15" dirty="0">
                <a:solidFill>
                  <a:srgbClr val="1E1E1E"/>
                </a:solidFill>
                <a:latin typeface="Segoe UI"/>
                <a:cs typeface="Segoe UI"/>
              </a:rPr>
              <a:t> </a:t>
            </a:r>
            <a:r>
              <a:rPr sz="1200" dirty="0">
                <a:solidFill>
                  <a:srgbClr val="1E1E1E"/>
                </a:solidFill>
                <a:latin typeface="Segoe UI"/>
                <a:cs typeface="Segoe UI"/>
              </a:rPr>
              <a:t>de</a:t>
            </a:r>
            <a:r>
              <a:rPr sz="1200" spc="-25" dirty="0">
                <a:solidFill>
                  <a:srgbClr val="1E1E1E"/>
                </a:solidFill>
                <a:latin typeface="Segoe UI"/>
                <a:cs typeface="Segoe UI"/>
              </a:rPr>
              <a:t> </a:t>
            </a:r>
            <a:r>
              <a:rPr sz="1200" spc="-10" dirty="0">
                <a:solidFill>
                  <a:srgbClr val="1E1E1E"/>
                </a:solidFill>
                <a:latin typeface="Segoe UI"/>
                <a:cs typeface="Segoe UI"/>
              </a:rPr>
              <a:t>voorgestelde verbeteracties</a:t>
            </a:r>
            <a:r>
              <a:rPr sz="1200" spc="-30" dirty="0">
                <a:solidFill>
                  <a:srgbClr val="1E1E1E"/>
                </a:solidFill>
                <a:latin typeface="Segoe UI"/>
                <a:cs typeface="Segoe UI"/>
              </a:rPr>
              <a:t> </a:t>
            </a:r>
            <a:r>
              <a:rPr sz="1200" dirty="0">
                <a:solidFill>
                  <a:srgbClr val="1E1E1E"/>
                </a:solidFill>
                <a:latin typeface="Segoe UI"/>
                <a:cs typeface="Segoe UI"/>
              </a:rPr>
              <a:t>wordt</a:t>
            </a:r>
            <a:r>
              <a:rPr sz="1200" spc="-30" dirty="0">
                <a:solidFill>
                  <a:srgbClr val="1E1E1E"/>
                </a:solidFill>
                <a:latin typeface="Segoe UI"/>
                <a:cs typeface="Segoe UI"/>
              </a:rPr>
              <a:t> </a:t>
            </a:r>
            <a:r>
              <a:rPr sz="1200" dirty="0">
                <a:solidFill>
                  <a:srgbClr val="1E1E1E"/>
                </a:solidFill>
                <a:latin typeface="Segoe UI"/>
                <a:cs typeface="Segoe UI"/>
              </a:rPr>
              <a:t>sterk</a:t>
            </a:r>
            <a:r>
              <a:rPr sz="1200" spc="-5" dirty="0">
                <a:solidFill>
                  <a:srgbClr val="1E1E1E"/>
                </a:solidFill>
                <a:latin typeface="Segoe UI"/>
                <a:cs typeface="Segoe UI"/>
              </a:rPr>
              <a:t> </a:t>
            </a:r>
            <a:r>
              <a:rPr sz="1200" dirty="0">
                <a:solidFill>
                  <a:srgbClr val="1E1E1E"/>
                </a:solidFill>
                <a:latin typeface="Segoe UI"/>
                <a:cs typeface="Segoe UI"/>
              </a:rPr>
              <a:t>aanbevolen</a:t>
            </a:r>
            <a:r>
              <a:rPr sz="1200" spc="-45" dirty="0">
                <a:solidFill>
                  <a:srgbClr val="1E1E1E"/>
                </a:solidFill>
                <a:latin typeface="Segoe UI"/>
                <a:cs typeface="Segoe UI"/>
              </a:rPr>
              <a:t> </a:t>
            </a:r>
            <a:r>
              <a:rPr sz="1200" dirty="0">
                <a:solidFill>
                  <a:srgbClr val="1E1E1E"/>
                </a:solidFill>
                <a:latin typeface="Segoe UI"/>
                <a:cs typeface="Segoe UI"/>
              </a:rPr>
              <a:t>om</a:t>
            </a:r>
            <a:r>
              <a:rPr sz="1200" spc="-25" dirty="0">
                <a:solidFill>
                  <a:srgbClr val="1E1E1E"/>
                </a:solidFill>
                <a:latin typeface="Segoe UI"/>
                <a:cs typeface="Segoe UI"/>
              </a:rPr>
              <a:t> </a:t>
            </a:r>
            <a:r>
              <a:rPr sz="1200" dirty="0">
                <a:solidFill>
                  <a:srgbClr val="1E1E1E"/>
                </a:solidFill>
                <a:latin typeface="Segoe UI"/>
                <a:cs typeface="Segoe UI"/>
              </a:rPr>
              <a:t>de</a:t>
            </a:r>
            <a:r>
              <a:rPr sz="1200" spc="-25" dirty="0">
                <a:solidFill>
                  <a:srgbClr val="1E1E1E"/>
                </a:solidFill>
                <a:latin typeface="Segoe UI"/>
                <a:cs typeface="Segoe UI"/>
              </a:rPr>
              <a:t> </a:t>
            </a:r>
            <a:r>
              <a:rPr sz="1200" dirty="0">
                <a:solidFill>
                  <a:srgbClr val="1E1E1E"/>
                </a:solidFill>
                <a:latin typeface="Segoe UI"/>
                <a:cs typeface="Segoe UI"/>
              </a:rPr>
              <a:t>efficiëntie</a:t>
            </a:r>
            <a:r>
              <a:rPr sz="1200" spc="-25" dirty="0">
                <a:solidFill>
                  <a:srgbClr val="1E1E1E"/>
                </a:solidFill>
                <a:latin typeface="Segoe UI"/>
                <a:cs typeface="Segoe UI"/>
              </a:rPr>
              <a:t> </a:t>
            </a:r>
            <a:r>
              <a:rPr sz="1200" dirty="0">
                <a:solidFill>
                  <a:srgbClr val="1E1E1E"/>
                </a:solidFill>
                <a:latin typeface="Segoe UI"/>
                <a:cs typeface="Segoe UI"/>
              </a:rPr>
              <a:t>en</a:t>
            </a:r>
            <a:r>
              <a:rPr sz="1200" spc="-25" dirty="0">
                <a:solidFill>
                  <a:srgbClr val="1E1E1E"/>
                </a:solidFill>
                <a:latin typeface="Segoe UI"/>
                <a:cs typeface="Segoe UI"/>
              </a:rPr>
              <a:t> </a:t>
            </a:r>
            <a:r>
              <a:rPr sz="1200" dirty="0">
                <a:solidFill>
                  <a:srgbClr val="1E1E1E"/>
                </a:solidFill>
                <a:latin typeface="Segoe UI"/>
                <a:cs typeface="Segoe UI"/>
              </a:rPr>
              <a:t>effectiviteit van</a:t>
            </a:r>
            <a:r>
              <a:rPr sz="1200" spc="-30" dirty="0">
                <a:solidFill>
                  <a:srgbClr val="1E1E1E"/>
                </a:solidFill>
                <a:latin typeface="Segoe UI"/>
                <a:cs typeface="Segoe UI"/>
              </a:rPr>
              <a:t> </a:t>
            </a:r>
            <a:r>
              <a:rPr sz="1200" dirty="0">
                <a:solidFill>
                  <a:srgbClr val="1E1E1E"/>
                </a:solidFill>
                <a:latin typeface="Segoe UI"/>
                <a:cs typeface="Segoe UI"/>
              </a:rPr>
              <a:t>de</a:t>
            </a:r>
            <a:r>
              <a:rPr sz="1200" spc="-20" dirty="0">
                <a:solidFill>
                  <a:srgbClr val="1E1E1E"/>
                </a:solidFill>
                <a:latin typeface="Segoe UI"/>
                <a:cs typeface="Segoe UI"/>
              </a:rPr>
              <a:t> </a:t>
            </a:r>
            <a:r>
              <a:rPr sz="1200" spc="-10" dirty="0">
                <a:solidFill>
                  <a:srgbClr val="1E1E1E"/>
                </a:solidFill>
                <a:latin typeface="Segoe UI"/>
                <a:cs typeface="Segoe UI"/>
              </a:rPr>
              <a:t>organisatie</a:t>
            </a:r>
            <a:r>
              <a:rPr sz="1200" spc="-40" dirty="0">
                <a:solidFill>
                  <a:srgbClr val="1E1E1E"/>
                </a:solidFill>
                <a:latin typeface="Segoe UI"/>
                <a:cs typeface="Segoe UI"/>
              </a:rPr>
              <a:t> </a:t>
            </a:r>
            <a:r>
              <a:rPr sz="1200" dirty="0">
                <a:solidFill>
                  <a:srgbClr val="1E1E1E"/>
                </a:solidFill>
                <a:latin typeface="Segoe UI"/>
                <a:cs typeface="Segoe UI"/>
              </a:rPr>
              <a:t>te</a:t>
            </a:r>
            <a:r>
              <a:rPr sz="1200" spc="-15" dirty="0">
                <a:solidFill>
                  <a:srgbClr val="1E1E1E"/>
                </a:solidFill>
                <a:latin typeface="Segoe UI"/>
                <a:cs typeface="Segoe UI"/>
              </a:rPr>
              <a:t> </a:t>
            </a:r>
            <a:r>
              <a:rPr sz="1200" spc="-10" dirty="0">
                <a:solidFill>
                  <a:srgbClr val="1E1E1E"/>
                </a:solidFill>
                <a:latin typeface="Segoe UI"/>
                <a:cs typeface="Segoe UI"/>
              </a:rPr>
              <a:t>verbeteren.</a:t>
            </a:r>
            <a:endParaRPr sz="1200" dirty="0">
              <a:latin typeface="Segoe UI"/>
              <a:cs typeface="Segoe UI"/>
            </a:endParaRPr>
          </a:p>
        </p:txBody>
      </p:sp>
      <p:pic>
        <p:nvPicPr>
          <p:cNvPr id="6" name="object 6"/>
          <p:cNvPicPr/>
          <p:nvPr/>
        </p:nvPicPr>
        <p:blipFill>
          <a:blip r:embed="rId2" cstate="print"/>
          <a:stretch>
            <a:fillRect/>
          </a:stretch>
        </p:blipFill>
        <p:spPr>
          <a:xfrm>
            <a:off x="929639" y="2583052"/>
            <a:ext cx="50291" cy="97536"/>
          </a:xfrm>
          <a:prstGeom prst="rect">
            <a:avLst/>
          </a:prstGeom>
        </p:spPr>
      </p:pic>
      <p:pic>
        <p:nvPicPr>
          <p:cNvPr id="7" name="object 7"/>
          <p:cNvPicPr/>
          <p:nvPr/>
        </p:nvPicPr>
        <p:blipFill>
          <a:blip r:embed="rId2" cstate="print"/>
          <a:stretch>
            <a:fillRect/>
          </a:stretch>
        </p:blipFill>
        <p:spPr>
          <a:xfrm>
            <a:off x="929639" y="3599560"/>
            <a:ext cx="64008" cy="106680"/>
          </a:xfrm>
          <a:prstGeom prst="rect">
            <a:avLst/>
          </a:prstGeom>
        </p:spPr>
      </p:pic>
      <p:pic>
        <p:nvPicPr>
          <p:cNvPr id="8" name="object 8"/>
          <p:cNvPicPr/>
          <p:nvPr/>
        </p:nvPicPr>
        <p:blipFill>
          <a:blip r:embed="rId3" cstate="print"/>
          <a:stretch>
            <a:fillRect/>
          </a:stretch>
        </p:blipFill>
        <p:spPr>
          <a:xfrm>
            <a:off x="9322307" y="0"/>
            <a:ext cx="2311699" cy="1615439"/>
          </a:xfrm>
          <a:prstGeom prst="rect">
            <a:avLst/>
          </a:prstGeom>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432816"/>
            <a:ext cx="573023" cy="1161288"/>
          </a:xfrm>
          <a:prstGeom prst="rect">
            <a:avLst/>
          </a:prstGeom>
        </p:spPr>
      </p:pic>
      <p:pic>
        <p:nvPicPr>
          <p:cNvPr id="3" name="object 3"/>
          <p:cNvPicPr/>
          <p:nvPr/>
        </p:nvPicPr>
        <p:blipFill>
          <a:blip r:embed="rId3" cstate="print"/>
          <a:stretch>
            <a:fillRect/>
          </a:stretch>
        </p:blipFill>
        <p:spPr>
          <a:xfrm>
            <a:off x="10325100" y="6275832"/>
            <a:ext cx="1028700" cy="278892"/>
          </a:xfrm>
          <a:prstGeom prst="rect">
            <a:avLst/>
          </a:prstGeom>
        </p:spPr>
      </p:pic>
      <p:sp>
        <p:nvSpPr>
          <p:cNvPr id="5" name="object 5"/>
          <p:cNvSpPr txBox="1">
            <a:spLocks noGrp="1"/>
          </p:cNvSpPr>
          <p:nvPr>
            <p:ph type="title"/>
          </p:nvPr>
        </p:nvSpPr>
        <p:spPr>
          <a:prstGeom prst="rect">
            <a:avLst/>
          </a:prstGeom>
        </p:spPr>
        <p:txBody>
          <a:bodyPr vert="horz" wrap="square" lIns="0" tIns="637920" rIns="0" bIns="0" rtlCol="0">
            <a:spAutoFit/>
          </a:bodyPr>
          <a:lstStyle/>
          <a:p>
            <a:pPr marL="96520">
              <a:lnSpc>
                <a:spcPct val="100000"/>
              </a:lnSpc>
              <a:spcBef>
                <a:spcPts val="100"/>
              </a:spcBef>
            </a:pPr>
            <a:r>
              <a:rPr dirty="0"/>
              <a:t>Overzicht:</a:t>
            </a:r>
            <a:r>
              <a:rPr spc="-55" dirty="0"/>
              <a:t> </a:t>
            </a:r>
            <a:r>
              <a:rPr dirty="0"/>
              <a:t>8</a:t>
            </a:r>
            <a:r>
              <a:rPr spc="-60" dirty="0"/>
              <a:t> </a:t>
            </a:r>
            <a:r>
              <a:rPr dirty="0"/>
              <a:t>interne</a:t>
            </a:r>
            <a:r>
              <a:rPr spc="-40" dirty="0"/>
              <a:t> </a:t>
            </a:r>
            <a:r>
              <a:rPr dirty="0"/>
              <a:t>uitdagingen</a:t>
            </a:r>
            <a:r>
              <a:rPr spc="-55" dirty="0"/>
              <a:t> </a:t>
            </a:r>
            <a:r>
              <a:rPr dirty="0"/>
              <a:t>van</a:t>
            </a:r>
            <a:r>
              <a:rPr spc="-45" dirty="0"/>
              <a:t> </a:t>
            </a:r>
            <a:r>
              <a:rPr spc="-10" dirty="0"/>
              <a:t>Dentergem</a:t>
            </a:r>
          </a:p>
        </p:txBody>
      </p:sp>
      <p:sp>
        <p:nvSpPr>
          <p:cNvPr id="6" name="object 6"/>
          <p:cNvSpPr/>
          <p:nvPr/>
        </p:nvSpPr>
        <p:spPr>
          <a:xfrm>
            <a:off x="358140" y="2365248"/>
            <a:ext cx="2560320" cy="1082040"/>
          </a:xfrm>
          <a:custGeom>
            <a:avLst/>
            <a:gdLst/>
            <a:ahLst/>
            <a:cxnLst/>
            <a:rect l="l" t="t" r="r" b="b"/>
            <a:pathLst>
              <a:path w="2560320" h="1082039">
                <a:moveTo>
                  <a:pt x="2560320" y="0"/>
                </a:moveTo>
                <a:lnTo>
                  <a:pt x="0" y="0"/>
                </a:lnTo>
                <a:lnTo>
                  <a:pt x="0" y="1082039"/>
                </a:lnTo>
                <a:lnTo>
                  <a:pt x="2560320" y="1082039"/>
                </a:lnTo>
                <a:lnTo>
                  <a:pt x="2560320" y="0"/>
                </a:lnTo>
                <a:close/>
              </a:path>
            </a:pathLst>
          </a:custGeom>
          <a:solidFill>
            <a:srgbClr val="286669"/>
          </a:solidFill>
        </p:spPr>
        <p:txBody>
          <a:bodyPr wrap="square" lIns="0" tIns="0" rIns="0" bIns="0" rtlCol="0"/>
          <a:lstStyle/>
          <a:p>
            <a:endParaRPr/>
          </a:p>
        </p:txBody>
      </p:sp>
      <p:sp>
        <p:nvSpPr>
          <p:cNvPr id="7" name="object 7"/>
          <p:cNvSpPr txBox="1"/>
          <p:nvPr/>
        </p:nvSpPr>
        <p:spPr>
          <a:xfrm>
            <a:off x="358140" y="2365248"/>
            <a:ext cx="2560320" cy="1082040"/>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spcBef>
                <a:spcPts val="25"/>
              </a:spcBef>
            </a:pPr>
            <a:endParaRPr sz="1200">
              <a:latin typeface="Times New Roman"/>
              <a:cs typeface="Times New Roman"/>
            </a:endParaRPr>
          </a:p>
          <a:p>
            <a:pPr marL="612775" marR="688975">
              <a:lnSpc>
                <a:spcPct val="100000"/>
              </a:lnSpc>
              <a:spcBef>
                <a:spcPts val="5"/>
              </a:spcBef>
            </a:pPr>
            <a:r>
              <a:rPr sz="1200" b="1" dirty="0">
                <a:solidFill>
                  <a:srgbClr val="FFFFFF"/>
                </a:solidFill>
                <a:latin typeface="Segoe UI"/>
                <a:cs typeface="Segoe UI"/>
              </a:rPr>
              <a:t>Communicatie</a:t>
            </a:r>
            <a:r>
              <a:rPr sz="1200" b="1" spc="-65" dirty="0">
                <a:solidFill>
                  <a:srgbClr val="FFFFFF"/>
                </a:solidFill>
                <a:latin typeface="Segoe UI"/>
                <a:cs typeface="Segoe UI"/>
              </a:rPr>
              <a:t> </a:t>
            </a:r>
            <a:r>
              <a:rPr sz="1200" b="1" spc="-25" dirty="0">
                <a:solidFill>
                  <a:srgbClr val="FFFFFF"/>
                </a:solidFill>
                <a:latin typeface="Segoe UI"/>
                <a:cs typeface="Segoe UI"/>
              </a:rPr>
              <a:t>en </a:t>
            </a:r>
            <a:r>
              <a:rPr sz="1200" b="1" spc="-10" dirty="0">
                <a:solidFill>
                  <a:srgbClr val="FFFFFF"/>
                </a:solidFill>
                <a:latin typeface="Segoe UI"/>
                <a:cs typeface="Segoe UI"/>
              </a:rPr>
              <a:t>innovatie</a:t>
            </a:r>
            <a:endParaRPr sz="1200">
              <a:latin typeface="Segoe UI"/>
              <a:cs typeface="Segoe UI"/>
            </a:endParaRPr>
          </a:p>
        </p:txBody>
      </p:sp>
      <p:sp>
        <p:nvSpPr>
          <p:cNvPr id="8" name="object 8"/>
          <p:cNvSpPr/>
          <p:nvPr/>
        </p:nvSpPr>
        <p:spPr>
          <a:xfrm>
            <a:off x="3320796" y="2365248"/>
            <a:ext cx="2560320" cy="1082040"/>
          </a:xfrm>
          <a:custGeom>
            <a:avLst/>
            <a:gdLst/>
            <a:ahLst/>
            <a:cxnLst/>
            <a:rect l="l" t="t" r="r" b="b"/>
            <a:pathLst>
              <a:path w="2560320" h="1082039">
                <a:moveTo>
                  <a:pt x="2560320" y="0"/>
                </a:moveTo>
                <a:lnTo>
                  <a:pt x="0" y="0"/>
                </a:lnTo>
                <a:lnTo>
                  <a:pt x="0" y="1082039"/>
                </a:lnTo>
                <a:lnTo>
                  <a:pt x="2560320" y="1082039"/>
                </a:lnTo>
                <a:lnTo>
                  <a:pt x="2560320" y="0"/>
                </a:lnTo>
                <a:close/>
              </a:path>
            </a:pathLst>
          </a:custGeom>
          <a:solidFill>
            <a:srgbClr val="286669"/>
          </a:solidFill>
        </p:spPr>
        <p:txBody>
          <a:bodyPr wrap="square" lIns="0" tIns="0" rIns="0" bIns="0" rtlCol="0"/>
          <a:lstStyle/>
          <a:p>
            <a:endParaRPr/>
          </a:p>
        </p:txBody>
      </p:sp>
      <p:sp>
        <p:nvSpPr>
          <p:cNvPr id="9" name="object 9"/>
          <p:cNvSpPr txBox="1"/>
          <p:nvPr/>
        </p:nvSpPr>
        <p:spPr>
          <a:xfrm>
            <a:off x="3320796" y="2365248"/>
            <a:ext cx="2560320" cy="553998"/>
          </a:xfrm>
          <a:prstGeom prst="rect">
            <a:avLst/>
          </a:prstGeom>
        </p:spPr>
        <p:txBody>
          <a:bodyPr vert="horz" wrap="square" lIns="0" tIns="0" rIns="0" bIns="0" rtlCol="0">
            <a:spAutoFit/>
          </a:bodyPr>
          <a:lstStyle/>
          <a:p>
            <a:pPr>
              <a:lnSpc>
                <a:spcPct val="100000"/>
              </a:lnSpc>
            </a:pPr>
            <a:endParaRPr sz="1200" dirty="0">
              <a:latin typeface="Times New Roman"/>
              <a:cs typeface="Times New Roman"/>
            </a:endParaRPr>
          </a:p>
          <a:p>
            <a:pPr>
              <a:lnSpc>
                <a:spcPct val="100000"/>
              </a:lnSpc>
              <a:spcBef>
                <a:spcPts val="25"/>
              </a:spcBef>
            </a:pPr>
            <a:endParaRPr sz="1200" dirty="0">
              <a:latin typeface="Times New Roman"/>
              <a:cs typeface="Times New Roman"/>
            </a:endParaRPr>
          </a:p>
          <a:p>
            <a:pPr marL="612775" marR="485775">
              <a:lnSpc>
                <a:spcPct val="100000"/>
              </a:lnSpc>
              <a:spcBef>
                <a:spcPts val="5"/>
              </a:spcBef>
            </a:pPr>
            <a:r>
              <a:rPr sz="1200" b="1" spc="-10" dirty="0" err="1">
                <a:solidFill>
                  <a:srgbClr val="FFFFFF"/>
                </a:solidFill>
                <a:latin typeface="Segoe UI"/>
                <a:cs typeface="Segoe UI"/>
              </a:rPr>
              <a:t>organisatiestructuur</a:t>
            </a:r>
            <a:endParaRPr sz="1200" dirty="0">
              <a:latin typeface="Segoe UI"/>
              <a:cs typeface="Segoe UI"/>
            </a:endParaRPr>
          </a:p>
        </p:txBody>
      </p:sp>
      <p:sp>
        <p:nvSpPr>
          <p:cNvPr id="10" name="object 10"/>
          <p:cNvSpPr/>
          <p:nvPr/>
        </p:nvSpPr>
        <p:spPr>
          <a:xfrm>
            <a:off x="6315455" y="2365248"/>
            <a:ext cx="2562225" cy="1082040"/>
          </a:xfrm>
          <a:custGeom>
            <a:avLst/>
            <a:gdLst/>
            <a:ahLst/>
            <a:cxnLst/>
            <a:rect l="l" t="t" r="r" b="b"/>
            <a:pathLst>
              <a:path w="2562225" h="1082039">
                <a:moveTo>
                  <a:pt x="2561844" y="0"/>
                </a:moveTo>
                <a:lnTo>
                  <a:pt x="0" y="0"/>
                </a:lnTo>
                <a:lnTo>
                  <a:pt x="0" y="1082039"/>
                </a:lnTo>
                <a:lnTo>
                  <a:pt x="2561844" y="1082039"/>
                </a:lnTo>
                <a:lnTo>
                  <a:pt x="2561844" y="0"/>
                </a:lnTo>
                <a:close/>
              </a:path>
            </a:pathLst>
          </a:custGeom>
          <a:solidFill>
            <a:srgbClr val="286669"/>
          </a:solidFill>
        </p:spPr>
        <p:txBody>
          <a:bodyPr wrap="square" lIns="0" tIns="0" rIns="0" bIns="0" rtlCol="0"/>
          <a:lstStyle/>
          <a:p>
            <a:endParaRPr/>
          </a:p>
        </p:txBody>
      </p:sp>
      <p:sp>
        <p:nvSpPr>
          <p:cNvPr id="11" name="object 11"/>
          <p:cNvSpPr txBox="1"/>
          <p:nvPr/>
        </p:nvSpPr>
        <p:spPr>
          <a:xfrm>
            <a:off x="6315455" y="2365248"/>
            <a:ext cx="2562225" cy="1082040"/>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spcBef>
                <a:spcPts val="745"/>
              </a:spcBef>
            </a:pPr>
            <a:endParaRPr sz="1200">
              <a:latin typeface="Times New Roman"/>
              <a:cs typeface="Times New Roman"/>
            </a:endParaRPr>
          </a:p>
          <a:p>
            <a:pPr marL="697865">
              <a:lnSpc>
                <a:spcPct val="100000"/>
              </a:lnSpc>
              <a:spcBef>
                <a:spcPts val="5"/>
              </a:spcBef>
            </a:pPr>
            <a:r>
              <a:rPr sz="1200" b="1" spc="-10" dirty="0">
                <a:solidFill>
                  <a:srgbClr val="FFFFFF"/>
                </a:solidFill>
                <a:latin typeface="Segoe UI"/>
                <a:cs typeface="Segoe UI"/>
              </a:rPr>
              <a:t>Managementmodel</a:t>
            </a:r>
            <a:endParaRPr sz="1200">
              <a:latin typeface="Segoe UI"/>
              <a:cs typeface="Segoe UI"/>
            </a:endParaRPr>
          </a:p>
        </p:txBody>
      </p:sp>
      <p:sp>
        <p:nvSpPr>
          <p:cNvPr id="12" name="object 12"/>
          <p:cNvSpPr/>
          <p:nvPr/>
        </p:nvSpPr>
        <p:spPr>
          <a:xfrm>
            <a:off x="9311640" y="2365248"/>
            <a:ext cx="2560320" cy="1082040"/>
          </a:xfrm>
          <a:custGeom>
            <a:avLst/>
            <a:gdLst/>
            <a:ahLst/>
            <a:cxnLst/>
            <a:rect l="l" t="t" r="r" b="b"/>
            <a:pathLst>
              <a:path w="2560320" h="1082039">
                <a:moveTo>
                  <a:pt x="2560320" y="0"/>
                </a:moveTo>
                <a:lnTo>
                  <a:pt x="0" y="0"/>
                </a:lnTo>
                <a:lnTo>
                  <a:pt x="0" y="1082039"/>
                </a:lnTo>
                <a:lnTo>
                  <a:pt x="2560320" y="1082039"/>
                </a:lnTo>
                <a:lnTo>
                  <a:pt x="2560320" y="0"/>
                </a:lnTo>
                <a:close/>
              </a:path>
            </a:pathLst>
          </a:custGeom>
          <a:solidFill>
            <a:srgbClr val="286669"/>
          </a:solidFill>
        </p:spPr>
        <p:txBody>
          <a:bodyPr wrap="square" lIns="0" tIns="0" rIns="0" bIns="0" rtlCol="0"/>
          <a:lstStyle/>
          <a:p>
            <a:endParaRPr/>
          </a:p>
        </p:txBody>
      </p:sp>
      <p:sp>
        <p:nvSpPr>
          <p:cNvPr id="13" name="object 13"/>
          <p:cNvSpPr txBox="1"/>
          <p:nvPr/>
        </p:nvSpPr>
        <p:spPr>
          <a:xfrm>
            <a:off x="9311640" y="2365248"/>
            <a:ext cx="2560320" cy="1082040"/>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spcBef>
                <a:spcPts val="745"/>
              </a:spcBef>
            </a:pPr>
            <a:endParaRPr sz="1200">
              <a:latin typeface="Times New Roman"/>
              <a:cs typeface="Times New Roman"/>
            </a:endParaRPr>
          </a:p>
          <a:p>
            <a:pPr marL="613410">
              <a:lnSpc>
                <a:spcPct val="100000"/>
              </a:lnSpc>
              <a:spcBef>
                <a:spcPts val="5"/>
              </a:spcBef>
            </a:pPr>
            <a:r>
              <a:rPr sz="1200" b="1" dirty="0">
                <a:solidFill>
                  <a:srgbClr val="FFFFFF"/>
                </a:solidFill>
                <a:latin typeface="Segoe UI"/>
                <a:cs typeface="Segoe UI"/>
              </a:rPr>
              <a:t>Projectmatig</a:t>
            </a:r>
            <a:r>
              <a:rPr sz="1200" b="1" spc="270" dirty="0">
                <a:solidFill>
                  <a:srgbClr val="FFFFFF"/>
                </a:solidFill>
                <a:latin typeface="Segoe UI"/>
                <a:cs typeface="Segoe UI"/>
              </a:rPr>
              <a:t> </a:t>
            </a:r>
            <a:r>
              <a:rPr sz="1200" b="1" spc="-10" dirty="0">
                <a:solidFill>
                  <a:srgbClr val="FFFFFF"/>
                </a:solidFill>
                <a:latin typeface="Segoe UI"/>
                <a:cs typeface="Segoe UI"/>
              </a:rPr>
              <a:t>werken</a:t>
            </a:r>
            <a:endParaRPr sz="1200">
              <a:latin typeface="Segoe UI"/>
              <a:cs typeface="Segoe UI"/>
            </a:endParaRPr>
          </a:p>
        </p:txBody>
      </p:sp>
      <p:sp>
        <p:nvSpPr>
          <p:cNvPr id="14" name="object 14"/>
          <p:cNvSpPr/>
          <p:nvPr/>
        </p:nvSpPr>
        <p:spPr>
          <a:xfrm>
            <a:off x="9311640" y="4020311"/>
            <a:ext cx="2560320" cy="1080770"/>
          </a:xfrm>
          <a:custGeom>
            <a:avLst/>
            <a:gdLst/>
            <a:ahLst/>
            <a:cxnLst/>
            <a:rect l="l" t="t" r="r" b="b"/>
            <a:pathLst>
              <a:path w="2560320" h="1080770">
                <a:moveTo>
                  <a:pt x="2560320" y="0"/>
                </a:moveTo>
                <a:lnTo>
                  <a:pt x="0" y="0"/>
                </a:lnTo>
                <a:lnTo>
                  <a:pt x="0" y="1080515"/>
                </a:lnTo>
                <a:lnTo>
                  <a:pt x="2560320" y="1080515"/>
                </a:lnTo>
                <a:lnTo>
                  <a:pt x="2560320" y="0"/>
                </a:lnTo>
                <a:close/>
              </a:path>
            </a:pathLst>
          </a:custGeom>
          <a:solidFill>
            <a:srgbClr val="286669"/>
          </a:solidFill>
        </p:spPr>
        <p:txBody>
          <a:bodyPr wrap="square" lIns="0" tIns="0" rIns="0" bIns="0" rtlCol="0"/>
          <a:lstStyle/>
          <a:p>
            <a:endParaRPr/>
          </a:p>
        </p:txBody>
      </p:sp>
      <p:sp>
        <p:nvSpPr>
          <p:cNvPr id="15" name="object 15"/>
          <p:cNvSpPr txBox="1"/>
          <p:nvPr/>
        </p:nvSpPr>
        <p:spPr>
          <a:xfrm>
            <a:off x="9311640" y="4020311"/>
            <a:ext cx="2560320" cy="1080770"/>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spcBef>
                <a:spcPts val="745"/>
              </a:spcBef>
            </a:pPr>
            <a:endParaRPr sz="1200">
              <a:latin typeface="Times New Roman"/>
              <a:cs typeface="Times New Roman"/>
            </a:endParaRPr>
          </a:p>
          <a:p>
            <a:pPr marL="697230">
              <a:lnSpc>
                <a:spcPct val="100000"/>
              </a:lnSpc>
            </a:pPr>
            <a:r>
              <a:rPr sz="1200" b="1" dirty="0">
                <a:solidFill>
                  <a:srgbClr val="FFFFFF"/>
                </a:solidFill>
                <a:latin typeface="Segoe UI"/>
                <a:cs typeface="Segoe UI"/>
              </a:rPr>
              <a:t>HR</a:t>
            </a:r>
            <a:r>
              <a:rPr sz="1200" b="1" spc="-30" dirty="0">
                <a:solidFill>
                  <a:srgbClr val="FFFFFF"/>
                </a:solidFill>
                <a:latin typeface="Segoe UI"/>
                <a:cs typeface="Segoe UI"/>
              </a:rPr>
              <a:t> </a:t>
            </a:r>
            <a:r>
              <a:rPr sz="1200" b="1" dirty="0">
                <a:solidFill>
                  <a:srgbClr val="FFFFFF"/>
                </a:solidFill>
                <a:latin typeface="Segoe UI"/>
                <a:cs typeface="Segoe UI"/>
              </a:rPr>
              <a:t>/</a:t>
            </a:r>
            <a:r>
              <a:rPr sz="1200" b="1" spc="-15" dirty="0">
                <a:solidFill>
                  <a:srgbClr val="FFFFFF"/>
                </a:solidFill>
                <a:latin typeface="Segoe UI"/>
                <a:cs typeface="Segoe UI"/>
              </a:rPr>
              <a:t> </a:t>
            </a:r>
            <a:r>
              <a:rPr sz="1200" b="1" spc="-10" dirty="0">
                <a:solidFill>
                  <a:srgbClr val="FFFFFF"/>
                </a:solidFill>
                <a:latin typeface="Segoe UI"/>
                <a:cs typeface="Segoe UI"/>
              </a:rPr>
              <a:t>personeelsbeleid</a:t>
            </a:r>
            <a:endParaRPr sz="1200">
              <a:latin typeface="Segoe UI"/>
              <a:cs typeface="Segoe UI"/>
            </a:endParaRPr>
          </a:p>
        </p:txBody>
      </p:sp>
      <p:sp>
        <p:nvSpPr>
          <p:cNvPr id="16" name="object 16"/>
          <p:cNvSpPr/>
          <p:nvPr/>
        </p:nvSpPr>
        <p:spPr>
          <a:xfrm>
            <a:off x="6313932" y="4020311"/>
            <a:ext cx="2560320" cy="1080770"/>
          </a:xfrm>
          <a:custGeom>
            <a:avLst/>
            <a:gdLst/>
            <a:ahLst/>
            <a:cxnLst/>
            <a:rect l="l" t="t" r="r" b="b"/>
            <a:pathLst>
              <a:path w="2560320" h="1080770">
                <a:moveTo>
                  <a:pt x="2560319" y="0"/>
                </a:moveTo>
                <a:lnTo>
                  <a:pt x="0" y="0"/>
                </a:lnTo>
                <a:lnTo>
                  <a:pt x="0" y="1080515"/>
                </a:lnTo>
                <a:lnTo>
                  <a:pt x="2560319" y="1080515"/>
                </a:lnTo>
                <a:lnTo>
                  <a:pt x="2560319" y="0"/>
                </a:lnTo>
                <a:close/>
              </a:path>
            </a:pathLst>
          </a:custGeom>
          <a:solidFill>
            <a:srgbClr val="286669"/>
          </a:solidFill>
        </p:spPr>
        <p:txBody>
          <a:bodyPr wrap="square" lIns="0" tIns="0" rIns="0" bIns="0" rtlCol="0"/>
          <a:lstStyle/>
          <a:p>
            <a:endParaRPr/>
          </a:p>
        </p:txBody>
      </p:sp>
      <p:sp>
        <p:nvSpPr>
          <p:cNvPr id="17" name="object 17"/>
          <p:cNvSpPr txBox="1"/>
          <p:nvPr/>
        </p:nvSpPr>
        <p:spPr>
          <a:xfrm>
            <a:off x="6313932" y="4020311"/>
            <a:ext cx="2560320" cy="1080770"/>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spcBef>
                <a:spcPts val="745"/>
              </a:spcBef>
            </a:pPr>
            <a:endParaRPr sz="1200">
              <a:latin typeface="Times New Roman"/>
              <a:cs typeface="Times New Roman"/>
            </a:endParaRPr>
          </a:p>
          <a:p>
            <a:pPr marL="737235">
              <a:lnSpc>
                <a:spcPct val="100000"/>
              </a:lnSpc>
            </a:pPr>
            <a:r>
              <a:rPr sz="1200" b="1" spc="-10" dirty="0">
                <a:solidFill>
                  <a:srgbClr val="FFFFFF"/>
                </a:solidFill>
                <a:latin typeface="Segoe UI"/>
                <a:cs typeface="Segoe UI"/>
              </a:rPr>
              <a:t>Digitalisering</a:t>
            </a:r>
            <a:endParaRPr sz="1200">
              <a:latin typeface="Segoe UI"/>
              <a:cs typeface="Segoe UI"/>
            </a:endParaRPr>
          </a:p>
        </p:txBody>
      </p:sp>
      <p:sp>
        <p:nvSpPr>
          <p:cNvPr id="18" name="object 18"/>
          <p:cNvSpPr/>
          <p:nvPr/>
        </p:nvSpPr>
        <p:spPr>
          <a:xfrm>
            <a:off x="3317747" y="4020311"/>
            <a:ext cx="2560320" cy="1080770"/>
          </a:xfrm>
          <a:custGeom>
            <a:avLst/>
            <a:gdLst/>
            <a:ahLst/>
            <a:cxnLst/>
            <a:rect l="l" t="t" r="r" b="b"/>
            <a:pathLst>
              <a:path w="2560320" h="1080770">
                <a:moveTo>
                  <a:pt x="2560320" y="0"/>
                </a:moveTo>
                <a:lnTo>
                  <a:pt x="0" y="0"/>
                </a:lnTo>
                <a:lnTo>
                  <a:pt x="0" y="1080515"/>
                </a:lnTo>
                <a:lnTo>
                  <a:pt x="2560320" y="1080515"/>
                </a:lnTo>
                <a:lnTo>
                  <a:pt x="2560320" y="0"/>
                </a:lnTo>
                <a:close/>
              </a:path>
            </a:pathLst>
          </a:custGeom>
          <a:solidFill>
            <a:srgbClr val="286669"/>
          </a:solidFill>
        </p:spPr>
        <p:txBody>
          <a:bodyPr wrap="square" lIns="0" tIns="0" rIns="0" bIns="0" rtlCol="0"/>
          <a:lstStyle/>
          <a:p>
            <a:endParaRPr/>
          </a:p>
        </p:txBody>
      </p:sp>
      <p:sp>
        <p:nvSpPr>
          <p:cNvPr id="19" name="object 19"/>
          <p:cNvSpPr txBox="1"/>
          <p:nvPr/>
        </p:nvSpPr>
        <p:spPr>
          <a:xfrm>
            <a:off x="3317747" y="4020311"/>
            <a:ext cx="2560320" cy="1080770"/>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spcBef>
                <a:spcPts val="745"/>
              </a:spcBef>
            </a:pPr>
            <a:endParaRPr sz="1200">
              <a:latin typeface="Times New Roman"/>
              <a:cs typeface="Times New Roman"/>
            </a:endParaRPr>
          </a:p>
          <a:p>
            <a:pPr marL="778510">
              <a:lnSpc>
                <a:spcPct val="100000"/>
              </a:lnSpc>
            </a:pPr>
            <a:r>
              <a:rPr sz="1200" b="1" dirty="0">
                <a:solidFill>
                  <a:srgbClr val="FFFFFF"/>
                </a:solidFill>
                <a:latin typeface="Segoe UI"/>
                <a:cs typeface="Segoe UI"/>
              </a:rPr>
              <a:t>Financiële</a:t>
            </a:r>
            <a:r>
              <a:rPr sz="1200" b="1" spc="-70" dirty="0">
                <a:solidFill>
                  <a:srgbClr val="FFFFFF"/>
                </a:solidFill>
                <a:latin typeface="Segoe UI"/>
                <a:cs typeface="Segoe UI"/>
              </a:rPr>
              <a:t> </a:t>
            </a:r>
            <a:r>
              <a:rPr sz="1200" b="1" spc="-10" dirty="0">
                <a:solidFill>
                  <a:srgbClr val="FFFFFF"/>
                </a:solidFill>
                <a:latin typeface="Segoe UI"/>
                <a:cs typeface="Segoe UI"/>
              </a:rPr>
              <a:t>handvaten</a:t>
            </a:r>
            <a:endParaRPr sz="1200">
              <a:latin typeface="Segoe UI"/>
              <a:cs typeface="Segoe UI"/>
            </a:endParaRPr>
          </a:p>
        </p:txBody>
      </p:sp>
      <p:sp>
        <p:nvSpPr>
          <p:cNvPr id="20" name="object 20"/>
          <p:cNvSpPr/>
          <p:nvPr/>
        </p:nvSpPr>
        <p:spPr>
          <a:xfrm>
            <a:off x="320040" y="4020311"/>
            <a:ext cx="2560320" cy="1080770"/>
          </a:xfrm>
          <a:custGeom>
            <a:avLst/>
            <a:gdLst/>
            <a:ahLst/>
            <a:cxnLst/>
            <a:rect l="l" t="t" r="r" b="b"/>
            <a:pathLst>
              <a:path w="2560320" h="1080770">
                <a:moveTo>
                  <a:pt x="2560320" y="0"/>
                </a:moveTo>
                <a:lnTo>
                  <a:pt x="0" y="0"/>
                </a:lnTo>
                <a:lnTo>
                  <a:pt x="0" y="1080515"/>
                </a:lnTo>
                <a:lnTo>
                  <a:pt x="2560320" y="1080515"/>
                </a:lnTo>
                <a:lnTo>
                  <a:pt x="2560320" y="0"/>
                </a:lnTo>
                <a:close/>
              </a:path>
            </a:pathLst>
          </a:custGeom>
          <a:solidFill>
            <a:srgbClr val="286669"/>
          </a:solidFill>
        </p:spPr>
        <p:txBody>
          <a:bodyPr wrap="square" lIns="0" tIns="0" rIns="0" bIns="0" rtlCol="0"/>
          <a:lstStyle/>
          <a:p>
            <a:endParaRPr/>
          </a:p>
        </p:txBody>
      </p:sp>
      <p:sp>
        <p:nvSpPr>
          <p:cNvPr id="21" name="object 21"/>
          <p:cNvSpPr txBox="1"/>
          <p:nvPr/>
        </p:nvSpPr>
        <p:spPr>
          <a:xfrm>
            <a:off x="320040" y="4020311"/>
            <a:ext cx="2560320" cy="1080770"/>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spcBef>
                <a:spcPts val="25"/>
              </a:spcBef>
            </a:pPr>
            <a:endParaRPr sz="1200">
              <a:latin typeface="Times New Roman"/>
              <a:cs typeface="Times New Roman"/>
            </a:endParaRPr>
          </a:p>
          <a:p>
            <a:pPr marL="612775" marR="563880">
              <a:lnSpc>
                <a:spcPct val="100000"/>
              </a:lnSpc>
            </a:pPr>
            <a:r>
              <a:rPr sz="1200" b="1" dirty="0">
                <a:solidFill>
                  <a:srgbClr val="FFFFFF"/>
                </a:solidFill>
                <a:latin typeface="Segoe UI"/>
                <a:cs typeface="Segoe UI"/>
              </a:rPr>
              <a:t>Infrastructuur</a:t>
            </a:r>
            <a:r>
              <a:rPr sz="1200" b="1" spc="-50" dirty="0">
                <a:solidFill>
                  <a:srgbClr val="FFFFFF"/>
                </a:solidFill>
                <a:latin typeface="Segoe UI"/>
                <a:cs typeface="Segoe UI"/>
              </a:rPr>
              <a:t> </a:t>
            </a:r>
            <a:r>
              <a:rPr sz="1200" b="1" spc="-25" dirty="0">
                <a:solidFill>
                  <a:srgbClr val="FFFFFF"/>
                </a:solidFill>
                <a:latin typeface="Segoe UI"/>
                <a:cs typeface="Segoe UI"/>
              </a:rPr>
              <a:t>en </a:t>
            </a:r>
            <a:r>
              <a:rPr sz="1200" b="1" spc="-10" dirty="0">
                <a:solidFill>
                  <a:srgbClr val="FFFFFF"/>
                </a:solidFill>
                <a:latin typeface="Segoe UI"/>
                <a:cs typeface="Segoe UI"/>
              </a:rPr>
              <a:t>patrimoniumbeleid</a:t>
            </a:r>
            <a:endParaRPr sz="1200">
              <a:latin typeface="Segoe UI"/>
              <a:cs typeface="Segoe UI"/>
            </a:endParaRPr>
          </a:p>
        </p:txBody>
      </p:sp>
      <p:pic>
        <p:nvPicPr>
          <p:cNvPr id="22" name="object 22"/>
          <p:cNvPicPr/>
          <p:nvPr/>
        </p:nvPicPr>
        <p:blipFill>
          <a:blip r:embed="rId4" cstate="print"/>
          <a:stretch>
            <a:fillRect/>
          </a:stretch>
        </p:blipFill>
        <p:spPr>
          <a:xfrm>
            <a:off x="484237" y="2685278"/>
            <a:ext cx="416782" cy="437250"/>
          </a:xfrm>
          <a:prstGeom prst="rect">
            <a:avLst/>
          </a:prstGeom>
        </p:spPr>
      </p:pic>
      <p:grpSp>
        <p:nvGrpSpPr>
          <p:cNvPr id="23" name="object 23"/>
          <p:cNvGrpSpPr/>
          <p:nvPr/>
        </p:nvGrpSpPr>
        <p:grpSpPr>
          <a:xfrm>
            <a:off x="3395299" y="2666465"/>
            <a:ext cx="490220" cy="526415"/>
            <a:chOff x="3395299" y="2666465"/>
            <a:chExt cx="490220" cy="526415"/>
          </a:xfrm>
        </p:grpSpPr>
        <p:pic>
          <p:nvPicPr>
            <p:cNvPr id="24" name="object 24"/>
            <p:cNvPicPr/>
            <p:nvPr/>
          </p:nvPicPr>
          <p:blipFill>
            <a:blip r:embed="rId5" cstate="print"/>
            <a:stretch>
              <a:fillRect/>
            </a:stretch>
          </p:blipFill>
          <p:spPr>
            <a:xfrm>
              <a:off x="3547520" y="2666465"/>
              <a:ext cx="185372" cy="199173"/>
            </a:xfrm>
            <a:prstGeom prst="rect">
              <a:avLst/>
            </a:prstGeom>
          </p:spPr>
        </p:pic>
        <p:pic>
          <p:nvPicPr>
            <p:cNvPr id="25" name="object 25"/>
            <p:cNvPicPr/>
            <p:nvPr/>
          </p:nvPicPr>
          <p:blipFill>
            <a:blip r:embed="rId6" cstate="print"/>
            <a:stretch>
              <a:fillRect/>
            </a:stretch>
          </p:blipFill>
          <p:spPr>
            <a:xfrm>
              <a:off x="3574051" y="3050574"/>
              <a:ext cx="132312" cy="142258"/>
            </a:xfrm>
            <a:prstGeom prst="rect">
              <a:avLst/>
            </a:prstGeom>
          </p:spPr>
        </p:pic>
        <p:pic>
          <p:nvPicPr>
            <p:cNvPr id="26" name="object 26"/>
            <p:cNvPicPr/>
            <p:nvPr/>
          </p:nvPicPr>
          <p:blipFill>
            <a:blip r:embed="rId7" cstate="print"/>
            <a:stretch>
              <a:fillRect/>
            </a:stretch>
          </p:blipFill>
          <p:spPr>
            <a:xfrm>
              <a:off x="3752802" y="3050574"/>
              <a:ext cx="132322" cy="142258"/>
            </a:xfrm>
            <a:prstGeom prst="rect">
              <a:avLst/>
            </a:prstGeom>
          </p:spPr>
        </p:pic>
        <p:pic>
          <p:nvPicPr>
            <p:cNvPr id="27" name="object 27"/>
            <p:cNvPicPr/>
            <p:nvPr/>
          </p:nvPicPr>
          <p:blipFill>
            <a:blip r:embed="rId8" cstate="print"/>
            <a:stretch>
              <a:fillRect/>
            </a:stretch>
          </p:blipFill>
          <p:spPr>
            <a:xfrm>
              <a:off x="3395299" y="3050574"/>
              <a:ext cx="132312" cy="142258"/>
            </a:xfrm>
            <a:prstGeom prst="rect">
              <a:avLst/>
            </a:prstGeom>
          </p:spPr>
        </p:pic>
        <p:sp>
          <p:nvSpPr>
            <p:cNvPr id="28" name="object 28"/>
            <p:cNvSpPr/>
            <p:nvPr/>
          </p:nvSpPr>
          <p:spPr>
            <a:xfrm>
              <a:off x="3454834" y="2886977"/>
              <a:ext cx="370840" cy="142875"/>
            </a:xfrm>
            <a:custGeom>
              <a:avLst/>
              <a:gdLst/>
              <a:ahLst/>
              <a:cxnLst/>
              <a:rect l="l" t="t" r="r" b="b"/>
              <a:pathLst>
                <a:path w="370839" h="142875">
                  <a:moveTo>
                    <a:pt x="191992" y="0"/>
                  </a:moveTo>
                  <a:lnTo>
                    <a:pt x="178751" y="0"/>
                  </a:lnTo>
                  <a:lnTo>
                    <a:pt x="178751" y="64016"/>
                  </a:lnTo>
                  <a:lnTo>
                    <a:pt x="0" y="64016"/>
                  </a:lnTo>
                  <a:lnTo>
                    <a:pt x="0" y="142257"/>
                  </a:lnTo>
                  <a:lnTo>
                    <a:pt x="13240" y="142257"/>
                  </a:lnTo>
                  <a:lnTo>
                    <a:pt x="13240" y="78241"/>
                  </a:lnTo>
                  <a:lnTo>
                    <a:pt x="178751" y="78241"/>
                  </a:lnTo>
                  <a:lnTo>
                    <a:pt x="178751" y="142258"/>
                  </a:lnTo>
                  <a:lnTo>
                    <a:pt x="191992" y="142258"/>
                  </a:lnTo>
                  <a:lnTo>
                    <a:pt x="191992" y="78241"/>
                  </a:lnTo>
                  <a:lnTo>
                    <a:pt x="357503" y="78242"/>
                  </a:lnTo>
                  <a:lnTo>
                    <a:pt x="357503" y="142258"/>
                  </a:lnTo>
                  <a:lnTo>
                    <a:pt x="370744" y="142258"/>
                  </a:lnTo>
                  <a:lnTo>
                    <a:pt x="370744" y="64016"/>
                  </a:lnTo>
                  <a:lnTo>
                    <a:pt x="191992" y="64016"/>
                  </a:lnTo>
                  <a:lnTo>
                    <a:pt x="191992" y="0"/>
                  </a:lnTo>
                  <a:close/>
                </a:path>
              </a:pathLst>
            </a:custGeom>
            <a:solidFill>
              <a:srgbClr val="FFFFFF"/>
            </a:solidFill>
          </p:spPr>
          <p:txBody>
            <a:bodyPr wrap="square" lIns="0" tIns="0" rIns="0" bIns="0" rtlCol="0"/>
            <a:lstStyle/>
            <a:p>
              <a:endParaRPr/>
            </a:p>
          </p:txBody>
        </p:sp>
      </p:grpSp>
      <p:sp>
        <p:nvSpPr>
          <p:cNvPr id="29" name="object 29"/>
          <p:cNvSpPr/>
          <p:nvPr/>
        </p:nvSpPr>
        <p:spPr>
          <a:xfrm>
            <a:off x="6396043" y="2652520"/>
            <a:ext cx="544830" cy="553720"/>
          </a:xfrm>
          <a:custGeom>
            <a:avLst/>
            <a:gdLst/>
            <a:ahLst/>
            <a:cxnLst/>
            <a:rect l="l" t="t" r="r" b="b"/>
            <a:pathLst>
              <a:path w="544829" h="553719">
                <a:moveTo>
                  <a:pt x="336909" y="371099"/>
                </a:moveTo>
                <a:lnTo>
                  <a:pt x="316121" y="371099"/>
                </a:lnTo>
                <a:lnTo>
                  <a:pt x="395040" y="455980"/>
                </a:lnTo>
                <a:lnTo>
                  <a:pt x="384519" y="476700"/>
                </a:lnTo>
                <a:lnTo>
                  <a:pt x="388105" y="521281"/>
                </a:lnTo>
                <a:lnTo>
                  <a:pt x="421044" y="551069"/>
                </a:lnTo>
                <a:lnTo>
                  <a:pt x="442116" y="553477"/>
                </a:lnTo>
                <a:lnTo>
                  <a:pt x="462491" y="547212"/>
                </a:lnTo>
                <a:lnTo>
                  <a:pt x="473633" y="537669"/>
                </a:lnTo>
                <a:lnTo>
                  <a:pt x="437244" y="537669"/>
                </a:lnTo>
                <a:lnTo>
                  <a:pt x="421492" y="534249"/>
                </a:lnTo>
                <a:lnTo>
                  <a:pt x="408629" y="524921"/>
                </a:lnTo>
                <a:lnTo>
                  <a:pt x="399956" y="511086"/>
                </a:lnTo>
                <a:lnTo>
                  <a:pt x="396776" y="494144"/>
                </a:lnTo>
                <a:lnTo>
                  <a:pt x="399954" y="477208"/>
                </a:lnTo>
                <a:lnTo>
                  <a:pt x="408619" y="463379"/>
                </a:lnTo>
                <a:lnTo>
                  <a:pt x="421474" y="454051"/>
                </a:lnTo>
                <a:lnTo>
                  <a:pt x="437244" y="450618"/>
                </a:lnTo>
                <a:lnTo>
                  <a:pt x="474325" y="450618"/>
                </a:lnTo>
                <a:lnTo>
                  <a:pt x="472929" y="448732"/>
                </a:lnTo>
                <a:lnTo>
                  <a:pt x="467572" y="445323"/>
                </a:lnTo>
                <a:lnTo>
                  <a:pt x="405936" y="445323"/>
                </a:lnTo>
                <a:lnTo>
                  <a:pt x="336909" y="371099"/>
                </a:lnTo>
                <a:close/>
              </a:path>
              <a:path w="544829" h="553719">
                <a:moveTo>
                  <a:pt x="96059" y="435750"/>
                </a:moveTo>
                <a:lnTo>
                  <a:pt x="76312" y="444062"/>
                </a:lnTo>
                <a:lnTo>
                  <a:pt x="60497" y="460458"/>
                </a:lnTo>
                <a:lnTo>
                  <a:pt x="51836" y="482171"/>
                </a:lnTo>
                <a:lnTo>
                  <a:pt x="51710" y="494144"/>
                </a:lnTo>
                <a:lnTo>
                  <a:pt x="51597" y="504978"/>
                </a:lnTo>
                <a:lnTo>
                  <a:pt x="59326" y="526216"/>
                </a:lnTo>
                <a:lnTo>
                  <a:pt x="74569" y="543222"/>
                </a:lnTo>
                <a:lnTo>
                  <a:pt x="94758" y="552538"/>
                </a:lnTo>
                <a:lnTo>
                  <a:pt x="115963" y="552797"/>
                </a:lnTo>
                <a:lnTo>
                  <a:pt x="135711" y="544485"/>
                </a:lnTo>
                <a:lnTo>
                  <a:pt x="142285" y="537669"/>
                </a:lnTo>
                <a:lnTo>
                  <a:pt x="106141" y="537669"/>
                </a:lnTo>
                <a:lnTo>
                  <a:pt x="90389" y="534248"/>
                </a:lnTo>
                <a:lnTo>
                  <a:pt x="77525" y="524920"/>
                </a:lnTo>
                <a:lnTo>
                  <a:pt x="68853" y="511085"/>
                </a:lnTo>
                <a:lnTo>
                  <a:pt x="65672" y="494144"/>
                </a:lnTo>
                <a:lnTo>
                  <a:pt x="68851" y="477208"/>
                </a:lnTo>
                <a:lnTo>
                  <a:pt x="77516" y="463379"/>
                </a:lnTo>
                <a:lnTo>
                  <a:pt x="90371" y="454051"/>
                </a:lnTo>
                <a:lnTo>
                  <a:pt x="106141" y="450618"/>
                </a:lnTo>
                <a:lnTo>
                  <a:pt x="153335" y="450618"/>
                </a:lnTo>
                <a:lnTo>
                  <a:pt x="158259" y="445323"/>
                </a:lnTo>
                <a:lnTo>
                  <a:pt x="137448" y="445323"/>
                </a:lnTo>
                <a:lnTo>
                  <a:pt x="117263" y="436007"/>
                </a:lnTo>
                <a:lnTo>
                  <a:pt x="96059" y="435750"/>
                </a:lnTo>
                <a:close/>
              </a:path>
              <a:path w="544829" h="553719">
                <a:moveTo>
                  <a:pt x="153335" y="450618"/>
                </a:moveTo>
                <a:lnTo>
                  <a:pt x="106141" y="450618"/>
                </a:lnTo>
                <a:lnTo>
                  <a:pt x="121910" y="454051"/>
                </a:lnTo>
                <a:lnTo>
                  <a:pt x="134765" y="463379"/>
                </a:lnTo>
                <a:lnTo>
                  <a:pt x="143430" y="477208"/>
                </a:lnTo>
                <a:lnTo>
                  <a:pt x="146609" y="494144"/>
                </a:lnTo>
                <a:lnTo>
                  <a:pt x="143411" y="511085"/>
                </a:lnTo>
                <a:lnTo>
                  <a:pt x="134724" y="524920"/>
                </a:lnTo>
                <a:lnTo>
                  <a:pt x="124271" y="532505"/>
                </a:lnTo>
                <a:lnTo>
                  <a:pt x="121827" y="534248"/>
                </a:lnTo>
                <a:lnTo>
                  <a:pt x="106141" y="537669"/>
                </a:lnTo>
                <a:lnTo>
                  <a:pt x="142285" y="537669"/>
                </a:lnTo>
                <a:lnTo>
                  <a:pt x="151526" y="528087"/>
                </a:lnTo>
                <a:lnTo>
                  <a:pt x="159261" y="510400"/>
                </a:lnTo>
                <a:lnTo>
                  <a:pt x="161265" y="491457"/>
                </a:lnTo>
                <a:lnTo>
                  <a:pt x="157605" y="472803"/>
                </a:lnTo>
                <a:lnTo>
                  <a:pt x="148350" y="455980"/>
                </a:lnTo>
                <a:lnTo>
                  <a:pt x="153335" y="450618"/>
                </a:lnTo>
                <a:close/>
              </a:path>
              <a:path w="544829" h="553719">
                <a:moveTo>
                  <a:pt x="474325" y="450618"/>
                </a:moveTo>
                <a:lnTo>
                  <a:pt x="437244" y="450618"/>
                </a:lnTo>
                <a:lnTo>
                  <a:pt x="452989" y="454051"/>
                </a:lnTo>
                <a:lnTo>
                  <a:pt x="465847" y="463379"/>
                </a:lnTo>
                <a:lnTo>
                  <a:pt x="474520" y="477208"/>
                </a:lnTo>
                <a:lnTo>
                  <a:pt x="477712" y="494144"/>
                </a:lnTo>
                <a:lnTo>
                  <a:pt x="474532" y="511086"/>
                </a:lnTo>
                <a:lnTo>
                  <a:pt x="465859" y="524921"/>
                </a:lnTo>
                <a:lnTo>
                  <a:pt x="452996" y="534249"/>
                </a:lnTo>
                <a:lnTo>
                  <a:pt x="437244" y="537669"/>
                </a:lnTo>
                <a:lnTo>
                  <a:pt x="473633" y="537669"/>
                </a:lnTo>
                <a:lnTo>
                  <a:pt x="479662" y="532505"/>
                </a:lnTo>
                <a:lnTo>
                  <a:pt x="490186" y="511785"/>
                </a:lnTo>
                <a:lnTo>
                  <a:pt x="492428" y="489120"/>
                </a:lnTo>
                <a:lnTo>
                  <a:pt x="486603" y="467204"/>
                </a:lnTo>
                <a:lnTo>
                  <a:pt x="474325" y="450618"/>
                </a:lnTo>
                <a:close/>
              </a:path>
              <a:path w="544829" h="553719">
                <a:moveTo>
                  <a:pt x="142213" y="246511"/>
                </a:moveTo>
                <a:lnTo>
                  <a:pt x="102581" y="246511"/>
                </a:lnTo>
                <a:lnTo>
                  <a:pt x="200466" y="288645"/>
                </a:lnTo>
                <a:lnTo>
                  <a:pt x="198118" y="307761"/>
                </a:lnTo>
                <a:lnTo>
                  <a:pt x="200135" y="326639"/>
                </a:lnTo>
                <a:lnTo>
                  <a:pt x="206328" y="344436"/>
                </a:lnTo>
                <a:lnTo>
                  <a:pt x="216508" y="360310"/>
                </a:lnTo>
                <a:lnTo>
                  <a:pt x="137448" y="445323"/>
                </a:lnTo>
                <a:lnTo>
                  <a:pt x="158259" y="445323"/>
                </a:lnTo>
                <a:lnTo>
                  <a:pt x="227269" y="371099"/>
                </a:lnTo>
                <a:lnTo>
                  <a:pt x="269930" y="371099"/>
                </a:lnTo>
                <a:lnTo>
                  <a:pt x="248780" y="366506"/>
                </a:lnTo>
                <a:lnTo>
                  <a:pt x="230070" y="352939"/>
                </a:lnTo>
                <a:lnTo>
                  <a:pt x="217455" y="332815"/>
                </a:lnTo>
                <a:lnTo>
                  <a:pt x="212829" y="308172"/>
                </a:lnTo>
                <a:lnTo>
                  <a:pt x="217455" y="283529"/>
                </a:lnTo>
                <a:lnTo>
                  <a:pt x="223570" y="273774"/>
                </a:lnTo>
                <a:lnTo>
                  <a:pt x="205579" y="273774"/>
                </a:lnTo>
                <a:lnTo>
                  <a:pt x="142213" y="246511"/>
                </a:lnTo>
                <a:close/>
              </a:path>
              <a:path w="544829" h="553719">
                <a:moveTo>
                  <a:pt x="439968" y="434853"/>
                </a:moveTo>
                <a:lnTo>
                  <a:pt x="422370" y="437007"/>
                </a:lnTo>
                <a:lnTo>
                  <a:pt x="405936" y="445323"/>
                </a:lnTo>
                <a:lnTo>
                  <a:pt x="467572" y="445323"/>
                </a:lnTo>
                <a:lnTo>
                  <a:pt x="457299" y="438786"/>
                </a:lnTo>
                <a:lnTo>
                  <a:pt x="439968" y="434853"/>
                </a:lnTo>
                <a:close/>
              </a:path>
              <a:path w="544829" h="553719">
                <a:moveTo>
                  <a:pt x="269930" y="371099"/>
                </a:moveTo>
                <a:lnTo>
                  <a:pt x="227269" y="371099"/>
                </a:lnTo>
                <a:lnTo>
                  <a:pt x="248522" y="383255"/>
                </a:lnTo>
                <a:lnTo>
                  <a:pt x="271693" y="387307"/>
                </a:lnTo>
                <a:lnTo>
                  <a:pt x="294865" y="383255"/>
                </a:lnTo>
                <a:lnTo>
                  <a:pt x="315452" y="371481"/>
                </a:lnTo>
                <a:lnTo>
                  <a:pt x="271692" y="371481"/>
                </a:lnTo>
                <a:lnTo>
                  <a:pt x="269930" y="371099"/>
                </a:lnTo>
                <a:close/>
              </a:path>
              <a:path w="544829" h="553719">
                <a:moveTo>
                  <a:pt x="315339" y="244862"/>
                </a:moveTo>
                <a:lnTo>
                  <a:pt x="271692" y="244862"/>
                </a:lnTo>
                <a:lnTo>
                  <a:pt x="294604" y="249837"/>
                </a:lnTo>
                <a:lnTo>
                  <a:pt x="313314" y="263405"/>
                </a:lnTo>
                <a:lnTo>
                  <a:pt x="325929" y="283529"/>
                </a:lnTo>
                <a:lnTo>
                  <a:pt x="330478" y="307761"/>
                </a:lnTo>
                <a:lnTo>
                  <a:pt x="330555" y="308172"/>
                </a:lnTo>
                <a:lnTo>
                  <a:pt x="325903" y="332815"/>
                </a:lnTo>
                <a:lnTo>
                  <a:pt x="313265" y="352939"/>
                </a:lnTo>
                <a:lnTo>
                  <a:pt x="294505" y="366506"/>
                </a:lnTo>
                <a:lnTo>
                  <a:pt x="271692" y="371481"/>
                </a:lnTo>
                <a:lnTo>
                  <a:pt x="315452" y="371481"/>
                </a:lnTo>
                <a:lnTo>
                  <a:pt x="316121" y="371099"/>
                </a:lnTo>
                <a:lnTo>
                  <a:pt x="336909" y="371099"/>
                </a:lnTo>
                <a:lnTo>
                  <a:pt x="326876" y="360310"/>
                </a:lnTo>
                <a:lnTo>
                  <a:pt x="337052" y="344436"/>
                </a:lnTo>
                <a:lnTo>
                  <a:pt x="343240" y="326639"/>
                </a:lnTo>
                <a:lnTo>
                  <a:pt x="345207" y="308172"/>
                </a:lnTo>
                <a:lnTo>
                  <a:pt x="345251" y="307761"/>
                </a:lnTo>
                <a:lnTo>
                  <a:pt x="342898" y="288645"/>
                </a:lnTo>
                <a:lnTo>
                  <a:pt x="377463" y="273774"/>
                </a:lnTo>
                <a:lnTo>
                  <a:pt x="337857" y="273774"/>
                </a:lnTo>
                <a:lnTo>
                  <a:pt x="327552" y="256799"/>
                </a:lnTo>
                <a:lnTo>
                  <a:pt x="315339" y="244862"/>
                </a:lnTo>
                <a:close/>
              </a:path>
              <a:path w="544829" h="553719">
                <a:moveTo>
                  <a:pt x="459237" y="246511"/>
                </a:moveTo>
                <a:lnTo>
                  <a:pt x="440830" y="246511"/>
                </a:lnTo>
                <a:lnTo>
                  <a:pt x="449666" y="259017"/>
                </a:lnTo>
                <a:lnTo>
                  <a:pt x="461032" y="268458"/>
                </a:lnTo>
                <a:lnTo>
                  <a:pt x="474277" y="274427"/>
                </a:lnTo>
                <a:lnTo>
                  <a:pt x="488748" y="276517"/>
                </a:lnTo>
                <a:lnTo>
                  <a:pt x="510354" y="271942"/>
                </a:lnTo>
                <a:lnTo>
                  <a:pt x="526036" y="260690"/>
                </a:lnTo>
                <a:lnTo>
                  <a:pt x="488748" y="260690"/>
                </a:lnTo>
                <a:lnTo>
                  <a:pt x="472997" y="257269"/>
                </a:lnTo>
                <a:lnTo>
                  <a:pt x="460133" y="247941"/>
                </a:lnTo>
                <a:lnTo>
                  <a:pt x="459237" y="246511"/>
                </a:lnTo>
                <a:close/>
              </a:path>
              <a:path w="544829" h="553719">
                <a:moveTo>
                  <a:pt x="46344" y="158422"/>
                </a:moveTo>
                <a:lnTo>
                  <a:pt x="26423" y="166080"/>
                </a:lnTo>
                <a:lnTo>
                  <a:pt x="10626" y="181214"/>
                </a:lnTo>
                <a:lnTo>
                  <a:pt x="1113" y="202445"/>
                </a:lnTo>
                <a:lnTo>
                  <a:pt x="0" y="225983"/>
                </a:lnTo>
                <a:lnTo>
                  <a:pt x="7117" y="247409"/>
                </a:lnTo>
                <a:lnTo>
                  <a:pt x="21186" y="264399"/>
                </a:lnTo>
                <a:lnTo>
                  <a:pt x="40925" y="274631"/>
                </a:lnTo>
                <a:lnTo>
                  <a:pt x="58986" y="276292"/>
                </a:lnTo>
                <a:lnTo>
                  <a:pt x="76154" y="271754"/>
                </a:lnTo>
                <a:lnTo>
                  <a:pt x="91110" y="261620"/>
                </a:lnTo>
                <a:lnTo>
                  <a:pt x="91812" y="260690"/>
                </a:lnTo>
                <a:lnTo>
                  <a:pt x="54635" y="260690"/>
                </a:lnTo>
                <a:lnTo>
                  <a:pt x="38884" y="257269"/>
                </a:lnTo>
                <a:lnTo>
                  <a:pt x="26020" y="247941"/>
                </a:lnTo>
                <a:lnTo>
                  <a:pt x="17347" y="234106"/>
                </a:lnTo>
                <a:lnTo>
                  <a:pt x="14167" y="217164"/>
                </a:lnTo>
                <a:lnTo>
                  <a:pt x="17346" y="200229"/>
                </a:lnTo>
                <a:lnTo>
                  <a:pt x="26011" y="186400"/>
                </a:lnTo>
                <a:lnTo>
                  <a:pt x="38866" y="177072"/>
                </a:lnTo>
                <a:lnTo>
                  <a:pt x="54635" y="173639"/>
                </a:lnTo>
                <a:lnTo>
                  <a:pt x="91105" y="173639"/>
                </a:lnTo>
                <a:lnTo>
                  <a:pt x="87971" y="169854"/>
                </a:lnTo>
                <a:lnTo>
                  <a:pt x="68229" y="159619"/>
                </a:lnTo>
                <a:lnTo>
                  <a:pt x="46344" y="158422"/>
                </a:lnTo>
                <a:close/>
              </a:path>
              <a:path w="544829" h="553719">
                <a:moveTo>
                  <a:pt x="264334" y="0"/>
                </a:moveTo>
                <a:lnTo>
                  <a:pt x="243625" y="7704"/>
                </a:lnTo>
                <a:lnTo>
                  <a:pt x="227818" y="22826"/>
                </a:lnTo>
                <a:lnTo>
                  <a:pt x="218437" y="43220"/>
                </a:lnTo>
                <a:lnTo>
                  <a:pt x="217005" y="66738"/>
                </a:lnTo>
                <a:lnTo>
                  <a:pt x="222332" y="85370"/>
                </a:lnTo>
                <a:lnTo>
                  <a:pt x="232672" y="100793"/>
                </a:lnTo>
                <a:lnTo>
                  <a:pt x="247011" y="111916"/>
                </a:lnTo>
                <a:lnTo>
                  <a:pt x="264334" y="117650"/>
                </a:lnTo>
                <a:lnTo>
                  <a:pt x="264334" y="229437"/>
                </a:lnTo>
                <a:lnTo>
                  <a:pt x="245908" y="234106"/>
                </a:lnTo>
                <a:lnTo>
                  <a:pt x="229563" y="243375"/>
                </a:lnTo>
                <a:lnTo>
                  <a:pt x="215831" y="256799"/>
                </a:lnTo>
                <a:lnTo>
                  <a:pt x="205521" y="273774"/>
                </a:lnTo>
                <a:lnTo>
                  <a:pt x="223570" y="273774"/>
                </a:lnTo>
                <a:lnTo>
                  <a:pt x="230070" y="263405"/>
                </a:lnTo>
                <a:lnTo>
                  <a:pt x="248780" y="249837"/>
                </a:lnTo>
                <a:lnTo>
                  <a:pt x="271692" y="244862"/>
                </a:lnTo>
                <a:lnTo>
                  <a:pt x="315339" y="244862"/>
                </a:lnTo>
                <a:lnTo>
                  <a:pt x="313818" y="243375"/>
                </a:lnTo>
                <a:lnTo>
                  <a:pt x="297471" y="234106"/>
                </a:lnTo>
                <a:lnTo>
                  <a:pt x="279050" y="229437"/>
                </a:lnTo>
                <a:lnTo>
                  <a:pt x="279050" y="117650"/>
                </a:lnTo>
                <a:lnTo>
                  <a:pt x="299762" y="109946"/>
                </a:lnTo>
                <a:lnTo>
                  <a:pt x="307633" y="102416"/>
                </a:lnTo>
                <a:lnTo>
                  <a:pt x="271692" y="102416"/>
                </a:lnTo>
                <a:lnTo>
                  <a:pt x="256008" y="98995"/>
                </a:lnTo>
                <a:lnTo>
                  <a:pt x="243111" y="89667"/>
                </a:lnTo>
                <a:lnTo>
                  <a:pt x="234422" y="75832"/>
                </a:lnTo>
                <a:lnTo>
                  <a:pt x="231224" y="58891"/>
                </a:lnTo>
                <a:lnTo>
                  <a:pt x="234404" y="41946"/>
                </a:lnTo>
                <a:lnTo>
                  <a:pt x="243077" y="28111"/>
                </a:lnTo>
                <a:lnTo>
                  <a:pt x="255940" y="18785"/>
                </a:lnTo>
                <a:lnTo>
                  <a:pt x="271692" y="15365"/>
                </a:lnTo>
                <a:lnTo>
                  <a:pt x="308246" y="15365"/>
                </a:lnTo>
                <a:lnTo>
                  <a:pt x="305161" y="11636"/>
                </a:lnTo>
                <a:lnTo>
                  <a:pt x="286200" y="1544"/>
                </a:lnTo>
                <a:lnTo>
                  <a:pt x="264334" y="0"/>
                </a:lnTo>
                <a:close/>
              </a:path>
              <a:path w="544829" h="553719">
                <a:moveTo>
                  <a:pt x="489294" y="157225"/>
                </a:moveTo>
                <a:lnTo>
                  <a:pt x="450002" y="174489"/>
                </a:lnTo>
                <a:lnTo>
                  <a:pt x="433565" y="216578"/>
                </a:lnTo>
                <a:lnTo>
                  <a:pt x="433540" y="221721"/>
                </a:lnTo>
                <a:lnTo>
                  <a:pt x="434039" y="225983"/>
                </a:lnTo>
                <a:lnTo>
                  <a:pt x="434141" y="226852"/>
                </a:lnTo>
                <a:lnTo>
                  <a:pt x="435337" y="231831"/>
                </a:lnTo>
                <a:lnTo>
                  <a:pt x="337857" y="273774"/>
                </a:lnTo>
                <a:lnTo>
                  <a:pt x="377463" y="273774"/>
                </a:lnTo>
                <a:lnTo>
                  <a:pt x="440830" y="246511"/>
                </a:lnTo>
                <a:lnTo>
                  <a:pt x="459237" y="246511"/>
                </a:lnTo>
                <a:lnTo>
                  <a:pt x="451461" y="234106"/>
                </a:lnTo>
                <a:lnTo>
                  <a:pt x="460147" y="186400"/>
                </a:lnTo>
                <a:lnTo>
                  <a:pt x="488748" y="173639"/>
                </a:lnTo>
                <a:lnTo>
                  <a:pt x="526701" y="173639"/>
                </a:lnTo>
                <a:lnTo>
                  <a:pt x="510857" y="162028"/>
                </a:lnTo>
                <a:lnTo>
                  <a:pt x="489294" y="157225"/>
                </a:lnTo>
                <a:close/>
              </a:path>
              <a:path w="544829" h="553719">
                <a:moveTo>
                  <a:pt x="91105" y="173639"/>
                </a:moveTo>
                <a:lnTo>
                  <a:pt x="54635" y="173639"/>
                </a:lnTo>
                <a:lnTo>
                  <a:pt x="70405" y="177072"/>
                </a:lnTo>
                <a:lnTo>
                  <a:pt x="83260" y="186400"/>
                </a:lnTo>
                <a:lnTo>
                  <a:pt x="91925" y="200229"/>
                </a:lnTo>
                <a:lnTo>
                  <a:pt x="94993" y="216577"/>
                </a:lnTo>
                <a:lnTo>
                  <a:pt x="95104" y="217164"/>
                </a:lnTo>
                <a:lnTo>
                  <a:pt x="91906" y="234106"/>
                </a:lnTo>
                <a:lnTo>
                  <a:pt x="83219" y="247941"/>
                </a:lnTo>
                <a:lnTo>
                  <a:pt x="71012" y="256799"/>
                </a:lnTo>
                <a:lnTo>
                  <a:pt x="70322" y="257269"/>
                </a:lnTo>
                <a:lnTo>
                  <a:pt x="54635" y="260690"/>
                </a:lnTo>
                <a:lnTo>
                  <a:pt x="91812" y="260690"/>
                </a:lnTo>
                <a:lnTo>
                  <a:pt x="102520" y="246511"/>
                </a:lnTo>
                <a:lnTo>
                  <a:pt x="142213" y="246511"/>
                </a:lnTo>
                <a:lnTo>
                  <a:pt x="108093" y="231831"/>
                </a:lnTo>
                <a:lnTo>
                  <a:pt x="108160" y="229437"/>
                </a:lnTo>
                <a:lnTo>
                  <a:pt x="109161" y="208273"/>
                </a:lnTo>
                <a:lnTo>
                  <a:pt x="102042" y="186847"/>
                </a:lnTo>
                <a:lnTo>
                  <a:pt x="91105" y="173639"/>
                </a:lnTo>
                <a:close/>
              </a:path>
              <a:path w="544829" h="553719">
                <a:moveTo>
                  <a:pt x="526701" y="173639"/>
                </a:moveTo>
                <a:lnTo>
                  <a:pt x="488748" y="173639"/>
                </a:lnTo>
                <a:lnTo>
                  <a:pt x="504520" y="177072"/>
                </a:lnTo>
                <a:lnTo>
                  <a:pt x="517379" y="186400"/>
                </a:lnTo>
                <a:lnTo>
                  <a:pt x="526048" y="200229"/>
                </a:lnTo>
                <a:lnTo>
                  <a:pt x="529119" y="216578"/>
                </a:lnTo>
                <a:lnTo>
                  <a:pt x="529229" y="217165"/>
                </a:lnTo>
                <a:lnTo>
                  <a:pt x="526047" y="234106"/>
                </a:lnTo>
                <a:lnTo>
                  <a:pt x="517370" y="247941"/>
                </a:lnTo>
                <a:lnTo>
                  <a:pt x="504502" y="257269"/>
                </a:lnTo>
                <a:lnTo>
                  <a:pt x="488748" y="260690"/>
                </a:lnTo>
                <a:lnTo>
                  <a:pt x="526036" y="260690"/>
                </a:lnTo>
                <a:lnTo>
                  <a:pt x="528039" y="259253"/>
                </a:lnTo>
                <a:lnTo>
                  <a:pt x="540015" y="240358"/>
                </a:lnTo>
                <a:lnTo>
                  <a:pt x="544496" y="217165"/>
                </a:lnTo>
                <a:lnTo>
                  <a:pt x="540230" y="193925"/>
                </a:lnTo>
                <a:lnTo>
                  <a:pt x="528426" y="174904"/>
                </a:lnTo>
                <a:lnTo>
                  <a:pt x="526701" y="173639"/>
                </a:lnTo>
                <a:close/>
              </a:path>
              <a:path w="544829" h="553719">
                <a:moveTo>
                  <a:pt x="308246" y="15365"/>
                </a:moveTo>
                <a:lnTo>
                  <a:pt x="271692" y="15365"/>
                </a:lnTo>
                <a:lnTo>
                  <a:pt x="287444" y="18785"/>
                </a:lnTo>
                <a:lnTo>
                  <a:pt x="300307" y="28111"/>
                </a:lnTo>
                <a:lnTo>
                  <a:pt x="308980" y="41946"/>
                </a:lnTo>
                <a:lnTo>
                  <a:pt x="312160" y="58891"/>
                </a:lnTo>
                <a:lnTo>
                  <a:pt x="308980" y="75832"/>
                </a:lnTo>
                <a:lnTo>
                  <a:pt x="300307" y="89667"/>
                </a:lnTo>
                <a:lnTo>
                  <a:pt x="287444" y="98995"/>
                </a:lnTo>
                <a:lnTo>
                  <a:pt x="271692" y="102416"/>
                </a:lnTo>
                <a:lnTo>
                  <a:pt x="307633" y="102416"/>
                </a:lnTo>
                <a:lnTo>
                  <a:pt x="315571" y="94823"/>
                </a:lnTo>
                <a:lnTo>
                  <a:pt x="324952" y="74429"/>
                </a:lnTo>
                <a:lnTo>
                  <a:pt x="326385" y="50911"/>
                </a:lnTo>
                <a:lnTo>
                  <a:pt x="319222" y="28637"/>
                </a:lnTo>
                <a:lnTo>
                  <a:pt x="308246" y="15365"/>
                </a:lnTo>
                <a:close/>
              </a:path>
            </a:pathLst>
          </a:custGeom>
          <a:solidFill>
            <a:srgbClr val="FFFFFF"/>
          </a:solidFill>
        </p:spPr>
        <p:txBody>
          <a:bodyPr wrap="square" lIns="0" tIns="0" rIns="0" bIns="0" rtlCol="0"/>
          <a:lstStyle/>
          <a:p>
            <a:endParaRPr/>
          </a:p>
        </p:txBody>
      </p:sp>
      <p:sp>
        <p:nvSpPr>
          <p:cNvPr id="30" name="object 30"/>
          <p:cNvSpPr/>
          <p:nvPr/>
        </p:nvSpPr>
        <p:spPr>
          <a:xfrm>
            <a:off x="9443390" y="2640952"/>
            <a:ext cx="392430" cy="545465"/>
          </a:xfrm>
          <a:custGeom>
            <a:avLst/>
            <a:gdLst/>
            <a:ahLst/>
            <a:cxnLst/>
            <a:rect l="l" t="t" r="r" b="b"/>
            <a:pathLst>
              <a:path w="392429" h="545464">
                <a:moveTo>
                  <a:pt x="132778" y="408940"/>
                </a:moveTo>
                <a:lnTo>
                  <a:pt x="82194" y="408940"/>
                </a:lnTo>
                <a:lnTo>
                  <a:pt x="82194" y="463461"/>
                </a:lnTo>
                <a:lnTo>
                  <a:pt x="132778" y="463461"/>
                </a:lnTo>
                <a:lnTo>
                  <a:pt x="132778" y="408940"/>
                </a:lnTo>
                <a:close/>
              </a:path>
              <a:path w="392429" h="545464">
                <a:moveTo>
                  <a:pt x="132778" y="299910"/>
                </a:moveTo>
                <a:lnTo>
                  <a:pt x="82194" y="299910"/>
                </a:lnTo>
                <a:lnTo>
                  <a:pt x="82194" y="354431"/>
                </a:lnTo>
                <a:lnTo>
                  <a:pt x="132778" y="354431"/>
                </a:lnTo>
                <a:lnTo>
                  <a:pt x="132778" y="299910"/>
                </a:lnTo>
                <a:close/>
              </a:path>
              <a:path w="392429" h="545464">
                <a:moveTo>
                  <a:pt x="132778" y="190881"/>
                </a:moveTo>
                <a:lnTo>
                  <a:pt x="82194" y="190881"/>
                </a:lnTo>
                <a:lnTo>
                  <a:pt x="82194" y="245402"/>
                </a:lnTo>
                <a:lnTo>
                  <a:pt x="132778" y="245402"/>
                </a:lnTo>
                <a:lnTo>
                  <a:pt x="132778" y="190881"/>
                </a:lnTo>
                <a:close/>
              </a:path>
              <a:path w="392429" h="545464">
                <a:moveTo>
                  <a:pt x="132778" y="81851"/>
                </a:moveTo>
                <a:lnTo>
                  <a:pt x="82194" y="81851"/>
                </a:lnTo>
                <a:lnTo>
                  <a:pt x="82194" y="136359"/>
                </a:lnTo>
                <a:lnTo>
                  <a:pt x="132778" y="136359"/>
                </a:lnTo>
                <a:lnTo>
                  <a:pt x="132778" y="81851"/>
                </a:lnTo>
                <a:close/>
              </a:path>
              <a:path w="392429" h="545464">
                <a:moveTo>
                  <a:pt x="309803" y="422579"/>
                </a:moveTo>
                <a:lnTo>
                  <a:pt x="183349" y="422579"/>
                </a:lnTo>
                <a:lnTo>
                  <a:pt x="183349" y="449834"/>
                </a:lnTo>
                <a:lnTo>
                  <a:pt x="309803" y="449834"/>
                </a:lnTo>
                <a:lnTo>
                  <a:pt x="309803" y="422579"/>
                </a:lnTo>
                <a:close/>
              </a:path>
              <a:path w="392429" h="545464">
                <a:moveTo>
                  <a:pt x="309803" y="313537"/>
                </a:moveTo>
                <a:lnTo>
                  <a:pt x="183349" y="313537"/>
                </a:lnTo>
                <a:lnTo>
                  <a:pt x="183349" y="340804"/>
                </a:lnTo>
                <a:lnTo>
                  <a:pt x="309803" y="340804"/>
                </a:lnTo>
                <a:lnTo>
                  <a:pt x="309803" y="313537"/>
                </a:lnTo>
                <a:close/>
              </a:path>
              <a:path w="392429" h="545464">
                <a:moveTo>
                  <a:pt x="309803" y="204508"/>
                </a:moveTo>
                <a:lnTo>
                  <a:pt x="183349" y="204508"/>
                </a:lnTo>
                <a:lnTo>
                  <a:pt x="183349" y="231762"/>
                </a:lnTo>
                <a:lnTo>
                  <a:pt x="309803" y="231762"/>
                </a:lnTo>
                <a:lnTo>
                  <a:pt x="309803" y="204508"/>
                </a:lnTo>
                <a:close/>
              </a:path>
              <a:path w="392429" h="545464">
                <a:moveTo>
                  <a:pt x="309803" y="95478"/>
                </a:moveTo>
                <a:lnTo>
                  <a:pt x="183349" y="95478"/>
                </a:lnTo>
                <a:lnTo>
                  <a:pt x="183349" y="122732"/>
                </a:lnTo>
                <a:lnTo>
                  <a:pt x="309803" y="122732"/>
                </a:lnTo>
                <a:lnTo>
                  <a:pt x="309803" y="95478"/>
                </a:lnTo>
                <a:close/>
              </a:path>
              <a:path w="392429" h="545464">
                <a:moveTo>
                  <a:pt x="391998" y="40957"/>
                </a:moveTo>
                <a:lnTo>
                  <a:pt x="354063" y="40957"/>
                </a:lnTo>
                <a:lnTo>
                  <a:pt x="354063" y="504355"/>
                </a:lnTo>
                <a:lnTo>
                  <a:pt x="391998" y="504355"/>
                </a:lnTo>
                <a:lnTo>
                  <a:pt x="391998" y="40957"/>
                </a:lnTo>
                <a:close/>
              </a:path>
              <a:path w="392429" h="545464">
                <a:moveTo>
                  <a:pt x="391998" y="0"/>
                </a:moveTo>
                <a:lnTo>
                  <a:pt x="0" y="0"/>
                </a:lnTo>
                <a:lnTo>
                  <a:pt x="0" y="40843"/>
                </a:lnTo>
                <a:lnTo>
                  <a:pt x="0" y="504621"/>
                </a:lnTo>
                <a:lnTo>
                  <a:pt x="0" y="545465"/>
                </a:lnTo>
                <a:lnTo>
                  <a:pt x="391998" y="545465"/>
                </a:lnTo>
                <a:lnTo>
                  <a:pt x="391998" y="504621"/>
                </a:lnTo>
                <a:lnTo>
                  <a:pt x="37934" y="504621"/>
                </a:lnTo>
                <a:lnTo>
                  <a:pt x="37934" y="40843"/>
                </a:lnTo>
                <a:lnTo>
                  <a:pt x="391998" y="40843"/>
                </a:lnTo>
                <a:lnTo>
                  <a:pt x="391998" y="0"/>
                </a:lnTo>
                <a:close/>
              </a:path>
            </a:pathLst>
          </a:custGeom>
          <a:solidFill>
            <a:srgbClr val="FFFFFF"/>
          </a:solidFill>
        </p:spPr>
        <p:txBody>
          <a:bodyPr wrap="square" lIns="0" tIns="0" rIns="0" bIns="0" rtlCol="0"/>
          <a:lstStyle/>
          <a:p>
            <a:endParaRPr/>
          </a:p>
        </p:txBody>
      </p:sp>
      <p:pic>
        <p:nvPicPr>
          <p:cNvPr id="31" name="object 31"/>
          <p:cNvPicPr/>
          <p:nvPr/>
        </p:nvPicPr>
        <p:blipFill>
          <a:blip r:embed="rId9" cstate="print"/>
          <a:stretch>
            <a:fillRect/>
          </a:stretch>
        </p:blipFill>
        <p:spPr>
          <a:xfrm>
            <a:off x="9434889" y="4317884"/>
            <a:ext cx="509877" cy="547675"/>
          </a:xfrm>
          <a:prstGeom prst="rect">
            <a:avLst/>
          </a:prstGeom>
        </p:spPr>
      </p:pic>
      <p:grpSp>
        <p:nvGrpSpPr>
          <p:cNvPr id="32" name="object 32"/>
          <p:cNvGrpSpPr/>
          <p:nvPr/>
        </p:nvGrpSpPr>
        <p:grpSpPr>
          <a:xfrm>
            <a:off x="429046" y="4287381"/>
            <a:ext cx="450215" cy="405765"/>
            <a:chOff x="429046" y="4287381"/>
            <a:chExt cx="450215" cy="405765"/>
          </a:xfrm>
        </p:grpSpPr>
        <p:sp>
          <p:nvSpPr>
            <p:cNvPr id="33" name="object 33"/>
            <p:cNvSpPr/>
            <p:nvPr/>
          </p:nvSpPr>
          <p:spPr>
            <a:xfrm>
              <a:off x="432685" y="4291020"/>
              <a:ext cx="442595" cy="398780"/>
            </a:xfrm>
            <a:custGeom>
              <a:avLst/>
              <a:gdLst/>
              <a:ahLst/>
              <a:cxnLst/>
              <a:rect l="l" t="t" r="r" b="b"/>
              <a:pathLst>
                <a:path w="442594" h="398779">
                  <a:moveTo>
                    <a:pt x="155408" y="147707"/>
                  </a:moveTo>
                  <a:lnTo>
                    <a:pt x="0" y="147707"/>
                  </a:lnTo>
                  <a:lnTo>
                    <a:pt x="0" y="398167"/>
                  </a:lnTo>
                  <a:lnTo>
                    <a:pt x="442326" y="398167"/>
                  </a:lnTo>
                  <a:lnTo>
                    <a:pt x="442326" y="385323"/>
                  </a:lnTo>
                  <a:lnTo>
                    <a:pt x="11954" y="385323"/>
                  </a:lnTo>
                  <a:lnTo>
                    <a:pt x="11954" y="160551"/>
                  </a:lnTo>
                  <a:lnTo>
                    <a:pt x="155408" y="160551"/>
                  </a:lnTo>
                  <a:lnTo>
                    <a:pt x="155408" y="147707"/>
                  </a:lnTo>
                  <a:close/>
                </a:path>
                <a:path w="442594" h="398779">
                  <a:moveTo>
                    <a:pt x="89658" y="346791"/>
                  </a:moveTo>
                  <a:lnTo>
                    <a:pt x="65749" y="346791"/>
                  </a:lnTo>
                  <a:lnTo>
                    <a:pt x="65749" y="385323"/>
                  </a:lnTo>
                  <a:lnTo>
                    <a:pt x="89658" y="385323"/>
                  </a:lnTo>
                  <a:lnTo>
                    <a:pt x="89658" y="346791"/>
                  </a:lnTo>
                  <a:close/>
                </a:path>
                <a:path w="442594" h="398779">
                  <a:moveTo>
                    <a:pt x="155408" y="160551"/>
                  </a:moveTo>
                  <a:lnTo>
                    <a:pt x="143453" y="160551"/>
                  </a:lnTo>
                  <a:lnTo>
                    <a:pt x="143453" y="385323"/>
                  </a:lnTo>
                  <a:lnTo>
                    <a:pt x="155408" y="385323"/>
                  </a:lnTo>
                  <a:lnTo>
                    <a:pt x="155408" y="211927"/>
                  </a:lnTo>
                  <a:lnTo>
                    <a:pt x="298862" y="211927"/>
                  </a:lnTo>
                  <a:lnTo>
                    <a:pt x="298862" y="199083"/>
                  </a:lnTo>
                  <a:lnTo>
                    <a:pt x="155408" y="199083"/>
                  </a:lnTo>
                  <a:lnTo>
                    <a:pt x="155408" y="160551"/>
                  </a:lnTo>
                  <a:close/>
                </a:path>
                <a:path w="442594" h="398779">
                  <a:moveTo>
                    <a:pt x="233112" y="346791"/>
                  </a:moveTo>
                  <a:lnTo>
                    <a:pt x="209203" y="346791"/>
                  </a:lnTo>
                  <a:lnTo>
                    <a:pt x="209203" y="385323"/>
                  </a:lnTo>
                  <a:lnTo>
                    <a:pt x="233112" y="385323"/>
                  </a:lnTo>
                  <a:lnTo>
                    <a:pt x="233112" y="346791"/>
                  </a:lnTo>
                  <a:close/>
                </a:path>
                <a:path w="442594" h="398779">
                  <a:moveTo>
                    <a:pt x="298862" y="211927"/>
                  </a:moveTo>
                  <a:lnTo>
                    <a:pt x="286907" y="211927"/>
                  </a:lnTo>
                  <a:lnTo>
                    <a:pt x="286907" y="385323"/>
                  </a:lnTo>
                  <a:lnTo>
                    <a:pt x="298862" y="385323"/>
                  </a:lnTo>
                  <a:lnTo>
                    <a:pt x="298862" y="211927"/>
                  </a:lnTo>
                  <a:close/>
                </a:path>
                <a:path w="442594" h="398779">
                  <a:moveTo>
                    <a:pt x="376566" y="346791"/>
                  </a:moveTo>
                  <a:lnTo>
                    <a:pt x="352657" y="346791"/>
                  </a:lnTo>
                  <a:lnTo>
                    <a:pt x="352657" y="385323"/>
                  </a:lnTo>
                  <a:lnTo>
                    <a:pt x="376566" y="385323"/>
                  </a:lnTo>
                  <a:lnTo>
                    <a:pt x="376566" y="346791"/>
                  </a:lnTo>
                  <a:close/>
                </a:path>
                <a:path w="442594" h="398779">
                  <a:moveTo>
                    <a:pt x="395262" y="45805"/>
                  </a:moveTo>
                  <a:lnTo>
                    <a:pt x="298862" y="45805"/>
                  </a:lnTo>
                  <a:lnTo>
                    <a:pt x="430371" y="63466"/>
                  </a:lnTo>
                  <a:lnTo>
                    <a:pt x="430371" y="385323"/>
                  </a:lnTo>
                  <a:lnTo>
                    <a:pt x="442326" y="385323"/>
                  </a:lnTo>
                  <a:lnTo>
                    <a:pt x="442326" y="52125"/>
                  </a:lnTo>
                  <a:lnTo>
                    <a:pt x="395262" y="45805"/>
                  </a:lnTo>
                  <a:close/>
                </a:path>
                <a:path w="442594" h="398779">
                  <a:moveTo>
                    <a:pt x="221158" y="12844"/>
                  </a:moveTo>
                  <a:lnTo>
                    <a:pt x="209203" y="12844"/>
                  </a:lnTo>
                  <a:lnTo>
                    <a:pt x="209203" y="199083"/>
                  </a:lnTo>
                  <a:lnTo>
                    <a:pt x="221158" y="199083"/>
                  </a:lnTo>
                  <a:lnTo>
                    <a:pt x="221158" y="12844"/>
                  </a:lnTo>
                  <a:close/>
                </a:path>
                <a:path w="442594" h="398779">
                  <a:moveTo>
                    <a:pt x="286907" y="31254"/>
                  </a:moveTo>
                  <a:lnTo>
                    <a:pt x="286907" y="199083"/>
                  </a:lnTo>
                  <a:lnTo>
                    <a:pt x="298862" y="199083"/>
                  </a:lnTo>
                  <a:lnTo>
                    <a:pt x="298862" y="45805"/>
                  </a:lnTo>
                  <a:lnTo>
                    <a:pt x="395262" y="45805"/>
                  </a:lnTo>
                  <a:lnTo>
                    <a:pt x="286907" y="31254"/>
                  </a:lnTo>
                  <a:close/>
                </a:path>
                <a:path w="442594" h="398779">
                  <a:moveTo>
                    <a:pt x="221158" y="0"/>
                  </a:moveTo>
                  <a:lnTo>
                    <a:pt x="65749" y="0"/>
                  </a:lnTo>
                  <a:lnTo>
                    <a:pt x="65749" y="147707"/>
                  </a:lnTo>
                  <a:lnTo>
                    <a:pt x="77704" y="147707"/>
                  </a:lnTo>
                  <a:lnTo>
                    <a:pt x="77704" y="12844"/>
                  </a:lnTo>
                  <a:lnTo>
                    <a:pt x="221158" y="12844"/>
                  </a:lnTo>
                  <a:lnTo>
                    <a:pt x="221158" y="0"/>
                  </a:lnTo>
                  <a:close/>
                </a:path>
              </a:pathLst>
            </a:custGeom>
            <a:solidFill>
              <a:srgbClr val="FFFFFF"/>
            </a:solidFill>
          </p:spPr>
          <p:txBody>
            <a:bodyPr wrap="square" lIns="0" tIns="0" rIns="0" bIns="0" rtlCol="0"/>
            <a:lstStyle/>
            <a:p>
              <a:endParaRPr/>
            </a:p>
          </p:txBody>
        </p:sp>
        <p:sp>
          <p:nvSpPr>
            <p:cNvPr id="34" name="object 34"/>
            <p:cNvSpPr/>
            <p:nvPr/>
          </p:nvSpPr>
          <p:spPr>
            <a:xfrm>
              <a:off x="432685" y="4291020"/>
              <a:ext cx="442595" cy="398780"/>
            </a:xfrm>
            <a:custGeom>
              <a:avLst/>
              <a:gdLst/>
              <a:ahLst/>
              <a:cxnLst/>
              <a:rect l="l" t="t" r="r" b="b"/>
              <a:pathLst>
                <a:path w="442594" h="398779">
                  <a:moveTo>
                    <a:pt x="286907" y="31254"/>
                  </a:moveTo>
                  <a:lnTo>
                    <a:pt x="286907" y="199083"/>
                  </a:lnTo>
                  <a:lnTo>
                    <a:pt x="221158" y="199083"/>
                  </a:lnTo>
                  <a:lnTo>
                    <a:pt x="221158" y="0"/>
                  </a:lnTo>
                  <a:lnTo>
                    <a:pt x="65749" y="0"/>
                  </a:lnTo>
                  <a:lnTo>
                    <a:pt x="65749" y="147707"/>
                  </a:lnTo>
                  <a:lnTo>
                    <a:pt x="0" y="147707"/>
                  </a:lnTo>
                  <a:lnTo>
                    <a:pt x="0" y="398167"/>
                  </a:lnTo>
                  <a:lnTo>
                    <a:pt x="442326" y="398167"/>
                  </a:lnTo>
                  <a:lnTo>
                    <a:pt x="442326" y="52125"/>
                  </a:lnTo>
                  <a:lnTo>
                    <a:pt x="286907" y="31254"/>
                  </a:lnTo>
                  <a:close/>
                </a:path>
                <a:path w="442594" h="398779">
                  <a:moveTo>
                    <a:pt x="77704" y="12844"/>
                  </a:moveTo>
                  <a:lnTo>
                    <a:pt x="209203" y="12844"/>
                  </a:lnTo>
                  <a:lnTo>
                    <a:pt x="209203" y="199083"/>
                  </a:lnTo>
                  <a:lnTo>
                    <a:pt x="155408" y="199083"/>
                  </a:lnTo>
                  <a:lnTo>
                    <a:pt x="155408" y="147707"/>
                  </a:lnTo>
                  <a:lnTo>
                    <a:pt x="77704" y="147707"/>
                  </a:lnTo>
                  <a:lnTo>
                    <a:pt x="77704" y="12844"/>
                  </a:lnTo>
                  <a:close/>
                </a:path>
                <a:path w="442594" h="398779">
                  <a:moveTo>
                    <a:pt x="143453" y="385323"/>
                  </a:moveTo>
                  <a:lnTo>
                    <a:pt x="89658" y="385323"/>
                  </a:lnTo>
                  <a:lnTo>
                    <a:pt x="89658" y="346791"/>
                  </a:lnTo>
                  <a:lnTo>
                    <a:pt x="65749" y="346791"/>
                  </a:lnTo>
                  <a:lnTo>
                    <a:pt x="65749" y="385323"/>
                  </a:lnTo>
                  <a:lnTo>
                    <a:pt x="11954" y="385323"/>
                  </a:lnTo>
                  <a:lnTo>
                    <a:pt x="11954" y="160551"/>
                  </a:lnTo>
                  <a:lnTo>
                    <a:pt x="143453" y="160551"/>
                  </a:lnTo>
                  <a:lnTo>
                    <a:pt x="143453" y="385323"/>
                  </a:lnTo>
                  <a:close/>
                </a:path>
                <a:path w="442594" h="398779">
                  <a:moveTo>
                    <a:pt x="286907" y="385323"/>
                  </a:moveTo>
                  <a:lnTo>
                    <a:pt x="233112" y="385323"/>
                  </a:lnTo>
                  <a:lnTo>
                    <a:pt x="233112" y="346791"/>
                  </a:lnTo>
                  <a:lnTo>
                    <a:pt x="209203" y="346791"/>
                  </a:lnTo>
                  <a:lnTo>
                    <a:pt x="209203" y="385323"/>
                  </a:lnTo>
                  <a:lnTo>
                    <a:pt x="155408" y="385323"/>
                  </a:lnTo>
                  <a:lnTo>
                    <a:pt x="155408" y="211927"/>
                  </a:lnTo>
                  <a:lnTo>
                    <a:pt x="286907" y="211927"/>
                  </a:lnTo>
                  <a:lnTo>
                    <a:pt x="286907" y="385323"/>
                  </a:lnTo>
                  <a:close/>
                </a:path>
                <a:path w="442594" h="398779">
                  <a:moveTo>
                    <a:pt x="430371" y="385323"/>
                  </a:moveTo>
                  <a:lnTo>
                    <a:pt x="376566" y="385323"/>
                  </a:lnTo>
                  <a:lnTo>
                    <a:pt x="376566" y="346791"/>
                  </a:lnTo>
                  <a:lnTo>
                    <a:pt x="352657" y="346791"/>
                  </a:lnTo>
                  <a:lnTo>
                    <a:pt x="352657" y="385323"/>
                  </a:lnTo>
                  <a:lnTo>
                    <a:pt x="298862" y="385323"/>
                  </a:lnTo>
                  <a:lnTo>
                    <a:pt x="298862" y="45805"/>
                  </a:lnTo>
                  <a:lnTo>
                    <a:pt x="430371" y="63466"/>
                  </a:lnTo>
                  <a:lnTo>
                    <a:pt x="430371" y="385323"/>
                  </a:lnTo>
                  <a:close/>
                </a:path>
              </a:pathLst>
            </a:custGeom>
            <a:ln w="7232">
              <a:solidFill>
                <a:srgbClr val="FFFFFF"/>
              </a:solidFill>
            </a:ln>
          </p:spPr>
          <p:txBody>
            <a:bodyPr wrap="square" lIns="0" tIns="0" rIns="0" bIns="0" rtlCol="0"/>
            <a:lstStyle/>
            <a:p>
              <a:endParaRPr/>
            </a:p>
          </p:txBody>
        </p:sp>
        <p:sp>
          <p:nvSpPr>
            <p:cNvPr id="35" name="object 35"/>
            <p:cNvSpPr/>
            <p:nvPr/>
          </p:nvSpPr>
          <p:spPr>
            <a:xfrm>
              <a:off x="617980" y="4586546"/>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36" name="object 36"/>
            <p:cNvSpPr/>
            <p:nvPr/>
          </p:nvSpPr>
          <p:spPr>
            <a:xfrm>
              <a:off x="617980" y="4586546"/>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37" name="object 37"/>
            <p:cNvSpPr/>
            <p:nvPr/>
          </p:nvSpPr>
          <p:spPr>
            <a:xfrm>
              <a:off x="665798" y="4586546"/>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38" name="object 38"/>
            <p:cNvSpPr/>
            <p:nvPr/>
          </p:nvSpPr>
          <p:spPr>
            <a:xfrm>
              <a:off x="665798" y="4586546"/>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39" name="object 39"/>
            <p:cNvSpPr/>
            <p:nvPr/>
          </p:nvSpPr>
          <p:spPr>
            <a:xfrm>
              <a:off x="617980" y="4535057"/>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40" name="object 40"/>
            <p:cNvSpPr/>
            <p:nvPr/>
          </p:nvSpPr>
          <p:spPr>
            <a:xfrm>
              <a:off x="617980" y="4535057"/>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41" name="object 41"/>
            <p:cNvSpPr/>
            <p:nvPr/>
          </p:nvSpPr>
          <p:spPr>
            <a:xfrm>
              <a:off x="665798" y="4535057"/>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42" name="object 42"/>
            <p:cNvSpPr/>
            <p:nvPr/>
          </p:nvSpPr>
          <p:spPr>
            <a:xfrm>
              <a:off x="665798" y="4535057"/>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43" name="object 43"/>
            <p:cNvSpPr/>
            <p:nvPr/>
          </p:nvSpPr>
          <p:spPr>
            <a:xfrm>
              <a:off x="540276" y="4387462"/>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44" name="object 44"/>
            <p:cNvSpPr/>
            <p:nvPr/>
          </p:nvSpPr>
          <p:spPr>
            <a:xfrm>
              <a:off x="540276" y="4387462"/>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45" name="object 45"/>
            <p:cNvSpPr/>
            <p:nvPr/>
          </p:nvSpPr>
          <p:spPr>
            <a:xfrm>
              <a:off x="588094" y="4387462"/>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46" name="object 46"/>
            <p:cNvSpPr/>
            <p:nvPr/>
          </p:nvSpPr>
          <p:spPr>
            <a:xfrm>
              <a:off x="588094" y="4387462"/>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47" name="object 47"/>
            <p:cNvSpPr/>
            <p:nvPr/>
          </p:nvSpPr>
          <p:spPr>
            <a:xfrm>
              <a:off x="540276" y="4335973"/>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48" name="object 48"/>
            <p:cNvSpPr/>
            <p:nvPr/>
          </p:nvSpPr>
          <p:spPr>
            <a:xfrm>
              <a:off x="540276" y="4335973"/>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49" name="object 49"/>
            <p:cNvSpPr/>
            <p:nvPr/>
          </p:nvSpPr>
          <p:spPr>
            <a:xfrm>
              <a:off x="588094" y="4335973"/>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50" name="object 50"/>
            <p:cNvSpPr/>
            <p:nvPr/>
          </p:nvSpPr>
          <p:spPr>
            <a:xfrm>
              <a:off x="588094" y="4335973"/>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51" name="object 51"/>
            <p:cNvSpPr/>
            <p:nvPr/>
          </p:nvSpPr>
          <p:spPr>
            <a:xfrm>
              <a:off x="474536" y="4586546"/>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52" name="object 52"/>
            <p:cNvSpPr/>
            <p:nvPr/>
          </p:nvSpPr>
          <p:spPr>
            <a:xfrm>
              <a:off x="474536" y="4586546"/>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53" name="object 53"/>
            <p:cNvSpPr/>
            <p:nvPr/>
          </p:nvSpPr>
          <p:spPr>
            <a:xfrm>
              <a:off x="522354" y="4586546"/>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54" name="object 54"/>
            <p:cNvSpPr/>
            <p:nvPr/>
          </p:nvSpPr>
          <p:spPr>
            <a:xfrm>
              <a:off x="522354" y="4586546"/>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55" name="object 55"/>
            <p:cNvSpPr/>
            <p:nvPr/>
          </p:nvSpPr>
          <p:spPr>
            <a:xfrm>
              <a:off x="474536" y="4535057"/>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56" name="object 56"/>
            <p:cNvSpPr/>
            <p:nvPr/>
          </p:nvSpPr>
          <p:spPr>
            <a:xfrm>
              <a:off x="474536" y="4535057"/>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57" name="object 57"/>
            <p:cNvSpPr/>
            <p:nvPr/>
          </p:nvSpPr>
          <p:spPr>
            <a:xfrm>
              <a:off x="522354" y="4535057"/>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58" name="object 58"/>
            <p:cNvSpPr/>
            <p:nvPr/>
          </p:nvSpPr>
          <p:spPr>
            <a:xfrm>
              <a:off x="522354" y="4535057"/>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59" name="object 59"/>
            <p:cNvSpPr/>
            <p:nvPr/>
          </p:nvSpPr>
          <p:spPr>
            <a:xfrm>
              <a:off x="474536" y="4483681"/>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60" name="object 60"/>
            <p:cNvSpPr/>
            <p:nvPr/>
          </p:nvSpPr>
          <p:spPr>
            <a:xfrm>
              <a:off x="474536" y="4483681"/>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61" name="object 61"/>
            <p:cNvSpPr/>
            <p:nvPr/>
          </p:nvSpPr>
          <p:spPr>
            <a:xfrm>
              <a:off x="522354" y="4483681"/>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62" name="object 62"/>
            <p:cNvSpPr/>
            <p:nvPr/>
          </p:nvSpPr>
          <p:spPr>
            <a:xfrm>
              <a:off x="522354" y="4483681"/>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63" name="object 63"/>
            <p:cNvSpPr/>
            <p:nvPr/>
          </p:nvSpPr>
          <p:spPr>
            <a:xfrm>
              <a:off x="761434" y="4586546"/>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64" name="object 64"/>
            <p:cNvSpPr/>
            <p:nvPr/>
          </p:nvSpPr>
          <p:spPr>
            <a:xfrm>
              <a:off x="761434" y="4586546"/>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65" name="object 65"/>
            <p:cNvSpPr/>
            <p:nvPr/>
          </p:nvSpPr>
          <p:spPr>
            <a:xfrm>
              <a:off x="809252" y="4586546"/>
              <a:ext cx="24130" cy="26034"/>
            </a:xfrm>
            <a:custGeom>
              <a:avLst/>
              <a:gdLst/>
              <a:ahLst/>
              <a:cxnLst/>
              <a:rect l="l" t="t" r="r" b="b"/>
              <a:pathLst>
                <a:path w="24130"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66" name="object 66"/>
            <p:cNvSpPr/>
            <p:nvPr/>
          </p:nvSpPr>
          <p:spPr>
            <a:xfrm>
              <a:off x="809252" y="4586546"/>
              <a:ext cx="24130" cy="26034"/>
            </a:xfrm>
            <a:custGeom>
              <a:avLst/>
              <a:gdLst/>
              <a:ahLst/>
              <a:cxnLst/>
              <a:rect l="l" t="t" r="r" b="b"/>
              <a:pathLst>
                <a:path w="24130"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67" name="object 67"/>
            <p:cNvSpPr/>
            <p:nvPr/>
          </p:nvSpPr>
          <p:spPr>
            <a:xfrm>
              <a:off x="761434" y="4535057"/>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68" name="object 68"/>
            <p:cNvSpPr/>
            <p:nvPr/>
          </p:nvSpPr>
          <p:spPr>
            <a:xfrm>
              <a:off x="761434" y="4535057"/>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69" name="object 69"/>
            <p:cNvSpPr/>
            <p:nvPr/>
          </p:nvSpPr>
          <p:spPr>
            <a:xfrm>
              <a:off x="809252" y="4535057"/>
              <a:ext cx="24130" cy="26034"/>
            </a:xfrm>
            <a:custGeom>
              <a:avLst/>
              <a:gdLst/>
              <a:ahLst/>
              <a:cxnLst/>
              <a:rect l="l" t="t" r="r" b="b"/>
              <a:pathLst>
                <a:path w="24130"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70" name="object 70"/>
            <p:cNvSpPr/>
            <p:nvPr/>
          </p:nvSpPr>
          <p:spPr>
            <a:xfrm>
              <a:off x="809252" y="4535057"/>
              <a:ext cx="24130" cy="26034"/>
            </a:xfrm>
            <a:custGeom>
              <a:avLst/>
              <a:gdLst/>
              <a:ahLst/>
              <a:cxnLst/>
              <a:rect l="l" t="t" r="r" b="b"/>
              <a:pathLst>
                <a:path w="24130"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71" name="object 71"/>
            <p:cNvSpPr/>
            <p:nvPr/>
          </p:nvSpPr>
          <p:spPr>
            <a:xfrm>
              <a:off x="761434" y="4483681"/>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72" name="object 72"/>
            <p:cNvSpPr/>
            <p:nvPr/>
          </p:nvSpPr>
          <p:spPr>
            <a:xfrm>
              <a:off x="761434" y="4483681"/>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73" name="object 73"/>
            <p:cNvSpPr/>
            <p:nvPr/>
          </p:nvSpPr>
          <p:spPr>
            <a:xfrm>
              <a:off x="809252" y="4483681"/>
              <a:ext cx="24130" cy="26034"/>
            </a:xfrm>
            <a:custGeom>
              <a:avLst/>
              <a:gdLst/>
              <a:ahLst/>
              <a:cxnLst/>
              <a:rect l="l" t="t" r="r" b="b"/>
              <a:pathLst>
                <a:path w="24130"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74" name="object 74"/>
            <p:cNvSpPr/>
            <p:nvPr/>
          </p:nvSpPr>
          <p:spPr>
            <a:xfrm>
              <a:off x="809252" y="4483681"/>
              <a:ext cx="24130" cy="26034"/>
            </a:xfrm>
            <a:custGeom>
              <a:avLst/>
              <a:gdLst/>
              <a:ahLst/>
              <a:cxnLst/>
              <a:rect l="l" t="t" r="r" b="b"/>
              <a:pathLst>
                <a:path w="24130"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75" name="object 75"/>
            <p:cNvSpPr/>
            <p:nvPr/>
          </p:nvSpPr>
          <p:spPr>
            <a:xfrm>
              <a:off x="761434" y="4432417"/>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76" name="object 76"/>
            <p:cNvSpPr/>
            <p:nvPr/>
          </p:nvSpPr>
          <p:spPr>
            <a:xfrm>
              <a:off x="761434" y="4432417"/>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77" name="object 77"/>
            <p:cNvSpPr/>
            <p:nvPr/>
          </p:nvSpPr>
          <p:spPr>
            <a:xfrm>
              <a:off x="809252" y="4432417"/>
              <a:ext cx="24130" cy="26034"/>
            </a:xfrm>
            <a:custGeom>
              <a:avLst/>
              <a:gdLst/>
              <a:ahLst/>
              <a:cxnLst/>
              <a:rect l="l" t="t" r="r" b="b"/>
              <a:pathLst>
                <a:path w="24130"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78" name="object 78"/>
            <p:cNvSpPr/>
            <p:nvPr/>
          </p:nvSpPr>
          <p:spPr>
            <a:xfrm>
              <a:off x="809252" y="4432417"/>
              <a:ext cx="24130" cy="26034"/>
            </a:xfrm>
            <a:custGeom>
              <a:avLst/>
              <a:gdLst/>
              <a:ahLst/>
              <a:cxnLst/>
              <a:rect l="l" t="t" r="r" b="b"/>
              <a:pathLst>
                <a:path w="24130"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79" name="object 79"/>
            <p:cNvSpPr/>
            <p:nvPr/>
          </p:nvSpPr>
          <p:spPr>
            <a:xfrm>
              <a:off x="761434" y="4380928"/>
              <a:ext cx="24130" cy="26034"/>
            </a:xfrm>
            <a:custGeom>
              <a:avLst/>
              <a:gdLst/>
              <a:ahLst/>
              <a:cxnLst/>
              <a:rect l="l" t="t" r="r" b="b"/>
              <a:pathLst>
                <a:path w="24129"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80" name="object 80"/>
            <p:cNvSpPr/>
            <p:nvPr/>
          </p:nvSpPr>
          <p:spPr>
            <a:xfrm>
              <a:off x="761434" y="4380928"/>
              <a:ext cx="24130" cy="26034"/>
            </a:xfrm>
            <a:custGeom>
              <a:avLst/>
              <a:gdLst/>
              <a:ahLst/>
              <a:cxnLst/>
              <a:rect l="l" t="t" r="r" b="b"/>
              <a:pathLst>
                <a:path w="24129"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sp>
          <p:nvSpPr>
            <p:cNvPr id="81" name="object 81"/>
            <p:cNvSpPr/>
            <p:nvPr/>
          </p:nvSpPr>
          <p:spPr>
            <a:xfrm>
              <a:off x="809252" y="4380928"/>
              <a:ext cx="24130" cy="26034"/>
            </a:xfrm>
            <a:custGeom>
              <a:avLst/>
              <a:gdLst/>
              <a:ahLst/>
              <a:cxnLst/>
              <a:rect l="l" t="t" r="r" b="b"/>
              <a:pathLst>
                <a:path w="24130" h="26035">
                  <a:moveTo>
                    <a:pt x="23908" y="0"/>
                  </a:moveTo>
                  <a:lnTo>
                    <a:pt x="0" y="0"/>
                  </a:lnTo>
                  <a:lnTo>
                    <a:pt x="0" y="25694"/>
                  </a:lnTo>
                  <a:lnTo>
                    <a:pt x="23908" y="25694"/>
                  </a:lnTo>
                  <a:lnTo>
                    <a:pt x="23908" y="0"/>
                  </a:lnTo>
                  <a:close/>
                </a:path>
              </a:pathLst>
            </a:custGeom>
            <a:solidFill>
              <a:srgbClr val="FFFFFF"/>
            </a:solidFill>
          </p:spPr>
          <p:txBody>
            <a:bodyPr wrap="square" lIns="0" tIns="0" rIns="0" bIns="0" rtlCol="0"/>
            <a:lstStyle/>
            <a:p>
              <a:endParaRPr/>
            </a:p>
          </p:txBody>
        </p:sp>
        <p:sp>
          <p:nvSpPr>
            <p:cNvPr id="82" name="object 82"/>
            <p:cNvSpPr/>
            <p:nvPr/>
          </p:nvSpPr>
          <p:spPr>
            <a:xfrm>
              <a:off x="809252" y="4380928"/>
              <a:ext cx="24130" cy="26034"/>
            </a:xfrm>
            <a:custGeom>
              <a:avLst/>
              <a:gdLst/>
              <a:ahLst/>
              <a:cxnLst/>
              <a:rect l="l" t="t" r="r" b="b"/>
              <a:pathLst>
                <a:path w="24130" h="26035">
                  <a:moveTo>
                    <a:pt x="0" y="25694"/>
                  </a:moveTo>
                  <a:lnTo>
                    <a:pt x="23908" y="25694"/>
                  </a:lnTo>
                  <a:lnTo>
                    <a:pt x="23908" y="0"/>
                  </a:lnTo>
                  <a:lnTo>
                    <a:pt x="0" y="0"/>
                  </a:lnTo>
                  <a:lnTo>
                    <a:pt x="0" y="25694"/>
                  </a:lnTo>
                  <a:close/>
                </a:path>
              </a:pathLst>
            </a:custGeom>
            <a:ln w="7214">
              <a:solidFill>
                <a:srgbClr val="FFFFFF"/>
              </a:solidFill>
            </a:ln>
          </p:spPr>
          <p:txBody>
            <a:bodyPr wrap="square" lIns="0" tIns="0" rIns="0" bIns="0" rtlCol="0"/>
            <a:lstStyle/>
            <a:p>
              <a:endParaRPr/>
            </a:p>
          </p:txBody>
        </p:sp>
      </p:grpSp>
      <p:pic>
        <p:nvPicPr>
          <p:cNvPr id="83" name="object 83"/>
          <p:cNvPicPr/>
          <p:nvPr/>
        </p:nvPicPr>
        <p:blipFill>
          <a:blip r:embed="rId10" cstate="print"/>
          <a:stretch>
            <a:fillRect/>
          </a:stretch>
        </p:blipFill>
        <p:spPr>
          <a:xfrm>
            <a:off x="3436611" y="4332282"/>
            <a:ext cx="565683" cy="476534"/>
          </a:xfrm>
          <a:prstGeom prst="rect">
            <a:avLst/>
          </a:prstGeom>
        </p:spPr>
      </p:pic>
      <p:pic>
        <p:nvPicPr>
          <p:cNvPr id="84" name="object 84"/>
          <p:cNvPicPr/>
          <p:nvPr/>
        </p:nvPicPr>
        <p:blipFill>
          <a:blip r:embed="rId11" cstate="print"/>
          <a:stretch>
            <a:fillRect/>
          </a:stretch>
        </p:blipFill>
        <p:spPr>
          <a:xfrm>
            <a:off x="6344411" y="4191000"/>
            <a:ext cx="679703" cy="679704"/>
          </a:xfrm>
          <a:prstGeom prst="rect">
            <a:avLst/>
          </a:prstGeom>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637920" rIns="0" bIns="0" rtlCol="0">
            <a:spAutoFit/>
          </a:bodyPr>
          <a:lstStyle/>
          <a:p>
            <a:pPr marL="96520">
              <a:lnSpc>
                <a:spcPct val="100000"/>
              </a:lnSpc>
              <a:spcBef>
                <a:spcPts val="100"/>
              </a:spcBef>
            </a:pPr>
            <a:r>
              <a:rPr dirty="0"/>
              <a:t>Communicatie</a:t>
            </a:r>
            <a:r>
              <a:rPr spc="-40" dirty="0"/>
              <a:t> </a:t>
            </a:r>
            <a:r>
              <a:rPr dirty="0"/>
              <a:t>en</a:t>
            </a:r>
            <a:r>
              <a:rPr spc="-35" dirty="0"/>
              <a:t> </a:t>
            </a:r>
            <a:r>
              <a:rPr spc="-10" dirty="0"/>
              <a:t>innovatie</a:t>
            </a:r>
          </a:p>
        </p:txBody>
      </p:sp>
      <p:pic>
        <p:nvPicPr>
          <p:cNvPr id="3" name="object 3"/>
          <p:cNvPicPr/>
          <p:nvPr/>
        </p:nvPicPr>
        <p:blipFill>
          <a:blip r:embed="rId3" cstate="print"/>
          <a:stretch>
            <a:fillRect/>
          </a:stretch>
        </p:blipFill>
        <p:spPr>
          <a:xfrm>
            <a:off x="2435605" y="1933829"/>
            <a:ext cx="64007" cy="106679"/>
          </a:xfrm>
          <a:prstGeom prst="rect">
            <a:avLst/>
          </a:prstGeom>
        </p:spPr>
      </p:pic>
      <p:sp>
        <p:nvSpPr>
          <p:cNvPr id="4" name="object 4"/>
          <p:cNvSpPr txBox="1"/>
          <p:nvPr/>
        </p:nvSpPr>
        <p:spPr>
          <a:xfrm>
            <a:off x="2651886" y="1884934"/>
            <a:ext cx="8221345" cy="1055370"/>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1E1E1E"/>
                </a:solidFill>
                <a:latin typeface="Segoe UI"/>
                <a:cs typeface="Segoe UI"/>
              </a:rPr>
              <a:t>Missie,</a:t>
            </a:r>
            <a:r>
              <a:rPr sz="1200" b="1" spc="-35" dirty="0">
                <a:solidFill>
                  <a:srgbClr val="1E1E1E"/>
                </a:solidFill>
                <a:latin typeface="Segoe UI"/>
                <a:cs typeface="Segoe UI"/>
              </a:rPr>
              <a:t> </a:t>
            </a:r>
            <a:r>
              <a:rPr sz="1200" b="1" dirty="0">
                <a:solidFill>
                  <a:srgbClr val="1E1E1E"/>
                </a:solidFill>
                <a:latin typeface="Segoe UI"/>
                <a:cs typeface="Segoe UI"/>
              </a:rPr>
              <a:t>visie</a:t>
            </a:r>
            <a:r>
              <a:rPr sz="1200" b="1" spc="-35" dirty="0">
                <a:solidFill>
                  <a:srgbClr val="1E1E1E"/>
                </a:solidFill>
                <a:latin typeface="Segoe UI"/>
                <a:cs typeface="Segoe UI"/>
              </a:rPr>
              <a:t> </a:t>
            </a:r>
            <a:r>
              <a:rPr sz="1200" b="1" dirty="0">
                <a:solidFill>
                  <a:srgbClr val="1E1E1E"/>
                </a:solidFill>
                <a:latin typeface="Segoe UI"/>
                <a:cs typeface="Segoe UI"/>
              </a:rPr>
              <a:t>en</a:t>
            </a:r>
            <a:r>
              <a:rPr sz="1200" b="1" spc="-30" dirty="0">
                <a:solidFill>
                  <a:srgbClr val="1E1E1E"/>
                </a:solidFill>
                <a:latin typeface="Segoe UI"/>
                <a:cs typeface="Segoe UI"/>
              </a:rPr>
              <a:t> </a:t>
            </a:r>
            <a:r>
              <a:rPr sz="1200" b="1" spc="-10" dirty="0">
                <a:solidFill>
                  <a:srgbClr val="1E1E1E"/>
                </a:solidFill>
                <a:latin typeface="Segoe UI"/>
                <a:cs typeface="Segoe UI"/>
              </a:rPr>
              <a:t>waarden</a:t>
            </a:r>
            <a:endParaRPr sz="1200" dirty="0">
              <a:latin typeface="Segoe UI"/>
              <a:cs typeface="Segoe UI"/>
            </a:endParaRPr>
          </a:p>
          <a:p>
            <a:pPr marL="469265" indent="-227965">
              <a:lnSpc>
                <a:spcPct val="100000"/>
              </a:lnSpc>
              <a:spcBef>
                <a:spcPts val="915"/>
              </a:spcBef>
              <a:buClr>
                <a:srgbClr val="44B8BE"/>
              </a:buClr>
              <a:buFont typeface="Arial MT"/>
              <a:buChar char="•"/>
              <a:tabLst>
                <a:tab pos="469265" algn="l"/>
              </a:tabLst>
            </a:pPr>
            <a:r>
              <a:rPr sz="1100" dirty="0">
                <a:solidFill>
                  <a:srgbClr val="1E1E1E"/>
                </a:solidFill>
                <a:latin typeface="Segoe UI"/>
                <a:cs typeface="Segoe UI"/>
              </a:rPr>
              <a:t>Opstellen</a:t>
            </a:r>
            <a:r>
              <a:rPr sz="1100" spc="-30" dirty="0">
                <a:solidFill>
                  <a:srgbClr val="1E1E1E"/>
                </a:solidFill>
                <a:latin typeface="Segoe UI"/>
                <a:cs typeface="Segoe UI"/>
              </a:rPr>
              <a:t> </a:t>
            </a:r>
            <a:r>
              <a:rPr sz="1100" dirty="0">
                <a:solidFill>
                  <a:srgbClr val="1E1E1E"/>
                </a:solidFill>
                <a:latin typeface="Segoe UI"/>
                <a:cs typeface="Segoe UI"/>
              </a:rPr>
              <a:t>van</a:t>
            </a:r>
            <a:r>
              <a:rPr sz="1100" spc="-10" dirty="0">
                <a:solidFill>
                  <a:srgbClr val="1E1E1E"/>
                </a:solidFill>
                <a:latin typeface="Segoe UI"/>
                <a:cs typeface="Segoe UI"/>
              </a:rPr>
              <a:t> </a:t>
            </a:r>
            <a:r>
              <a:rPr sz="1100" dirty="0">
                <a:solidFill>
                  <a:srgbClr val="1E1E1E"/>
                </a:solidFill>
                <a:latin typeface="Segoe UI"/>
                <a:cs typeface="Segoe UI"/>
              </a:rPr>
              <a:t>een</a:t>
            </a:r>
            <a:r>
              <a:rPr sz="1100" spc="-10" dirty="0">
                <a:solidFill>
                  <a:srgbClr val="1E1E1E"/>
                </a:solidFill>
                <a:latin typeface="Segoe UI"/>
                <a:cs typeface="Segoe UI"/>
              </a:rPr>
              <a:t> </a:t>
            </a:r>
            <a:r>
              <a:rPr sz="1100" dirty="0">
                <a:solidFill>
                  <a:srgbClr val="1E1E1E"/>
                </a:solidFill>
                <a:latin typeface="Segoe UI"/>
                <a:cs typeface="Segoe UI"/>
              </a:rPr>
              <a:t>gedragen</a:t>
            </a:r>
            <a:r>
              <a:rPr sz="1100" spc="-5" dirty="0">
                <a:solidFill>
                  <a:srgbClr val="1E1E1E"/>
                </a:solidFill>
                <a:latin typeface="Segoe UI"/>
                <a:cs typeface="Segoe UI"/>
              </a:rPr>
              <a:t> </a:t>
            </a:r>
            <a:r>
              <a:rPr sz="1100" dirty="0">
                <a:solidFill>
                  <a:srgbClr val="1E1E1E"/>
                </a:solidFill>
                <a:latin typeface="Segoe UI"/>
                <a:cs typeface="Segoe UI"/>
              </a:rPr>
              <a:t>en</a:t>
            </a:r>
            <a:r>
              <a:rPr sz="1100" spc="-10" dirty="0">
                <a:solidFill>
                  <a:srgbClr val="1E1E1E"/>
                </a:solidFill>
                <a:latin typeface="Segoe UI"/>
                <a:cs typeface="Segoe UI"/>
              </a:rPr>
              <a:t> organisatiebrede </a:t>
            </a:r>
            <a:r>
              <a:rPr sz="1100" dirty="0">
                <a:solidFill>
                  <a:srgbClr val="1E1E1E"/>
                </a:solidFill>
                <a:latin typeface="Segoe UI"/>
                <a:cs typeface="Segoe UI"/>
              </a:rPr>
              <a:t>missie</a:t>
            </a:r>
            <a:r>
              <a:rPr sz="1100" spc="-30" dirty="0">
                <a:solidFill>
                  <a:srgbClr val="1E1E1E"/>
                </a:solidFill>
                <a:latin typeface="Segoe UI"/>
                <a:cs typeface="Segoe UI"/>
              </a:rPr>
              <a:t> </a:t>
            </a:r>
            <a:r>
              <a:rPr sz="1100" dirty="0">
                <a:solidFill>
                  <a:srgbClr val="1E1E1E"/>
                </a:solidFill>
                <a:latin typeface="Segoe UI"/>
                <a:cs typeface="Segoe UI"/>
              </a:rPr>
              <a:t>en</a:t>
            </a:r>
            <a:r>
              <a:rPr sz="1100" spc="-10" dirty="0">
                <a:solidFill>
                  <a:srgbClr val="1E1E1E"/>
                </a:solidFill>
                <a:latin typeface="Segoe UI"/>
                <a:cs typeface="Segoe UI"/>
              </a:rPr>
              <a:t> </a:t>
            </a:r>
            <a:r>
              <a:rPr sz="1100" dirty="0">
                <a:solidFill>
                  <a:srgbClr val="1E1E1E"/>
                </a:solidFill>
                <a:latin typeface="Segoe UI"/>
                <a:cs typeface="Segoe UI"/>
              </a:rPr>
              <a:t>visie.</a:t>
            </a:r>
            <a:r>
              <a:rPr sz="1100" spc="-25" dirty="0">
                <a:solidFill>
                  <a:srgbClr val="1E1E1E"/>
                </a:solidFill>
                <a:latin typeface="Segoe UI"/>
                <a:cs typeface="Segoe UI"/>
              </a:rPr>
              <a:t> </a:t>
            </a:r>
            <a:r>
              <a:rPr sz="1100" dirty="0">
                <a:solidFill>
                  <a:srgbClr val="1E1E1E"/>
                </a:solidFill>
                <a:latin typeface="Segoe UI"/>
                <a:cs typeface="Segoe UI"/>
              </a:rPr>
              <a:t>Medewerkers</a:t>
            </a:r>
            <a:r>
              <a:rPr sz="1100" spc="-30" dirty="0">
                <a:solidFill>
                  <a:srgbClr val="1E1E1E"/>
                </a:solidFill>
                <a:latin typeface="Segoe UI"/>
                <a:cs typeface="Segoe UI"/>
              </a:rPr>
              <a:t> </a:t>
            </a:r>
            <a:r>
              <a:rPr sz="1100" dirty="0">
                <a:solidFill>
                  <a:srgbClr val="1E1E1E"/>
                </a:solidFill>
                <a:latin typeface="Segoe UI"/>
                <a:cs typeface="Segoe UI"/>
              </a:rPr>
              <a:t>betrekken en</a:t>
            </a:r>
            <a:r>
              <a:rPr sz="1100" spc="-10" dirty="0">
                <a:solidFill>
                  <a:srgbClr val="1E1E1E"/>
                </a:solidFill>
                <a:latin typeface="Segoe UI"/>
                <a:cs typeface="Segoe UI"/>
              </a:rPr>
              <a:t> </a:t>
            </a:r>
            <a:r>
              <a:rPr sz="1100" dirty="0">
                <a:solidFill>
                  <a:srgbClr val="1E1E1E"/>
                </a:solidFill>
                <a:latin typeface="Segoe UI"/>
                <a:cs typeface="Segoe UI"/>
              </a:rPr>
              <a:t>mee</a:t>
            </a:r>
            <a:r>
              <a:rPr sz="1100" spc="-15" dirty="0">
                <a:solidFill>
                  <a:srgbClr val="1E1E1E"/>
                </a:solidFill>
                <a:latin typeface="Segoe UI"/>
                <a:cs typeface="Segoe UI"/>
              </a:rPr>
              <a:t> </a:t>
            </a:r>
            <a:r>
              <a:rPr sz="1100" dirty="0">
                <a:solidFill>
                  <a:srgbClr val="1E1E1E"/>
                </a:solidFill>
                <a:latin typeface="Segoe UI"/>
                <a:cs typeface="Segoe UI"/>
              </a:rPr>
              <a:t>laten</a:t>
            </a:r>
            <a:r>
              <a:rPr sz="1100" spc="-10" dirty="0">
                <a:solidFill>
                  <a:srgbClr val="1E1E1E"/>
                </a:solidFill>
                <a:latin typeface="Segoe UI"/>
                <a:cs typeface="Segoe UI"/>
              </a:rPr>
              <a:t> </a:t>
            </a:r>
            <a:r>
              <a:rPr sz="1100" dirty="0">
                <a:solidFill>
                  <a:srgbClr val="1E1E1E"/>
                </a:solidFill>
                <a:latin typeface="Segoe UI"/>
                <a:cs typeface="Segoe UI"/>
              </a:rPr>
              <a:t>evalueren</a:t>
            </a:r>
            <a:r>
              <a:rPr sz="1100" spc="-25" dirty="0">
                <a:solidFill>
                  <a:srgbClr val="1E1E1E"/>
                </a:solidFill>
                <a:latin typeface="Segoe UI"/>
                <a:cs typeface="Segoe UI"/>
              </a:rPr>
              <a:t> </a:t>
            </a:r>
            <a:r>
              <a:rPr sz="1100" dirty="0">
                <a:solidFill>
                  <a:srgbClr val="1E1E1E"/>
                </a:solidFill>
                <a:latin typeface="Segoe UI"/>
                <a:cs typeface="Segoe UI"/>
              </a:rPr>
              <a:t>is</a:t>
            </a:r>
            <a:r>
              <a:rPr sz="1100" spc="-15" dirty="0">
                <a:solidFill>
                  <a:srgbClr val="1E1E1E"/>
                </a:solidFill>
                <a:latin typeface="Segoe UI"/>
                <a:cs typeface="Segoe UI"/>
              </a:rPr>
              <a:t> </a:t>
            </a:r>
            <a:r>
              <a:rPr sz="1100" dirty="0">
                <a:solidFill>
                  <a:srgbClr val="1E1E1E"/>
                </a:solidFill>
                <a:latin typeface="Segoe UI"/>
                <a:cs typeface="Segoe UI"/>
              </a:rPr>
              <a:t>de</a:t>
            </a:r>
            <a:r>
              <a:rPr sz="1100" spc="-10" dirty="0">
                <a:solidFill>
                  <a:srgbClr val="1E1E1E"/>
                </a:solidFill>
                <a:latin typeface="Segoe UI"/>
                <a:cs typeface="Segoe UI"/>
              </a:rPr>
              <a:t> sleutel.</a:t>
            </a:r>
            <a:endParaRPr sz="1100" dirty="0">
              <a:latin typeface="Segoe UI"/>
              <a:cs typeface="Segoe UI"/>
            </a:endParaRPr>
          </a:p>
          <a:p>
            <a:pPr marL="469265" indent="-227965">
              <a:lnSpc>
                <a:spcPct val="100000"/>
              </a:lnSpc>
              <a:spcBef>
                <a:spcPts val="900"/>
              </a:spcBef>
              <a:buClr>
                <a:srgbClr val="44B8BE"/>
              </a:buClr>
              <a:buFont typeface="Arial MT"/>
              <a:buChar char="•"/>
              <a:tabLst>
                <a:tab pos="469265" algn="l"/>
              </a:tabLst>
            </a:pPr>
            <a:r>
              <a:rPr sz="1100" dirty="0">
                <a:latin typeface="Segoe UI"/>
                <a:cs typeface="Segoe UI"/>
              </a:rPr>
              <a:t>Nagaan</a:t>
            </a:r>
            <a:r>
              <a:rPr sz="1100" spc="-20" dirty="0">
                <a:latin typeface="Segoe UI"/>
                <a:cs typeface="Segoe UI"/>
              </a:rPr>
              <a:t> </a:t>
            </a:r>
            <a:r>
              <a:rPr sz="1100" dirty="0">
                <a:latin typeface="Segoe UI"/>
                <a:cs typeface="Segoe UI"/>
              </a:rPr>
              <a:t>welke</a:t>
            </a:r>
            <a:r>
              <a:rPr sz="1100" spc="-20" dirty="0">
                <a:latin typeface="Segoe UI"/>
                <a:cs typeface="Segoe UI"/>
              </a:rPr>
              <a:t> </a:t>
            </a:r>
            <a:r>
              <a:rPr sz="1100" dirty="0">
                <a:latin typeface="Segoe UI"/>
                <a:cs typeface="Segoe UI"/>
              </a:rPr>
              <a:t>waarden</a:t>
            </a:r>
            <a:r>
              <a:rPr sz="1100" spc="-10" dirty="0">
                <a:latin typeface="Segoe UI"/>
                <a:cs typeface="Segoe UI"/>
              </a:rPr>
              <a:t> </a:t>
            </a:r>
            <a:r>
              <a:rPr sz="1100" dirty="0">
                <a:latin typeface="Segoe UI"/>
                <a:cs typeface="Segoe UI"/>
              </a:rPr>
              <a:t>leven</a:t>
            </a:r>
            <a:r>
              <a:rPr sz="1100" spc="-40" dirty="0">
                <a:latin typeface="Segoe UI"/>
                <a:cs typeface="Segoe UI"/>
              </a:rPr>
              <a:t> </a:t>
            </a:r>
            <a:r>
              <a:rPr sz="1100" dirty="0">
                <a:latin typeface="Segoe UI"/>
                <a:cs typeface="Segoe UI"/>
              </a:rPr>
              <a:t>binnen</a:t>
            </a:r>
            <a:r>
              <a:rPr sz="1100" spc="-20" dirty="0">
                <a:latin typeface="Segoe UI"/>
                <a:cs typeface="Segoe UI"/>
              </a:rPr>
              <a:t> </a:t>
            </a:r>
            <a:r>
              <a:rPr sz="1100" dirty="0">
                <a:latin typeface="Segoe UI"/>
                <a:cs typeface="Segoe UI"/>
              </a:rPr>
              <a:t>de</a:t>
            </a:r>
            <a:r>
              <a:rPr sz="1100" spc="-15" dirty="0">
                <a:latin typeface="Segoe UI"/>
                <a:cs typeface="Segoe UI"/>
              </a:rPr>
              <a:t> </a:t>
            </a:r>
            <a:r>
              <a:rPr sz="1100" spc="-10" dirty="0">
                <a:latin typeface="Segoe UI"/>
                <a:cs typeface="Segoe UI"/>
              </a:rPr>
              <a:t>organisatie</a:t>
            </a:r>
            <a:r>
              <a:rPr sz="1100" spc="-35" dirty="0">
                <a:latin typeface="Segoe UI"/>
                <a:cs typeface="Segoe UI"/>
              </a:rPr>
              <a:t> </a:t>
            </a:r>
            <a:r>
              <a:rPr sz="1100" dirty="0">
                <a:latin typeface="Segoe UI"/>
                <a:cs typeface="Segoe UI"/>
              </a:rPr>
              <a:t>en</a:t>
            </a:r>
            <a:r>
              <a:rPr sz="1100" spc="-20" dirty="0">
                <a:latin typeface="Segoe UI"/>
                <a:cs typeface="Segoe UI"/>
              </a:rPr>
              <a:t> </a:t>
            </a:r>
            <a:r>
              <a:rPr sz="1100" dirty="0">
                <a:latin typeface="Segoe UI"/>
                <a:cs typeface="Segoe UI"/>
              </a:rPr>
              <a:t>integreren</a:t>
            </a:r>
            <a:r>
              <a:rPr sz="1100" spc="-15" dirty="0">
                <a:latin typeface="Segoe UI"/>
                <a:cs typeface="Segoe UI"/>
              </a:rPr>
              <a:t> </a:t>
            </a:r>
            <a:r>
              <a:rPr sz="1100" dirty="0">
                <a:latin typeface="Segoe UI"/>
                <a:cs typeface="Segoe UI"/>
              </a:rPr>
              <a:t>met</a:t>
            </a:r>
            <a:r>
              <a:rPr sz="1100" spc="-10" dirty="0">
                <a:latin typeface="Segoe UI"/>
                <a:cs typeface="Segoe UI"/>
              </a:rPr>
              <a:t> </a:t>
            </a:r>
            <a:r>
              <a:rPr sz="1100" dirty="0">
                <a:latin typeface="Segoe UI"/>
                <a:cs typeface="Segoe UI"/>
              </a:rPr>
              <a:t>wie</a:t>
            </a:r>
            <a:r>
              <a:rPr sz="1100" spc="-25" dirty="0">
                <a:latin typeface="Segoe UI"/>
                <a:cs typeface="Segoe UI"/>
              </a:rPr>
              <a:t> </a:t>
            </a:r>
            <a:r>
              <a:rPr sz="1100" dirty="0">
                <a:latin typeface="Segoe UI"/>
                <a:cs typeface="Segoe UI"/>
              </a:rPr>
              <a:t>wij</a:t>
            </a:r>
            <a:r>
              <a:rPr sz="1100" spc="-30" dirty="0">
                <a:latin typeface="Segoe UI"/>
                <a:cs typeface="Segoe UI"/>
              </a:rPr>
              <a:t> </a:t>
            </a:r>
            <a:r>
              <a:rPr sz="1100" dirty="0">
                <a:latin typeface="Segoe UI"/>
                <a:cs typeface="Segoe UI"/>
              </a:rPr>
              <a:t>willen</a:t>
            </a:r>
            <a:r>
              <a:rPr sz="1100" spc="-10" dirty="0">
                <a:latin typeface="Segoe UI"/>
                <a:cs typeface="Segoe UI"/>
              </a:rPr>
              <a:t> </a:t>
            </a:r>
            <a:r>
              <a:rPr sz="1100" dirty="0">
                <a:latin typeface="Segoe UI"/>
                <a:cs typeface="Segoe UI"/>
              </a:rPr>
              <a:t>zijn</a:t>
            </a:r>
            <a:r>
              <a:rPr sz="1100" spc="-35" dirty="0">
                <a:latin typeface="Segoe UI"/>
                <a:cs typeface="Segoe UI"/>
              </a:rPr>
              <a:t> </a:t>
            </a:r>
            <a:r>
              <a:rPr sz="1100" dirty="0">
                <a:latin typeface="Segoe UI"/>
                <a:cs typeface="Segoe UI"/>
              </a:rPr>
              <a:t>als</a:t>
            </a:r>
            <a:r>
              <a:rPr sz="1100" spc="-20" dirty="0">
                <a:latin typeface="Segoe UI"/>
                <a:cs typeface="Segoe UI"/>
              </a:rPr>
              <a:t> </a:t>
            </a:r>
            <a:r>
              <a:rPr sz="1100" dirty="0">
                <a:latin typeface="Segoe UI"/>
                <a:cs typeface="Segoe UI"/>
              </a:rPr>
              <a:t>werkgever</a:t>
            </a:r>
            <a:r>
              <a:rPr sz="1100" spc="-20" dirty="0">
                <a:latin typeface="Segoe UI"/>
                <a:cs typeface="Segoe UI"/>
              </a:rPr>
              <a:t> </a:t>
            </a:r>
            <a:r>
              <a:rPr sz="1100" dirty="0">
                <a:latin typeface="Segoe UI"/>
                <a:cs typeface="Segoe UI"/>
              </a:rPr>
              <a:t>en</a:t>
            </a:r>
            <a:r>
              <a:rPr sz="1100" spc="-20" dirty="0">
                <a:latin typeface="Segoe UI"/>
                <a:cs typeface="Segoe UI"/>
              </a:rPr>
              <a:t> </a:t>
            </a:r>
            <a:r>
              <a:rPr sz="1100" dirty="0">
                <a:latin typeface="Segoe UI"/>
                <a:cs typeface="Segoe UI"/>
              </a:rPr>
              <a:t>lokaal</a:t>
            </a:r>
            <a:r>
              <a:rPr sz="1100" spc="-25" dirty="0">
                <a:latin typeface="Segoe UI"/>
                <a:cs typeface="Segoe UI"/>
              </a:rPr>
              <a:t> </a:t>
            </a:r>
            <a:r>
              <a:rPr sz="1100" spc="-10" dirty="0">
                <a:latin typeface="Segoe UI"/>
                <a:cs typeface="Segoe UI"/>
              </a:rPr>
              <a:t>bestuur.</a:t>
            </a:r>
            <a:endParaRPr sz="1100" dirty="0">
              <a:latin typeface="Segoe UI"/>
              <a:cs typeface="Segoe UI"/>
            </a:endParaRPr>
          </a:p>
          <a:p>
            <a:pPr marL="469265" indent="-227965">
              <a:lnSpc>
                <a:spcPct val="100000"/>
              </a:lnSpc>
              <a:spcBef>
                <a:spcPts val="890"/>
              </a:spcBef>
              <a:buClr>
                <a:srgbClr val="44B8BE"/>
              </a:buClr>
              <a:buFont typeface="Arial MT"/>
              <a:buChar char="•"/>
              <a:tabLst>
                <a:tab pos="469265" algn="l"/>
              </a:tabLst>
            </a:pPr>
            <a:r>
              <a:rPr sz="1100" dirty="0">
                <a:latin typeface="Segoe UI"/>
                <a:cs typeface="Segoe UI"/>
              </a:rPr>
              <a:t>Waarden</a:t>
            </a:r>
            <a:r>
              <a:rPr sz="1100" spc="-10" dirty="0">
                <a:latin typeface="Segoe UI"/>
                <a:cs typeface="Segoe UI"/>
              </a:rPr>
              <a:t> </a:t>
            </a:r>
            <a:r>
              <a:rPr sz="1100" dirty="0">
                <a:latin typeface="Segoe UI"/>
                <a:cs typeface="Segoe UI"/>
              </a:rPr>
              <a:t>laten</a:t>
            </a:r>
            <a:r>
              <a:rPr sz="1100" spc="-5" dirty="0">
                <a:latin typeface="Segoe UI"/>
                <a:cs typeface="Segoe UI"/>
              </a:rPr>
              <a:t> </a:t>
            </a:r>
            <a:r>
              <a:rPr sz="1100" dirty="0">
                <a:latin typeface="Segoe UI"/>
                <a:cs typeface="Segoe UI"/>
              </a:rPr>
              <a:t>leven</a:t>
            </a:r>
            <a:r>
              <a:rPr sz="1100" spc="-20" dirty="0">
                <a:latin typeface="Segoe UI"/>
                <a:cs typeface="Segoe UI"/>
              </a:rPr>
              <a:t> </a:t>
            </a:r>
            <a:r>
              <a:rPr sz="1100" dirty="0">
                <a:latin typeface="Segoe UI"/>
                <a:cs typeface="Segoe UI"/>
              </a:rPr>
              <a:t>in</a:t>
            </a:r>
            <a:r>
              <a:rPr sz="1100" spc="-5" dirty="0">
                <a:latin typeface="Segoe UI"/>
                <a:cs typeface="Segoe UI"/>
              </a:rPr>
              <a:t> </a:t>
            </a:r>
            <a:r>
              <a:rPr sz="1100" dirty="0">
                <a:latin typeface="Segoe UI"/>
                <a:cs typeface="Segoe UI"/>
              </a:rPr>
              <a:t>onze manier van </a:t>
            </a:r>
            <a:r>
              <a:rPr sz="1100" spc="-10" dirty="0">
                <a:latin typeface="Segoe UI"/>
                <a:cs typeface="Segoe UI"/>
              </a:rPr>
              <a:t>(samen)werken</a:t>
            </a:r>
            <a:r>
              <a:rPr sz="1100" dirty="0">
                <a:latin typeface="Segoe UI"/>
                <a:cs typeface="Segoe UI"/>
              </a:rPr>
              <a:t> (bv.</a:t>
            </a:r>
            <a:r>
              <a:rPr sz="1100" spc="-5" dirty="0">
                <a:latin typeface="Segoe UI"/>
                <a:cs typeface="Segoe UI"/>
              </a:rPr>
              <a:t> </a:t>
            </a:r>
            <a:r>
              <a:rPr sz="1100" spc="-10" dirty="0">
                <a:latin typeface="Segoe UI"/>
                <a:cs typeface="Segoe UI"/>
              </a:rPr>
              <a:t>deontologische</a:t>
            </a:r>
            <a:r>
              <a:rPr sz="1100" dirty="0">
                <a:latin typeface="Segoe UI"/>
                <a:cs typeface="Segoe UI"/>
              </a:rPr>
              <a:t> code,</a:t>
            </a:r>
            <a:r>
              <a:rPr sz="1100" spc="5" dirty="0">
                <a:latin typeface="Segoe UI"/>
                <a:cs typeface="Segoe UI"/>
              </a:rPr>
              <a:t> </a:t>
            </a:r>
            <a:r>
              <a:rPr sz="1100" dirty="0">
                <a:latin typeface="Segoe UI"/>
                <a:cs typeface="Segoe UI"/>
              </a:rPr>
              <a:t>interne</a:t>
            </a:r>
            <a:r>
              <a:rPr sz="1100" spc="5" dirty="0">
                <a:latin typeface="Segoe UI"/>
                <a:cs typeface="Segoe UI"/>
              </a:rPr>
              <a:t> </a:t>
            </a:r>
            <a:r>
              <a:rPr sz="1100" spc="-10" dirty="0">
                <a:latin typeface="Segoe UI"/>
                <a:cs typeface="Segoe UI"/>
              </a:rPr>
              <a:t>communicatie</a:t>
            </a:r>
            <a:r>
              <a:rPr sz="1100" spc="5" dirty="0">
                <a:latin typeface="Segoe UI"/>
                <a:cs typeface="Segoe UI"/>
              </a:rPr>
              <a:t> </a:t>
            </a:r>
            <a:r>
              <a:rPr sz="1100" dirty="0">
                <a:latin typeface="Segoe UI"/>
                <a:cs typeface="Segoe UI"/>
              </a:rPr>
              <a:t>en</a:t>
            </a:r>
            <a:r>
              <a:rPr sz="1100" spc="-5" dirty="0">
                <a:latin typeface="Segoe UI"/>
                <a:cs typeface="Segoe UI"/>
              </a:rPr>
              <a:t> </a:t>
            </a:r>
            <a:r>
              <a:rPr sz="1100" spc="-10" dirty="0">
                <a:latin typeface="Segoe UI"/>
                <a:cs typeface="Segoe UI"/>
              </a:rPr>
              <a:t>leiderschap).</a:t>
            </a:r>
            <a:endParaRPr sz="1100" dirty="0">
              <a:latin typeface="Segoe UI"/>
              <a:cs typeface="Segoe UI"/>
            </a:endParaRPr>
          </a:p>
        </p:txBody>
      </p:sp>
      <p:pic>
        <p:nvPicPr>
          <p:cNvPr id="5" name="object 5"/>
          <p:cNvPicPr/>
          <p:nvPr/>
        </p:nvPicPr>
        <p:blipFill>
          <a:blip r:embed="rId3" cstate="print"/>
          <a:stretch>
            <a:fillRect/>
          </a:stretch>
        </p:blipFill>
        <p:spPr>
          <a:xfrm>
            <a:off x="2435605" y="3424301"/>
            <a:ext cx="64007" cy="106679"/>
          </a:xfrm>
          <a:prstGeom prst="rect">
            <a:avLst/>
          </a:prstGeom>
        </p:spPr>
      </p:pic>
      <p:sp>
        <p:nvSpPr>
          <p:cNvPr id="6" name="object 6"/>
          <p:cNvSpPr txBox="1"/>
          <p:nvPr/>
        </p:nvSpPr>
        <p:spPr>
          <a:xfrm>
            <a:off x="2651886" y="3375482"/>
            <a:ext cx="8465820" cy="1055370"/>
          </a:xfrm>
          <a:prstGeom prst="rect">
            <a:avLst/>
          </a:prstGeom>
        </p:spPr>
        <p:txBody>
          <a:bodyPr vert="horz" wrap="square" lIns="0" tIns="12700" rIns="0" bIns="0" rtlCol="0">
            <a:spAutoFit/>
          </a:bodyPr>
          <a:lstStyle/>
          <a:p>
            <a:pPr marL="12700">
              <a:lnSpc>
                <a:spcPct val="100000"/>
              </a:lnSpc>
              <a:spcBef>
                <a:spcPts val="100"/>
              </a:spcBef>
            </a:pPr>
            <a:r>
              <a:rPr sz="1200" b="1" spc="-10" dirty="0">
                <a:latin typeface="Segoe UI"/>
                <a:cs typeface="Segoe UI"/>
              </a:rPr>
              <a:t>Doelstellingen</a:t>
            </a:r>
            <a:endParaRPr sz="1200">
              <a:latin typeface="Segoe UI"/>
              <a:cs typeface="Segoe UI"/>
            </a:endParaRPr>
          </a:p>
          <a:p>
            <a:pPr marL="469265" indent="-227965">
              <a:lnSpc>
                <a:spcPct val="100000"/>
              </a:lnSpc>
              <a:spcBef>
                <a:spcPts val="919"/>
              </a:spcBef>
              <a:buClr>
                <a:srgbClr val="44B8BE"/>
              </a:buClr>
              <a:buFont typeface="Arial MT"/>
              <a:buChar char="•"/>
              <a:tabLst>
                <a:tab pos="469265" algn="l"/>
              </a:tabLst>
            </a:pPr>
            <a:r>
              <a:rPr sz="1100" dirty="0">
                <a:solidFill>
                  <a:srgbClr val="1E1E1E"/>
                </a:solidFill>
                <a:latin typeface="Segoe UI"/>
                <a:cs typeface="Segoe UI"/>
              </a:rPr>
              <a:t>Hanteren</a:t>
            </a:r>
            <a:r>
              <a:rPr sz="1100" spc="-30" dirty="0">
                <a:solidFill>
                  <a:srgbClr val="1E1E1E"/>
                </a:solidFill>
                <a:latin typeface="Segoe UI"/>
                <a:cs typeface="Segoe UI"/>
              </a:rPr>
              <a:t> </a:t>
            </a:r>
            <a:r>
              <a:rPr sz="1100" dirty="0">
                <a:solidFill>
                  <a:srgbClr val="1E1E1E"/>
                </a:solidFill>
                <a:latin typeface="Segoe UI"/>
                <a:cs typeface="Segoe UI"/>
              </a:rPr>
              <a:t>van</a:t>
            </a:r>
            <a:r>
              <a:rPr sz="1100" spc="-25" dirty="0">
                <a:solidFill>
                  <a:srgbClr val="1E1E1E"/>
                </a:solidFill>
                <a:latin typeface="Segoe UI"/>
                <a:cs typeface="Segoe UI"/>
              </a:rPr>
              <a:t> </a:t>
            </a:r>
            <a:r>
              <a:rPr sz="1100" dirty="0">
                <a:solidFill>
                  <a:srgbClr val="1E1E1E"/>
                </a:solidFill>
                <a:latin typeface="Segoe UI"/>
                <a:cs typeface="Segoe UI"/>
              </a:rPr>
              <a:t>(intern)</a:t>
            </a:r>
            <a:r>
              <a:rPr sz="1100" spc="-25" dirty="0">
                <a:solidFill>
                  <a:srgbClr val="1E1E1E"/>
                </a:solidFill>
                <a:latin typeface="Segoe UI"/>
                <a:cs typeface="Segoe UI"/>
              </a:rPr>
              <a:t> </a:t>
            </a:r>
            <a:r>
              <a:rPr sz="1100" dirty="0">
                <a:solidFill>
                  <a:srgbClr val="1E1E1E"/>
                </a:solidFill>
                <a:latin typeface="Segoe UI"/>
                <a:cs typeface="Segoe UI"/>
              </a:rPr>
              <a:t>gedragen</a:t>
            </a:r>
            <a:r>
              <a:rPr sz="1100" spc="-25" dirty="0">
                <a:solidFill>
                  <a:srgbClr val="1E1E1E"/>
                </a:solidFill>
                <a:latin typeface="Segoe UI"/>
                <a:cs typeface="Segoe UI"/>
              </a:rPr>
              <a:t> </a:t>
            </a:r>
            <a:r>
              <a:rPr sz="1100" dirty="0">
                <a:solidFill>
                  <a:srgbClr val="1E1E1E"/>
                </a:solidFill>
                <a:latin typeface="Segoe UI"/>
                <a:cs typeface="Segoe UI"/>
              </a:rPr>
              <a:t>doelstellingen</a:t>
            </a:r>
            <a:r>
              <a:rPr sz="1100" spc="-30" dirty="0">
                <a:solidFill>
                  <a:srgbClr val="1E1E1E"/>
                </a:solidFill>
                <a:latin typeface="Segoe UI"/>
                <a:cs typeface="Segoe UI"/>
              </a:rPr>
              <a:t> </a:t>
            </a:r>
            <a:r>
              <a:rPr sz="1100" dirty="0">
                <a:solidFill>
                  <a:srgbClr val="1E1E1E"/>
                </a:solidFill>
                <a:latin typeface="Segoe UI"/>
                <a:cs typeface="Segoe UI"/>
              </a:rPr>
              <a:t>in</a:t>
            </a:r>
            <a:r>
              <a:rPr sz="1100" spc="-25" dirty="0">
                <a:solidFill>
                  <a:srgbClr val="1E1E1E"/>
                </a:solidFill>
                <a:latin typeface="Segoe UI"/>
                <a:cs typeface="Segoe UI"/>
              </a:rPr>
              <a:t> </a:t>
            </a:r>
            <a:r>
              <a:rPr sz="1100" dirty="0">
                <a:solidFill>
                  <a:srgbClr val="1E1E1E"/>
                </a:solidFill>
                <a:latin typeface="Segoe UI"/>
                <a:cs typeface="Segoe UI"/>
              </a:rPr>
              <a:t>het</a:t>
            </a:r>
            <a:r>
              <a:rPr sz="1100" spc="-30" dirty="0">
                <a:solidFill>
                  <a:srgbClr val="1E1E1E"/>
                </a:solidFill>
                <a:latin typeface="Segoe UI"/>
                <a:cs typeface="Segoe UI"/>
              </a:rPr>
              <a:t> </a:t>
            </a:r>
            <a:r>
              <a:rPr sz="1100" spc="-10" dirty="0">
                <a:solidFill>
                  <a:srgbClr val="1E1E1E"/>
                </a:solidFill>
                <a:latin typeface="Segoe UI"/>
                <a:cs typeface="Segoe UI"/>
              </a:rPr>
              <a:t>meerjarenplan.</a:t>
            </a:r>
            <a:endParaRPr sz="1100">
              <a:latin typeface="Segoe UI"/>
              <a:cs typeface="Segoe UI"/>
            </a:endParaRPr>
          </a:p>
          <a:p>
            <a:pPr marL="469265" indent="-227965">
              <a:lnSpc>
                <a:spcPct val="100000"/>
              </a:lnSpc>
              <a:spcBef>
                <a:spcPts val="900"/>
              </a:spcBef>
              <a:buClr>
                <a:srgbClr val="44B8BE"/>
              </a:buClr>
              <a:buFont typeface="Arial MT"/>
              <a:buChar char="•"/>
              <a:tabLst>
                <a:tab pos="469265" algn="l"/>
              </a:tabLst>
            </a:pPr>
            <a:r>
              <a:rPr sz="1100" dirty="0">
                <a:solidFill>
                  <a:srgbClr val="1E1E1E"/>
                </a:solidFill>
                <a:latin typeface="Segoe UI"/>
                <a:cs typeface="Segoe UI"/>
              </a:rPr>
              <a:t>Formuleren</a:t>
            </a:r>
            <a:r>
              <a:rPr sz="1100" spc="-30" dirty="0">
                <a:solidFill>
                  <a:srgbClr val="1E1E1E"/>
                </a:solidFill>
                <a:latin typeface="Segoe UI"/>
                <a:cs typeface="Segoe UI"/>
              </a:rPr>
              <a:t> </a:t>
            </a:r>
            <a:r>
              <a:rPr sz="1100" dirty="0">
                <a:solidFill>
                  <a:srgbClr val="1E1E1E"/>
                </a:solidFill>
                <a:latin typeface="Segoe UI"/>
                <a:cs typeface="Segoe UI"/>
              </a:rPr>
              <a:t>van</a:t>
            </a:r>
            <a:r>
              <a:rPr sz="1100" spc="-50" dirty="0">
                <a:solidFill>
                  <a:srgbClr val="1E1E1E"/>
                </a:solidFill>
                <a:latin typeface="Segoe UI"/>
                <a:cs typeface="Segoe UI"/>
              </a:rPr>
              <a:t> </a:t>
            </a:r>
            <a:r>
              <a:rPr sz="1100" dirty="0">
                <a:solidFill>
                  <a:srgbClr val="1E1E1E"/>
                </a:solidFill>
                <a:latin typeface="Segoe UI"/>
                <a:cs typeface="Segoe UI"/>
              </a:rPr>
              <a:t>duidelijke</a:t>
            </a:r>
            <a:r>
              <a:rPr sz="1100" spc="-35" dirty="0">
                <a:solidFill>
                  <a:srgbClr val="1E1E1E"/>
                </a:solidFill>
                <a:latin typeface="Segoe UI"/>
                <a:cs typeface="Segoe UI"/>
              </a:rPr>
              <a:t> </a:t>
            </a:r>
            <a:r>
              <a:rPr sz="1100" dirty="0">
                <a:solidFill>
                  <a:srgbClr val="1E1E1E"/>
                </a:solidFill>
                <a:latin typeface="Segoe UI"/>
                <a:cs typeface="Segoe UI"/>
              </a:rPr>
              <a:t>doelstellingen</a:t>
            </a:r>
            <a:r>
              <a:rPr sz="1100" spc="-40" dirty="0">
                <a:solidFill>
                  <a:srgbClr val="1E1E1E"/>
                </a:solidFill>
                <a:latin typeface="Segoe UI"/>
                <a:cs typeface="Segoe UI"/>
              </a:rPr>
              <a:t> </a:t>
            </a:r>
            <a:r>
              <a:rPr sz="1100" dirty="0">
                <a:solidFill>
                  <a:srgbClr val="1E1E1E"/>
                </a:solidFill>
                <a:latin typeface="Segoe UI"/>
                <a:cs typeface="Segoe UI"/>
              </a:rPr>
              <a:t>(SMART)</a:t>
            </a:r>
            <a:r>
              <a:rPr sz="1100" spc="-30" dirty="0">
                <a:solidFill>
                  <a:srgbClr val="1E1E1E"/>
                </a:solidFill>
                <a:latin typeface="Segoe UI"/>
                <a:cs typeface="Segoe UI"/>
              </a:rPr>
              <a:t> </a:t>
            </a:r>
            <a:r>
              <a:rPr sz="1100" dirty="0">
                <a:solidFill>
                  <a:srgbClr val="1E1E1E"/>
                </a:solidFill>
                <a:latin typeface="Segoe UI"/>
                <a:cs typeface="Segoe UI"/>
              </a:rPr>
              <a:t>gekoppeld</a:t>
            </a:r>
            <a:r>
              <a:rPr sz="1100" spc="-40" dirty="0">
                <a:solidFill>
                  <a:srgbClr val="1E1E1E"/>
                </a:solidFill>
                <a:latin typeface="Segoe UI"/>
                <a:cs typeface="Segoe UI"/>
              </a:rPr>
              <a:t> </a:t>
            </a:r>
            <a:r>
              <a:rPr sz="1100" dirty="0">
                <a:solidFill>
                  <a:srgbClr val="1E1E1E"/>
                </a:solidFill>
                <a:latin typeface="Segoe UI"/>
                <a:cs typeface="Segoe UI"/>
              </a:rPr>
              <a:t>aan</a:t>
            </a:r>
            <a:r>
              <a:rPr sz="1100" spc="-40" dirty="0">
                <a:solidFill>
                  <a:srgbClr val="1E1E1E"/>
                </a:solidFill>
                <a:latin typeface="Segoe UI"/>
                <a:cs typeface="Segoe UI"/>
              </a:rPr>
              <a:t> </a:t>
            </a:r>
            <a:r>
              <a:rPr sz="1100" dirty="0">
                <a:solidFill>
                  <a:srgbClr val="1E1E1E"/>
                </a:solidFill>
                <a:latin typeface="Segoe UI"/>
                <a:cs typeface="Segoe UI"/>
              </a:rPr>
              <a:t>(waar</a:t>
            </a:r>
            <a:r>
              <a:rPr sz="1100" spc="-25" dirty="0">
                <a:solidFill>
                  <a:srgbClr val="1E1E1E"/>
                </a:solidFill>
                <a:latin typeface="Segoe UI"/>
                <a:cs typeface="Segoe UI"/>
              </a:rPr>
              <a:t> </a:t>
            </a:r>
            <a:r>
              <a:rPr sz="1100" dirty="0">
                <a:solidFill>
                  <a:srgbClr val="1E1E1E"/>
                </a:solidFill>
                <a:latin typeface="Segoe UI"/>
                <a:cs typeface="Segoe UI"/>
              </a:rPr>
              <a:t>mogelijk</a:t>
            </a:r>
            <a:r>
              <a:rPr sz="1100" spc="-35" dirty="0">
                <a:solidFill>
                  <a:srgbClr val="1E1E1E"/>
                </a:solidFill>
                <a:latin typeface="Segoe UI"/>
                <a:cs typeface="Segoe UI"/>
              </a:rPr>
              <a:t> </a:t>
            </a:r>
            <a:r>
              <a:rPr sz="1100" dirty="0">
                <a:solidFill>
                  <a:srgbClr val="1E1E1E"/>
                </a:solidFill>
                <a:latin typeface="Segoe UI"/>
                <a:cs typeface="Segoe UI"/>
              </a:rPr>
              <a:t>en</a:t>
            </a:r>
            <a:r>
              <a:rPr sz="1100" spc="-40" dirty="0">
                <a:solidFill>
                  <a:srgbClr val="1E1E1E"/>
                </a:solidFill>
                <a:latin typeface="Segoe UI"/>
                <a:cs typeface="Segoe UI"/>
              </a:rPr>
              <a:t> </a:t>
            </a:r>
            <a:r>
              <a:rPr sz="1100" dirty="0">
                <a:solidFill>
                  <a:srgbClr val="1E1E1E"/>
                </a:solidFill>
                <a:latin typeface="Segoe UI"/>
                <a:cs typeface="Segoe UI"/>
              </a:rPr>
              <a:t>relevant)</a:t>
            </a:r>
            <a:r>
              <a:rPr sz="1100" spc="-35" dirty="0">
                <a:solidFill>
                  <a:srgbClr val="1E1E1E"/>
                </a:solidFill>
                <a:latin typeface="Segoe UI"/>
                <a:cs typeface="Segoe UI"/>
              </a:rPr>
              <a:t> </a:t>
            </a:r>
            <a:r>
              <a:rPr sz="1100" dirty="0">
                <a:solidFill>
                  <a:srgbClr val="1E1E1E"/>
                </a:solidFill>
                <a:latin typeface="Segoe UI"/>
                <a:cs typeface="Segoe UI"/>
              </a:rPr>
              <a:t>meetbare</a:t>
            </a:r>
            <a:r>
              <a:rPr sz="1100" spc="-35" dirty="0">
                <a:solidFill>
                  <a:srgbClr val="1E1E1E"/>
                </a:solidFill>
                <a:latin typeface="Segoe UI"/>
                <a:cs typeface="Segoe UI"/>
              </a:rPr>
              <a:t> </a:t>
            </a:r>
            <a:r>
              <a:rPr sz="1100" dirty="0">
                <a:solidFill>
                  <a:srgbClr val="1E1E1E"/>
                </a:solidFill>
                <a:latin typeface="Segoe UI"/>
                <a:cs typeface="Segoe UI"/>
              </a:rPr>
              <a:t>indicatoren</a:t>
            </a:r>
            <a:r>
              <a:rPr sz="1100" spc="-30" dirty="0">
                <a:solidFill>
                  <a:srgbClr val="1E1E1E"/>
                </a:solidFill>
                <a:latin typeface="Segoe UI"/>
                <a:cs typeface="Segoe UI"/>
              </a:rPr>
              <a:t> </a:t>
            </a:r>
            <a:r>
              <a:rPr sz="1100" dirty="0">
                <a:solidFill>
                  <a:srgbClr val="1E1E1E"/>
                </a:solidFill>
                <a:latin typeface="Segoe UI"/>
                <a:cs typeface="Segoe UI"/>
              </a:rPr>
              <a:t>en</a:t>
            </a:r>
            <a:r>
              <a:rPr sz="1100" spc="-35" dirty="0">
                <a:solidFill>
                  <a:srgbClr val="1E1E1E"/>
                </a:solidFill>
                <a:latin typeface="Segoe UI"/>
                <a:cs typeface="Segoe UI"/>
              </a:rPr>
              <a:t> </a:t>
            </a:r>
            <a:r>
              <a:rPr sz="1100" spc="-10" dirty="0">
                <a:solidFill>
                  <a:srgbClr val="1E1E1E"/>
                </a:solidFill>
                <a:latin typeface="Segoe UI"/>
                <a:cs typeface="Segoe UI"/>
              </a:rPr>
              <a:t>opvolging.</a:t>
            </a:r>
            <a:endParaRPr sz="1100">
              <a:latin typeface="Segoe UI"/>
              <a:cs typeface="Segoe UI"/>
            </a:endParaRPr>
          </a:p>
          <a:p>
            <a:pPr marL="469265" indent="-227965">
              <a:lnSpc>
                <a:spcPct val="100000"/>
              </a:lnSpc>
              <a:spcBef>
                <a:spcPts val="885"/>
              </a:spcBef>
              <a:buClr>
                <a:srgbClr val="44B8BE"/>
              </a:buClr>
              <a:buFont typeface="Arial MT"/>
              <a:buChar char="•"/>
              <a:tabLst>
                <a:tab pos="469265" algn="l"/>
              </a:tabLst>
            </a:pPr>
            <a:r>
              <a:rPr sz="1100" dirty="0">
                <a:solidFill>
                  <a:srgbClr val="1E1E1E"/>
                </a:solidFill>
                <a:latin typeface="Segoe UI"/>
                <a:cs typeface="Segoe UI"/>
              </a:rPr>
              <a:t>Blijven</a:t>
            </a:r>
            <a:r>
              <a:rPr sz="1100" spc="-50" dirty="0">
                <a:solidFill>
                  <a:srgbClr val="1E1E1E"/>
                </a:solidFill>
                <a:latin typeface="Segoe UI"/>
                <a:cs typeface="Segoe UI"/>
              </a:rPr>
              <a:t> </a:t>
            </a:r>
            <a:r>
              <a:rPr sz="1100" dirty="0">
                <a:solidFill>
                  <a:srgbClr val="1E1E1E"/>
                </a:solidFill>
                <a:latin typeface="Segoe UI"/>
                <a:cs typeface="Segoe UI"/>
              </a:rPr>
              <a:t>inzetten</a:t>
            </a:r>
            <a:r>
              <a:rPr sz="1100" spc="-25" dirty="0">
                <a:solidFill>
                  <a:srgbClr val="1E1E1E"/>
                </a:solidFill>
                <a:latin typeface="Segoe UI"/>
                <a:cs typeface="Segoe UI"/>
              </a:rPr>
              <a:t> </a:t>
            </a:r>
            <a:r>
              <a:rPr sz="1100" dirty="0">
                <a:solidFill>
                  <a:srgbClr val="1E1E1E"/>
                </a:solidFill>
                <a:latin typeface="Segoe UI"/>
                <a:cs typeface="Segoe UI"/>
              </a:rPr>
              <a:t>op</a:t>
            </a:r>
            <a:r>
              <a:rPr sz="1100" spc="-15" dirty="0">
                <a:solidFill>
                  <a:srgbClr val="1E1E1E"/>
                </a:solidFill>
                <a:latin typeface="Segoe UI"/>
                <a:cs typeface="Segoe UI"/>
              </a:rPr>
              <a:t> </a:t>
            </a:r>
            <a:r>
              <a:rPr sz="1100" dirty="0">
                <a:solidFill>
                  <a:srgbClr val="1E1E1E"/>
                </a:solidFill>
                <a:latin typeface="Segoe UI"/>
                <a:cs typeface="Segoe UI"/>
              </a:rPr>
              <a:t>het</a:t>
            </a:r>
            <a:r>
              <a:rPr sz="1100" spc="-25" dirty="0">
                <a:solidFill>
                  <a:srgbClr val="1E1E1E"/>
                </a:solidFill>
                <a:latin typeface="Segoe UI"/>
                <a:cs typeface="Segoe UI"/>
              </a:rPr>
              <a:t> </a:t>
            </a:r>
            <a:r>
              <a:rPr sz="1100" dirty="0">
                <a:solidFill>
                  <a:srgbClr val="1E1E1E"/>
                </a:solidFill>
                <a:latin typeface="Segoe UI"/>
                <a:cs typeface="Segoe UI"/>
              </a:rPr>
              <a:t>communiceren</a:t>
            </a:r>
            <a:r>
              <a:rPr sz="1100" spc="-5" dirty="0">
                <a:solidFill>
                  <a:srgbClr val="1E1E1E"/>
                </a:solidFill>
                <a:latin typeface="Segoe UI"/>
                <a:cs typeface="Segoe UI"/>
              </a:rPr>
              <a:t> </a:t>
            </a:r>
            <a:r>
              <a:rPr sz="1100" dirty="0">
                <a:solidFill>
                  <a:srgbClr val="1E1E1E"/>
                </a:solidFill>
                <a:latin typeface="Segoe UI"/>
                <a:cs typeface="Segoe UI"/>
              </a:rPr>
              <a:t>over</a:t>
            </a:r>
            <a:r>
              <a:rPr sz="1100" spc="-25"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latin typeface="Segoe UI"/>
                <a:cs typeface="Segoe UI"/>
              </a:rPr>
              <a:t>realisatie</a:t>
            </a:r>
            <a:r>
              <a:rPr sz="1100" spc="-25" dirty="0">
                <a:latin typeface="Segoe UI"/>
                <a:cs typeface="Segoe UI"/>
              </a:rPr>
              <a:t> </a:t>
            </a:r>
            <a:r>
              <a:rPr sz="1100" dirty="0">
                <a:latin typeface="Segoe UI"/>
                <a:cs typeface="Segoe UI"/>
              </a:rPr>
              <a:t>van</a:t>
            </a:r>
            <a:r>
              <a:rPr sz="1100" spc="-35" dirty="0">
                <a:latin typeface="Segoe UI"/>
                <a:cs typeface="Segoe UI"/>
              </a:rPr>
              <a:t> </a:t>
            </a:r>
            <a:r>
              <a:rPr sz="1100" dirty="0">
                <a:latin typeface="Segoe UI"/>
                <a:cs typeface="Segoe UI"/>
              </a:rPr>
              <a:t>en</a:t>
            </a:r>
            <a:r>
              <a:rPr sz="1100" spc="-25" dirty="0">
                <a:latin typeface="Segoe UI"/>
                <a:cs typeface="Segoe UI"/>
              </a:rPr>
              <a:t> </a:t>
            </a:r>
            <a:r>
              <a:rPr sz="1100" dirty="0">
                <a:latin typeface="Segoe UI"/>
                <a:cs typeface="Segoe UI"/>
              </a:rPr>
              <a:t>de</a:t>
            </a:r>
            <a:r>
              <a:rPr sz="1100" spc="-20" dirty="0">
                <a:latin typeface="Segoe UI"/>
                <a:cs typeface="Segoe UI"/>
              </a:rPr>
              <a:t> </a:t>
            </a:r>
            <a:r>
              <a:rPr sz="1100" dirty="0">
                <a:latin typeface="Segoe UI"/>
                <a:cs typeface="Segoe UI"/>
              </a:rPr>
              <a:t>eventuele</a:t>
            </a:r>
            <a:r>
              <a:rPr sz="1100" spc="-35" dirty="0">
                <a:latin typeface="Segoe UI"/>
                <a:cs typeface="Segoe UI"/>
              </a:rPr>
              <a:t> </a:t>
            </a:r>
            <a:r>
              <a:rPr sz="1100" dirty="0">
                <a:latin typeface="Segoe UI"/>
                <a:cs typeface="Segoe UI"/>
              </a:rPr>
              <a:t>wijzigingen</a:t>
            </a:r>
            <a:r>
              <a:rPr sz="1100" spc="-15" dirty="0">
                <a:latin typeface="Segoe UI"/>
                <a:cs typeface="Segoe UI"/>
              </a:rPr>
              <a:t> </a:t>
            </a:r>
            <a:r>
              <a:rPr sz="1100" dirty="0">
                <a:latin typeface="Segoe UI"/>
                <a:cs typeface="Segoe UI"/>
              </a:rPr>
              <a:t>binnen</a:t>
            </a:r>
            <a:r>
              <a:rPr sz="1100" spc="-25" dirty="0">
                <a:latin typeface="Segoe UI"/>
                <a:cs typeface="Segoe UI"/>
              </a:rPr>
              <a:t> </a:t>
            </a:r>
            <a:r>
              <a:rPr sz="1100" dirty="0">
                <a:latin typeface="Segoe UI"/>
                <a:cs typeface="Segoe UI"/>
              </a:rPr>
              <a:t>de</a:t>
            </a:r>
            <a:r>
              <a:rPr sz="1100" spc="-25" dirty="0">
                <a:latin typeface="Segoe UI"/>
                <a:cs typeface="Segoe UI"/>
              </a:rPr>
              <a:t> </a:t>
            </a:r>
            <a:r>
              <a:rPr sz="1100" spc="-10" dirty="0">
                <a:latin typeface="Segoe UI"/>
                <a:cs typeface="Segoe UI"/>
              </a:rPr>
              <a:t>doelstellingen.</a:t>
            </a:r>
            <a:endParaRPr sz="1100">
              <a:latin typeface="Segoe UI"/>
              <a:cs typeface="Segoe UI"/>
            </a:endParaRPr>
          </a:p>
        </p:txBody>
      </p:sp>
      <p:pic>
        <p:nvPicPr>
          <p:cNvPr id="7" name="object 7"/>
          <p:cNvPicPr/>
          <p:nvPr/>
        </p:nvPicPr>
        <p:blipFill>
          <a:blip r:embed="rId3" cstate="print"/>
          <a:stretch>
            <a:fillRect/>
          </a:stretch>
        </p:blipFill>
        <p:spPr>
          <a:xfrm>
            <a:off x="2435605" y="5016880"/>
            <a:ext cx="64007" cy="106680"/>
          </a:xfrm>
          <a:prstGeom prst="rect">
            <a:avLst/>
          </a:prstGeom>
        </p:spPr>
      </p:pic>
      <p:sp>
        <p:nvSpPr>
          <p:cNvPr id="8" name="object 8"/>
          <p:cNvSpPr txBox="1"/>
          <p:nvPr/>
        </p:nvSpPr>
        <p:spPr>
          <a:xfrm>
            <a:off x="2651886" y="4969002"/>
            <a:ext cx="6405245" cy="1170940"/>
          </a:xfrm>
          <a:prstGeom prst="rect">
            <a:avLst/>
          </a:prstGeom>
        </p:spPr>
        <p:txBody>
          <a:bodyPr vert="horz" wrap="square" lIns="0" tIns="12700" rIns="0" bIns="0" rtlCol="0">
            <a:spAutoFit/>
          </a:bodyPr>
          <a:lstStyle/>
          <a:p>
            <a:pPr marL="12700">
              <a:lnSpc>
                <a:spcPct val="100000"/>
              </a:lnSpc>
              <a:spcBef>
                <a:spcPts val="100"/>
              </a:spcBef>
            </a:pPr>
            <a:r>
              <a:rPr sz="1200" b="1" spc="-10" dirty="0">
                <a:latin typeface="Segoe UI"/>
                <a:cs typeface="Segoe UI"/>
              </a:rPr>
              <a:t>Communicatiestructuren-</a:t>
            </a:r>
            <a:r>
              <a:rPr sz="1200" b="1" spc="65" dirty="0">
                <a:latin typeface="Segoe UI"/>
                <a:cs typeface="Segoe UI"/>
              </a:rPr>
              <a:t> </a:t>
            </a:r>
            <a:r>
              <a:rPr sz="1200" b="1" dirty="0">
                <a:latin typeface="Segoe UI"/>
                <a:cs typeface="Segoe UI"/>
              </a:rPr>
              <a:t>en</a:t>
            </a:r>
            <a:r>
              <a:rPr sz="1200" b="1" spc="70" dirty="0">
                <a:latin typeface="Segoe UI"/>
                <a:cs typeface="Segoe UI"/>
              </a:rPr>
              <a:t> </a:t>
            </a:r>
            <a:r>
              <a:rPr sz="1200" b="1" spc="-10" dirty="0">
                <a:latin typeface="Segoe UI"/>
                <a:cs typeface="Segoe UI"/>
              </a:rPr>
              <a:t>lijnen</a:t>
            </a:r>
            <a:endParaRPr sz="1200">
              <a:latin typeface="Segoe UI"/>
              <a:cs typeface="Segoe UI"/>
            </a:endParaRPr>
          </a:p>
          <a:p>
            <a:pPr marL="469265" indent="-227965">
              <a:lnSpc>
                <a:spcPct val="100000"/>
              </a:lnSpc>
              <a:spcBef>
                <a:spcPts val="1420"/>
              </a:spcBef>
              <a:buClr>
                <a:srgbClr val="44B8BE"/>
              </a:buClr>
              <a:buFont typeface="Arial MT"/>
              <a:buChar char="•"/>
              <a:tabLst>
                <a:tab pos="469265" algn="l"/>
              </a:tabLst>
            </a:pPr>
            <a:r>
              <a:rPr sz="1100" dirty="0">
                <a:solidFill>
                  <a:srgbClr val="1E1E1E"/>
                </a:solidFill>
                <a:latin typeface="Segoe UI"/>
                <a:cs typeface="Segoe UI"/>
              </a:rPr>
              <a:t>Inzetten</a:t>
            </a:r>
            <a:r>
              <a:rPr sz="1100" spc="-15" dirty="0">
                <a:solidFill>
                  <a:srgbClr val="1E1E1E"/>
                </a:solidFill>
                <a:latin typeface="Segoe UI"/>
                <a:cs typeface="Segoe UI"/>
              </a:rPr>
              <a:t> </a:t>
            </a:r>
            <a:r>
              <a:rPr sz="1100" dirty="0">
                <a:solidFill>
                  <a:srgbClr val="1E1E1E"/>
                </a:solidFill>
                <a:latin typeface="Segoe UI"/>
                <a:cs typeface="Segoe UI"/>
              </a:rPr>
              <a:t>op</a:t>
            </a:r>
            <a:r>
              <a:rPr sz="1100" spc="-10" dirty="0">
                <a:solidFill>
                  <a:srgbClr val="1E1E1E"/>
                </a:solidFill>
                <a:latin typeface="Segoe UI"/>
                <a:cs typeface="Segoe UI"/>
              </a:rPr>
              <a:t> </a:t>
            </a:r>
            <a:r>
              <a:rPr sz="1100" dirty="0">
                <a:solidFill>
                  <a:srgbClr val="1E1E1E"/>
                </a:solidFill>
                <a:latin typeface="Segoe UI"/>
                <a:cs typeface="Segoe UI"/>
              </a:rPr>
              <a:t>duidelijke</a:t>
            </a:r>
            <a:r>
              <a:rPr sz="1100" spc="-15" dirty="0">
                <a:solidFill>
                  <a:srgbClr val="1E1E1E"/>
                </a:solidFill>
                <a:latin typeface="Segoe UI"/>
                <a:cs typeface="Segoe UI"/>
              </a:rPr>
              <a:t> </a:t>
            </a:r>
            <a:r>
              <a:rPr sz="1100" dirty="0">
                <a:solidFill>
                  <a:srgbClr val="1E1E1E"/>
                </a:solidFill>
                <a:latin typeface="Segoe UI"/>
                <a:cs typeface="Segoe UI"/>
              </a:rPr>
              <a:t>en</a:t>
            </a:r>
            <a:r>
              <a:rPr sz="1100" spc="-15" dirty="0">
                <a:solidFill>
                  <a:srgbClr val="1E1E1E"/>
                </a:solidFill>
                <a:latin typeface="Segoe UI"/>
                <a:cs typeface="Segoe UI"/>
              </a:rPr>
              <a:t> </a:t>
            </a:r>
            <a:r>
              <a:rPr sz="1100" dirty="0">
                <a:solidFill>
                  <a:srgbClr val="1E1E1E"/>
                </a:solidFill>
                <a:latin typeface="Segoe UI"/>
                <a:cs typeface="Segoe UI"/>
              </a:rPr>
              <a:t>uniforme</a:t>
            </a:r>
            <a:r>
              <a:rPr sz="1100" spc="-5" dirty="0">
                <a:solidFill>
                  <a:srgbClr val="1E1E1E"/>
                </a:solidFill>
                <a:latin typeface="Segoe UI"/>
                <a:cs typeface="Segoe UI"/>
              </a:rPr>
              <a:t> </a:t>
            </a:r>
            <a:r>
              <a:rPr sz="1100" spc="-10" dirty="0">
                <a:solidFill>
                  <a:srgbClr val="1E1E1E"/>
                </a:solidFill>
                <a:latin typeface="Segoe UI"/>
                <a:cs typeface="Segoe UI"/>
              </a:rPr>
              <a:t>informatiedoorstroom</a:t>
            </a:r>
            <a:r>
              <a:rPr sz="1100" spc="10" dirty="0">
                <a:solidFill>
                  <a:srgbClr val="1E1E1E"/>
                </a:solidFill>
                <a:latin typeface="Segoe UI"/>
                <a:cs typeface="Segoe UI"/>
              </a:rPr>
              <a:t> </a:t>
            </a:r>
            <a:r>
              <a:rPr sz="1100" dirty="0">
                <a:solidFill>
                  <a:srgbClr val="1E1E1E"/>
                </a:solidFill>
                <a:latin typeface="Segoe UI"/>
                <a:cs typeface="Segoe UI"/>
              </a:rPr>
              <a:t>van</a:t>
            </a:r>
            <a:r>
              <a:rPr sz="1100" spc="-10" dirty="0">
                <a:solidFill>
                  <a:srgbClr val="1E1E1E"/>
                </a:solidFill>
                <a:latin typeface="Segoe UI"/>
                <a:cs typeface="Segoe UI"/>
              </a:rPr>
              <a:t> </a:t>
            </a:r>
            <a:r>
              <a:rPr sz="1100" dirty="0">
                <a:solidFill>
                  <a:srgbClr val="1E1E1E"/>
                </a:solidFill>
                <a:latin typeface="Segoe UI"/>
                <a:cs typeface="Segoe UI"/>
              </a:rPr>
              <a:t>het</a:t>
            </a:r>
            <a:r>
              <a:rPr sz="1100" spc="-15" dirty="0">
                <a:solidFill>
                  <a:srgbClr val="1E1E1E"/>
                </a:solidFill>
                <a:latin typeface="Segoe UI"/>
                <a:cs typeface="Segoe UI"/>
              </a:rPr>
              <a:t> </a:t>
            </a:r>
            <a:r>
              <a:rPr sz="1100" dirty="0">
                <a:solidFill>
                  <a:srgbClr val="1E1E1E"/>
                </a:solidFill>
                <a:latin typeface="Segoe UI"/>
                <a:cs typeface="Segoe UI"/>
              </a:rPr>
              <a:t>MAT</a:t>
            </a:r>
            <a:r>
              <a:rPr sz="1100" spc="-30" dirty="0">
                <a:solidFill>
                  <a:srgbClr val="1E1E1E"/>
                </a:solidFill>
                <a:latin typeface="Segoe UI"/>
                <a:cs typeface="Segoe UI"/>
              </a:rPr>
              <a:t> </a:t>
            </a:r>
            <a:r>
              <a:rPr sz="1100" dirty="0">
                <a:solidFill>
                  <a:srgbClr val="1E1E1E"/>
                </a:solidFill>
                <a:latin typeface="Segoe UI"/>
                <a:cs typeface="Segoe UI"/>
              </a:rPr>
              <a:t>naar de</a:t>
            </a:r>
            <a:r>
              <a:rPr sz="1100" spc="-15" dirty="0">
                <a:solidFill>
                  <a:srgbClr val="1E1E1E"/>
                </a:solidFill>
                <a:latin typeface="Segoe UI"/>
                <a:cs typeface="Segoe UI"/>
              </a:rPr>
              <a:t> </a:t>
            </a:r>
            <a:r>
              <a:rPr sz="1100" spc="-10" dirty="0">
                <a:solidFill>
                  <a:srgbClr val="1E1E1E"/>
                </a:solidFill>
                <a:latin typeface="Segoe UI"/>
                <a:cs typeface="Segoe UI"/>
              </a:rPr>
              <a:t>diensten.</a:t>
            </a:r>
            <a:endParaRPr sz="1100">
              <a:latin typeface="Segoe UI"/>
              <a:cs typeface="Segoe UI"/>
            </a:endParaRPr>
          </a:p>
          <a:p>
            <a:pPr marL="469265" indent="-227965">
              <a:lnSpc>
                <a:spcPct val="100000"/>
              </a:lnSpc>
              <a:spcBef>
                <a:spcPts val="1090"/>
              </a:spcBef>
              <a:buClr>
                <a:srgbClr val="44B8BE"/>
              </a:buClr>
              <a:buFont typeface="Arial MT"/>
              <a:buChar char="•"/>
              <a:tabLst>
                <a:tab pos="469265" algn="l"/>
              </a:tabLst>
            </a:pPr>
            <a:r>
              <a:rPr sz="1100" dirty="0">
                <a:solidFill>
                  <a:srgbClr val="1E1E1E"/>
                </a:solidFill>
                <a:latin typeface="Segoe UI"/>
                <a:cs typeface="Segoe UI"/>
              </a:rPr>
              <a:t>Installeren</a:t>
            </a:r>
            <a:r>
              <a:rPr sz="1100" spc="-10" dirty="0">
                <a:solidFill>
                  <a:srgbClr val="1E1E1E"/>
                </a:solidFill>
                <a:latin typeface="Segoe UI"/>
                <a:cs typeface="Segoe UI"/>
              </a:rPr>
              <a:t> </a:t>
            </a:r>
            <a:r>
              <a:rPr sz="1100" dirty="0">
                <a:solidFill>
                  <a:srgbClr val="1E1E1E"/>
                </a:solidFill>
                <a:latin typeface="Segoe UI"/>
                <a:cs typeface="Segoe UI"/>
              </a:rPr>
              <a:t>van</a:t>
            </a:r>
            <a:r>
              <a:rPr sz="1100" spc="-20" dirty="0">
                <a:solidFill>
                  <a:srgbClr val="1E1E1E"/>
                </a:solidFill>
                <a:latin typeface="Segoe UI"/>
                <a:cs typeface="Segoe UI"/>
              </a:rPr>
              <a:t> </a:t>
            </a:r>
            <a:r>
              <a:rPr sz="1100" dirty="0">
                <a:solidFill>
                  <a:srgbClr val="1E1E1E"/>
                </a:solidFill>
                <a:latin typeface="Segoe UI"/>
                <a:cs typeface="Segoe UI"/>
              </a:rPr>
              <a:t>een</a:t>
            </a:r>
            <a:r>
              <a:rPr sz="1100" spc="-10" dirty="0">
                <a:solidFill>
                  <a:srgbClr val="1E1E1E"/>
                </a:solidFill>
                <a:latin typeface="Segoe UI"/>
                <a:cs typeface="Segoe UI"/>
              </a:rPr>
              <a:t> </a:t>
            </a:r>
            <a:r>
              <a:rPr sz="1100" dirty="0">
                <a:solidFill>
                  <a:srgbClr val="1E1E1E"/>
                </a:solidFill>
                <a:latin typeface="Segoe UI"/>
                <a:cs typeface="Segoe UI"/>
              </a:rPr>
              <a:t>structureel</a:t>
            </a:r>
            <a:r>
              <a:rPr sz="1100" spc="10" dirty="0">
                <a:solidFill>
                  <a:srgbClr val="1E1E1E"/>
                </a:solidFill>
                <a:latin typeface="Segoe UI"/>
                <a:cs typeface="Segoe UI"/>
              </a:rPr>
              <a:t> </a:t>
            </a:r>
            <a:r>
              <a:rPr sz="1100" spc="-10" dirty="0">
                <a:solidFill>
                  <a:srgbClr val="1E1E1E"/>
                </a:solidFill>
                <a:latin typeface="Segoe UI"/>
                <a:cs typeface="Segoe UI"/>
              </a:rPr>
              <a:t>diensthoofdenoverleg </a:t>
            </a:r>
            <a:r>
              <a:rPr sz="1100" dirty="0">
                <a:solidFill>
                  <a:srgbClr val="1E1E1E"/>
                </a:solidFill>
                <a:latin typeface="Segoe UI"/>
                <a:cs typeface="Segoe UI"/>
              </a:rPr>
              <a:t>om een</a:t>
            </a:r>
            <a:r>
              <a:rPr sz="1100" spc="-25" dirty="0">
                <a:solidFill>
                  <a:srgbClr val="1E1E1E"/>
                </a:solidFill>
                <a:latin typeface="Segoe UI"/>
                <a:cs typeface="Segoe UI"/>
              </a:rPr>
              <a:t> </a:t>
            </a:r>
            <a:r>
              <a:rPr sz="1100" dirty="0">
                <a:solidFill>
                  <a:srgbClr val="1E1E1E"/>
                </a:solidFill>
                <a:latin typeface="Segoe UI"/>
                <a:cs typeface="Segoe UI"/>
              </a:rPr>
              <a:t>transversale</a:t>
            </a:r>
            <a:r>
              <a:rPr sz="1100" spc="-10" dirty="0">
                <a:solidFill>
                  <a:srgbClr val="1E1E1E"/>
                </a:solidFill>
                <a:latin typeface="Segoe UI"/>
                <a:cs typeface="Segoe UI"/>
              </a:rPr>
              <a:t> </a:t>
            </a:r>
            <a:r>
              <a:rPr sz="1100" dirty="0">
                <a:solidFill>
                  <a:srgbClr val="1E1E1E"/>
                </a:solidFill>
                <a:latin typeface="Segoe UI"/>
                <a:cs typeface="Segoe UI"/>
              </a:rPr>
              <a:t>werking</a:t>
            </a:r>
            <a:r>
              <a:rPr sz="1100" spc="-10" dirty="0">
                <a:solidFill>
                  <a:srgbClr val="1E1E1E"/>
                </a:solidFill>
                <a:latin typeface="Segoe UI"/>
                <a:cs typeface="Segoe UI"/>
              </a:rPr>
              <a:t> </a:t>
            </a:r>
            <a:r>
              <a:rPr sz="1100" dirty="0">
                <a:solidFill>
                  <a:srgbClr val="1E1E1E"/>
                </a:solidFill>
                <a:latin typeface="Segoe UI"/>
                <a:cs typeface="Segoe UI"/>
              </a:rPr>
              <a:t>te</a:t>
            </a:r>
            <a:r>
              <a:rPr sz="1100" spc="5" dirty="0">
                <a:solidFill>
                  <a:srgbClr val="1E1E1E"/>
                </a:solidFill>
                <a:latin typeface="Segoe UI"/>
                <a:cs typeface="Segoe UI"/>
              </a:rPr>
              <a:t> </a:t>
            </a:r>
            <a:r>
              <a:rPr sz="1100" spc="-10" dirty="0">
                <a:solidFill>
                  <a:srgbClr val="1E1E1E"/>
                </a:solidFill>
                <a:latin typeface="Segoe UI"/>
                <a:cs typeface="Segoe UI"/>
              </a:rPr>
              <a:t>stimuleren.</a:t>
            </a:r>
            <a:endParaRPr sz="1100">
              <a:latin typeface="Segoe UI"/>
              <a:cs typeface="Segoe UI"/>
            </a:endParaRPr>
          </a:p>
          <a:p>
            <a:pPr marL="469265" indent="-227965">
              <a:lnSpc>
                <a:spcPct val="100000"/>
              </a:lnSpc>
              <a:spcBef>
                <a:spcPts val="1105"/>
              </a:spcBef>
              <a:buClr>
                <a:srgbClr val="44B8BE"/>
              </a:buClr>
              <a:buFont typeface="Arial MT"/>
              <a:buChar char="•"/>
              <a:tabLst>
                <a:tab pos="469265" algn="l"/>
              </a:tabLst>
            </a:pPr>
            <a:r>
              <a:rPr sz="1100" dirty="0">
                <a:solidFill>
                  <a:srgbClr val="1E1E1E"/>
                </a:solidFill>
                <a:latin typeface="Segoe UI"/>
                <a:cs typeface="Segoe UI"/>
              </a:rPr>
              <a:t>Interne</a:t>
            </a:r>
            <a:r>
              <a:rPr sz="1100" spc="-20" dirty="0">
                <a:solidFill>
                  <a:srgbClr val="1E1E1E"/>
                </a:solidFill>
                <a:latin typeface="Segoe UI"/>
                <a:cs typeface="Segoe UI"/>
              </a:rPr>
              <a:t> </a:t>
            </a:r>
            <a:r>
              <a:rPr sz="1100" spc="-10" dirty="0">
                <a:solidFill>
                  <a:srgbClr val="1E1E1E"/>
                </a:solidFill>
                <a:latin typeface="Segoe UI"/>
                <a:cs typeface="Segoe UI"/>
              </a:rPr>
              <a:t>communicatie</a:t>
            </a:r>
            <a:r>
              <a:rPr sz="1100" spc="5" dirty="0">
                <a:solidFill>
                  <a:srgbClr val="1E1E1E"/>
                </a:solidFill>
                <a:latin typeface="Segoe UI"/>
                <a:cs typeface="Segoe UI"/>
              </a:rPr>
              <a:t> </a:t>
            </a:r>
            <a:r>
              <a:rPr sz="1100" dirty="0">
                <a:solidFill>
                  <a:srgbClr val="1E1E1E"/>
                </a:solidFill>
                <a:latin typeface="Segoe UI"/>
                <a:cs typeface="Segoe UI"/>
              </a:rPr>
              <a:t>afstemmen</a:t>
            </a:r>
            <a:r>
              <a:rPr sz="1100" spc="-20" dirty="0">
                <a:solidFill>
                  <a:srgbClr val="1E1E1E"/>
                </a:solidFill>
                <a:latin typeface="Segoe UI"/>
                <a:cs typeface="Segoe UI"/>
              </a:rPr>
              <a:t> </a:t>
            </a:r>
            <a:r>
              <a:rPr sz="1100" dirty="0">
                <a:solidFill>
                  <a:srgbClr val="1E1E1E"/>
                </a:solidFill>
                <a:latin typeface="Segoe UI"/>
                <a:cs typeface="Segoe UI"/>
              </a:rPr>
              <a:t>op de</a:t>
            </a:r>
            <a:r>
              <a:rPr sz="1100" spc="-20" dirty="0">
                <a:solidFill>
                  <a:srgbClr val="1E1E1E"/>
                </a:solidFill>
                <a:latin typeface="Segoe UI"/>
                <a:cs typeface="Segoe UI"/>
              </a:rPr>
              <a:t> </a:t>
            </a:r>
            <a:r>
              <a:rPr sz="1100" dirty="0">
                <a:solidFill>
                  <a:srgbClr val="1E1E1E"/>
                </a:solidFill>
                <a:latin typeface="Segoe UI"/>
                <a:cs typeface="Segoe UI"/>
              </a:rPr>
              <a:t>noden</a:t>
            </a:r>
            <a:r>
              <a:rPr sz="1100" spc="-20" dirty="0">
                <a:solidFill>
                  <a:srgbClr val="1E1E1E"/>
                </a:solidFill>
                <a:latin typeface="Segoe UI"/>
                <a:cs typeface="Segoe UI"/>
              </a:rPr>
              <a:t> </a:t>
            </a:r>
            <a:r>
              <a:rPr sz="1100" dirty="0">
                <a:solidFill>
                  <a:srgbClr val="1E1E1E"/>
                </a:solidFill>
                <a:latin typeface="Segoe UI"/>
                <a:cs typeface="Segoe UI"/>
              </a:rPr>
              <a:t>van</a:t>
            </a:r>
            <a:r>
              <a:rPr sz="1100" spc="-10"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diverse</a:t>
            </a:r>
            <a:r>
              <a:rPr sz="1100" spc="-20" dirty="0">
                <a:solidFill>
                  <a:srgbClr val="1E1E1E"/>
                </a:solidFill>
                <a:latin typeface="Segoe UI"/>
                <a:cs typeface="Segoe UI"/>
              </a:rPr>
              <a:t> </a:t>
            </a:r>
            <a:r>
              <a:rPr sz="1100" spc="-10" dirty="0">
                <a:solidFill>
                  <a:srgbClr val="1E1E1E"/>
                </a:solidFill>
                <a:latin typeface="Segoe UI"/>
                <a:cs typeface="Segoe UI"/>
              </a:rPr>
              <a:t>medewerkers.</a:t>
            </a:r>
            <a:endParaRPr sz="1100">
              <a:latin typeface="Segoe UI"/>
              <a:cs typeface="Segoe UI"/>
            </a:endParaRPr>
          </a:p>
        </p:txBody>
      </p:sp>
      <p:pic>
        <p:nvPicPr>
          <p:cNvPr id="9" name="object 9"/>
          <p:cNvPicPr/>
          <p:nvPr/>
        </p:nvPicPr>
        <p:blipFill>
          <a:blip r:embed="rId4" cstate="print"/>
          <a:stretch>
            <a:fillRect/>
          </a:stretch>
        </p:blipFill>
        <p:spPr>
          <a:xfrm>
            <a:off x="974882" y="1759212"/>
            <a:ext cx="985710" cy="986476"/>
          </a:xfrm>
          <a:prstGeom prst="rect">
            <a:avLst/>
          </a:prstGeom>
        </p:spPr>
      </p:pic>
      <p:grpSp>
        <p:nvGrpSpPr>
          <p:cNvPr id="10" name="object 10"/>
          <p:cNvGrpSpPr/>
          <p:nvPr/>
        </p:nvGrpSpPr>
        <p:grpSpPr>
          <a:xfrm>
            <a:off x="871474" y="3346450"/>
            <a:ext cx="1153160" cy="1153160"/>
            <a:chOff x="871474" y="3346450"/>
            <a:chExt cx="1153160" cy="1153160"/>
          </a:xfrm>
        </p:grpSpPr>
        <p:sp>
          <p:nvSpPr>
            <p:cNvPr id="11" name="object 11"/>
            <p:cNvSpPr/>
            <p:nvPr/>
          </p:nvSpPr>
          <p:spPr>
            <a:xfrm>
              <a:off x="1002395" y="3513746"/>
              <a:ext cx="857250" cy="859155"/>
            </a:xfrm>
            <a:custGeom>
              <a:avLst/>
              <a:gdLst/>
              <a:ahLst/>
              <a:cxnLst/>
              <a:rect l="l" t="t" r="r" b="b"/>
              <a:pathLst>
                <a:path w="857250" h="859154">
                  <a:moveTo>
                    <a:pt x="430290" y="0"/>
                  </a:moveTo>
                  <a:lnTo>
                    <a:pt x="386284" y="2163"/>
                  </a:lnTo>
                  <a:lnTo>
                    <a:pt x="342859" y="8791"/>
                  </a:lnTo>
                  <a:lnTo>
                    <a:pt x="300374" y="19793"/>
                  </a:lnTo>
                  <a:lnTo>
                    <a:pt x="259187" y="35076"/>
                  </a:lnTo>
                  <a:lnTo>
                    <a:pt x="219656" y="54546"/>
                  </a:lnTo>
                  <a:lnTo>
                    <a:pt x="182139" y="78112"/>
                  </a:lnTo>
                  <a:lnTo>
                    <a:pt x="146995" y="105680"/>
                  </a:lnTo>
                  <a:lnTo>
                    <a:pt x="114581" y="137158"/>
                  </a:lnTo>
                  <a:lnTo>
                    <a:pt x="85255" y="172454"/>
                  </a:lnTo>
                  <a:lnTo>
                    <a:pt x="59377" y="211474"/>
                  </a:lnTo>
                  <a:lnTo>
                    <a:pt x="37835" y="253051"/>
                  </a:lnTo>
                  <a:lnTo>
                    <a:pt x="21219" y="295838"/>
                  </a:lnTo>
                  <a:lnTo>
                    <a:pt x="9436" y="339477"/>
                  </a:lnTo>
                  <a:lnTo>
                    <a:pt x="2394" y="383609"/>
                  </a:lnTo>
                  <a:lnTo>
                    <a:pt x="0" y="427876"/>
                  </a:lnTo>
                  <a:lnTo>
                    <a:pt x="2160" y="471920"/>
                  </a:lnTo>
                  <a:lnTo>
                    <a:pt x="8783" y="515382"/>
                  </a:lnTo>
                  <a:lnTo>
                    <a:pt x="19776" y="557904"/>
                  </a:lnTo>
                  <a:lnTo>
                    <a:pt x="35046" y="599126"/>
                  </a:lnTo>
                  <a:lnTo>
                    <a:pt x="54501" y="638691"/>
                  </a:lnTo>
                  <a:lnTo>
                    <a:pt x="78048" y="676240"/>
                  </a:lnTo>
                  <a:lnTo>
                    <a:pt x="105593" y="711415"/>
                  </a:lnTo>
                  <a:lnTo>
                    <a:pt x="137045" y="743857"/>
                  </a:lnTo>
                  <a:lnTo>
                    <a:pt x="172311" y="773207"/>
                  </a:lnTo>
                  <a:lnTo>
                    <a:pt x="211298" y="799108"/>
                  </a:lnTo>
                  <a:lnTo>
                    <a:pt x="252839" y="820668"/>
                  </a:lnTo>
                  <a:lnTo>
                    <a:pt x="295590" y="837298"/>
                  </a:lnTo>
                  <a:lnTo>
                    <a:pt x="339191" y="849091"/>
                  </a:lnTo>
                  <a:lnTo>
                    <a:pt x="383286" y="856139"/>
                  </a:lnTo>
                  <a:lnTo>
                    <a:pt x="427516" y="858536"/>
                  </a:lnTo>
                  <a:lnTo>
                    <a:pt x="471522" y="856373"/>
                  </a:lnTo>
                  <a:lnTo>
                    <a:pt x="514947" y="849745"/>
                  </a:lnTo>
                  <a:lnTo>
                    <a:pt x="557433" y="838742"/>
                  </a:lnTo>
                  <a:lnTo>
                    <a:pt x="598620" y="823459"/>
                  </a:lnTo>
                  <a:lnTo>
                    <a:pt x="638152" y="803988"/>
                  </a:lnTo>
                  <a:lnTo>
                    <a:pt x="675670" y="780421"/>
                  </a:lnTo>
                  <a:lnTo>
                    <a:pt x="710816" y="752852"/>
                  </a:lnTo>
                  <a:lnTo>
                    <a:pt x="743231" y="721373"/>
                  </a:lnTo>
                  <a:lnTo>
                    <a:pt x="772558" y="686077"/>
                  </a:lnTo>
                  <a:lnTo>
                    <a:pt x="798438" y="647056"/>
                  </a:lnTo>
                  <a:lnTo>
                    <a:pt x="821868" y="601142"/>
                  </a:lnTo>
                  <a:lnTo>
                    <a:pt x="839440" y="553364"/>
                  </a:lnTo>
                  <a:lnTo>
                    <a:pt x="851155" y="504255"/>
                  </a:lnTo>
                  <a:lnTo>
                    <a:pt x="857013" y="454348"/>
                  </a:lnTo>
                  <a:lnTo>
                    <a:pt x="857013" y="404175"/>
                  </a:lnTo>
                  <a:lnTo>
                    <a:pt x="851155" y="354268"/>
                  </a:lnTo>
                  <a:lnTo>
                    <a:pt x="839440" y="305161"/>
                  </a:lnTo>
                  <a:lnTo>
                    <a:pt x="821868" y="257385"/>
                  </a:lnTo>
                  <a:lnTo>
                    <a:pt x="798438" y="211474"/>
                  </a:lnTo>
                  <a:lnTo>
                    <a:pt x="793982" y="252866"/>
                  </a:lnTo>
                  <a:lnTo>
                    <a:pt x="811773" y="295727"/>
                  </a:lnTo>
                  <a:lnTo>
                    <a:pt x="824366" y="339638"/>
                  </a:lnTo>
                  <a:lnTo>
                    <a:pt x="831854" y="384178"/>
                  </a:lnTo>
                  <a:lnTo>
                    <a:pt x="834331" y="428926"/>
                  </a:lnTo>
                  <a:lnTo>
                    <a:pt x="831890" y="473462"/>
                  </a:lnTo>
                  <a:lnTo>
                    <a:pt x="824625" y="517367"/>
                  </a:lnTo>
                  <a:lnTo>
                    <a:pt x="812628" y="560218"/>
                  </a:lnTo>
                  <a:lnTo>
                    <a:pt x="795992" y="601597"/>
                  </a:lnTo>
                  <a:lnTo>
                    <a:pt x="774812" y="641082"/>
                  </a:lnTo>
                  <a:lnTo>
                    <a:pt x="749180" y="678254"/>
                  </a:lnTo>
                  <a:lnTo>
                    <a:pt x="719190" y="712691"/>
                  </a:lnTo>
                  <a:lnTo>
                    <a:pt x="684934" y="743974"/>
                  </a:lnTo>
                  <a:lnTo>
                    <a:pt x="646507" y="771683"/>
                  </a:lnTo>
                  <a:lnTo>
                    <a:pt x="605151" y="794787"/>
                  </a:lnTo>
                  <a:lnTo>
                    <a:pt x="562326" y="812596"/>
                  </a:lnTo>
                  <a:lnTo>
                    <a:pt x="518453" y="825201"/>
                  </a:lnTo>
                  <a:lnTo>
                    <a:pt x="473951" y="832698"/>
                  </a:lnTo>
                  <a:lnTo>
                    <a:pt x="429241" y="835178"/>
                  </a:lnTo>
                  <a:lnTo>
                    <a:pt x="384742" y="832735"/>
                  </a:lnTo>
                  <a:lnTo>
                    <a:pt x="340876" y="825463"/>
                  </a:lnTo>
                  <a:lnTo>
                    <a:pt x="298060" y="813455"/>
                  </a:lnTo>
                  <a:lnTo>
                    <a:pt x="256716" y="796805"/>
                  </a:lnTo>
                  <a:lnTo>
                    <a:pt x="217264" y="775605"/>
                  </a:lnTo>
                  <a:lnTo>
                    <a:pt x="180123" y="749950"/>
                  </a:lnTo>
                  <a:lnTo>
                    <a:pt x="145713" y="719932"/>
                  </a:lnTo>
                  <a:lnTo>
                    <a:pt x="114455" y="685645"/>
                  </a:lnTo>
                  <a:lnTo>
                    <a:pt x="86769" y="647183"/>
                  </a:lnTo>
                  <a:lnTo>
                    <a:pt x="63686" y="605791"/>
                  </a:lnTo>
                  <a:lnTo>
                    <a:pt x="45894" y="562930"/>
                  </a:lnTo>
                  <a:lnTo>
                    <a:pt x="33300" y="519020"/>
                  </a:lnTo>
                  <a:lnTo>
                    <a:pt x="25812" y="474481"/>
                  </a:lnTo>
                  <a:lnTo>
                    <a:pt x="23335" y="429734"/>
                  </a:lnTo>
                  <a:lnTo>
                    <a:pt x="25776" y="385198"/>
                  </a:lnTo>
                  <a:lnTo>
                    <a:pt x="33041" y="341294"/>
                  </a:lnTo>
                  <a:lnTo>
                    <a:pt x="45039" y="298443"/>
                  </a:lnTo>
                  <a:lnTo>
                    <a:pt x="61675" y="257065"/>
                  </a:lnTo>
                  <a:lnTo>
                    <a:pt x="82855" y="217579"/>
                  </a:lnTo>
                  <a:lnTo>
                    <a:pt x="108488" y="180407"/>
                  </a:lnTo>
                  <a:lnTo>
                    <a:pt x="138478" y="145969"/>
                  </a:lnTo>
                  <a:lnTo>
                    <a:pt x="172734" y="114685"/>
                  </a:lnTo>
                  <a:lnTo>
                    <a:pt x="211162" y="86974"/>
                  </a:lnTo>
                  <a:lnTo>
                    <a:pt x="252039" y="64136"/>
                  </a:lnTo>
                  <a:lnTo>
                    <a:pt x="294688" y="46373"/>
                  </a:lnTo>
                  <a:lnTo>
                    <a:pt x="338667" y="33686"/>
                  </a:lnTo>
                  <a:lnTo>
                    <a:pt x="383531" y="26073"/>
                  </a:lnTo>
                  <a:lnTo>
                    <a:pt x="428838" y="23535"/>
                  </a:lnTo>
                  <a:lnTo>
                    <a:pt x="474145" y="26073"/>
                  </a:lnTo>
                  <a:lnTo>
                    <a:pt x="519008" y="33686"/>
                  </a:lnTo>
                  <a:lnTo>
                    <a:pt x="562985" y="46374"/>
                  </a:lnTo>
                  <a:lnTo>
                    <a:pt x="605632" y="64136"/>
                  </a:lnTo>
                  <a:lnTo>
                    <a:pt x="646507" y="86974"/>
                  </a:lnTo>
                  <a:lnTo>
                    <a:pt x="646507" y="59412"/>
                  </a:lnTo>
                  <a:lnTo>
                    <a:pt x="604966" y="37857"/>
                  </a:lnTo>
                  <a:lnTo>
                    <a:pt x="562216" y="21231"/>
                  </a:lnTo>
                  <a:lnTo>
                    <a:pt x="518614" y="9441"/>
                  </a:lnTo>
                  <a:lnTo>
                    <a:pt x="474520" y="2395"/>
                  </a:lnTo>
                  <a:lnTo>
                    <a:pt x="430290" y="0"/>
                  </a:lnTo>
                  <a:close/>
                </a:path>
              </a:pathLst>
            </a:custGeom>
            <a:solidFill>
              <a:srgbClr val="CDD2D3"/>
            </a:solidFill>
          </p:spPr>
          <p:txBody>
            <a:bodyPr wrap="square" lIns="0" tIns="0" rIns="0" bIns="0" rtlCol="0"/>
            <a:lstStyle/>
            <a:p>
              <a:endParaRPr/>
            </a:p>
          </p:txBody>
        </p:sp>
        <p:sp>
          <p:nvSpPr>
            <p:cNvPr id="12" name="object 12"/>
            <p:cNvSpPr/>
            <p:nvPr/>
          </p:nvSpPr>
          <p:spPr>
            <a:xfrm>
              <a:off x="1002395" y="3513746"/>
              <a:ext cx="857250" cy="859155"/>
            </a:xfrm>
            <a:custGeom>
              <a:avLst/>
              <a:gdLst/>
              <a:ahLst/>
              <a:cxnLst/>
              <a:rect l="l" t="t" r="r" b="b"/>
              <a:pathLst>
                <a:path w="857250" h="859154">
                  <a:moveTo>
                    <a:pt x="770900" y="211474"/>
                  </a:moveTo>
                  <a:lnTo>
                    <a:pt x="793982" y="252866"/>
                  </a:lnTo>
                  <a:lnTo>
                    <a:pt x="811773" y="295727"/>
                  </a:lnTo>
                  <a:lnTo>
                    <a:pt x="824366" y="339638"/>
                  </a:lnTo>
                  <a:lnTo>
                    <a:pt x="831854" y="384178"/>
                  </a:lnTo>
                  <a:lnTo>
                    <a:pt x="834331" y="428926"/>
                  </a:lnTo>
                  <a:lnTo>
                    <a:pt x="831890" y="473462"/>
                  </a:lnTo>
                  <a:lnTo>
                    <a:pt x="824625" y="517367"/>
                  </a:lnTo>
                  <a:lnTo>
                    <a:pt x="812628" y="560218"/>
                  </a:lnTo>
                  <a:lnTo>
                    <a:pt x="795992" y="601597"/>
                  </a:lnTo>
                  <a:lnTo>
                    <a:pt x="774812" y="641082"/>
                  </a:lnTo>
                  <a:lnTo>
                    <a:pt x="749180" y="678254"/>
                  </a:lnTo>
                  <a:lnTo>
                    <a:pt x="719190" y="712691"/>
                  </a:lnTo>
                  <a:lnTo>
                    <a:pt x="684934" y="743974"/>
                  </a:lnTo>
                  <a:lnTo>
                    <a:pt x="646507" y="771683"/>
                  </a:lnTo>
                  <a:lnTo>
                    <a:pt x="605151" y="794787"/>
                  </a:lnTo>
                  <a:lnTo>
                    <a:pt x="562326" y="812596"/>
                  </a:lnTo>
                  <a:lnTo>
                    <a:pt x="518453" y="825201"/>
                  </a:lnTo>
                  <a:lnTo>
                    <a:pt x="473951" y="832698"/>
                  </a:lnTo>
                  <a:lnTo>
                    <a:pt x="429241" y="835178"/>
                  </a:lnTo>
                  <a:lnTo>
                    <a:pt x="384742" y="832735"/>
                  </a:lnTo>
                  <a:lnTo>
                    <a:pt x="340876" y="825463"/>
                  </a:lnTo>
                  <a:lnTo>
                    <a:pt x="298060" y="813455"/>
                  </a:lnTo>
                  <a:lnTo>
                    <a:pt x="256716" y="796805"/>
                  </a:lnTo>
                  <a:lnTo>
                    <a:pt x="217264" y="775605"/>
                  </a:lnTo>
                  <a:lnTo>
                    <a:pt x="180123" y="749950"/>
                  </a:lnTo>
                  <a:lnTo>
                    <a:pt x="145713" y="719932"/>
                  </a:lnTo>
                  <a:lnTo>
                    <a:pt x="114455" y="685645"/>
                  </a:lnTo>
                  <a:lnTo>
                    <a:pt x="86769" y="647183"/>
                  </a:lnTo>
                  <a:lnTo>
                    <a:pt x="63686" y="605791"/>
                  </a:lnTo>
                  <a:lnTo>
                    <a:pt x="45894" y="562930"/>
                  </a:lnTo>
                  <a:lnTo>
                    <a:pt x="33300" y="519020"/>
                  </a:lnTo>
                  <a:lnTo>
                    <a:pt x="25812" y="474481"/>
                  </a:lnTo>
                  <a:lnTo>
                    <a:pt x="23335" y="429734"/>
                  </a:lnTo>
                  <a:lnTo>
                    <a:pt x="25776" y="385198"/>
                  </a:lnTo>
                  <a:lnTo>
                    <a:pt x="33041" y="341294"/>
                  </a:lnTo>
                  <a:lnTo>
                    <a:pt x="45039" y="298443"/>
                  </a:lnTo>
                  <a:lnTo>
                    <a:pt x="61675" y="257065"/>
                  </a:lnTo>
                  <a:lnTo>
                    <a:pt x="82855" y="217579"/>
                  </a:lnTo>
                  <a:lnTo>
                    <a:pt x="108488" y="180407"/>
                  </a:lnTo>
                  <a:lnTo>
                    <a:pt x="138478" y="145969"/>
                  </a:lnTo>
                  <a:lnTo>
                    <a:pt x="172734" y="114685"/>
                  </a:lnTo>
                  <a:lnTo>
                    <a:pt x="211162" y="86974"/>
                  </a:lnTo>
                  <a:lnTo>
                    <a:pt x="252039" y="64136"/>
                  </a:lnTo>
                  <a:lnTo>
                    <a:pt x="294688" y="46373"/>
                  </a:lnTo>
                  <a:lnTo>
                    <a:pt x="338667" y="33686"/>
                  </a:lnTo>
                  <a:lnTo>
                    <a:pt x="383531" y="26073"/>
                  </a:lnTo>
                  <a:lnTo>
                    <a:pt x="428838" y="23535"/>
                  </a:lnTo>
                  <a:lnTo>
                    <a:pt x="474145" y="26073"/>
                  </a:lnTo>
                  <a:lnTo>
                    <a:pt x="519008" y="33686"/>
                  </a:lnTo>
                  <a:lnTo>
                    <a:pt x="562985" y="46374"/>
                  </a:lnTo>
                  <a:lnTo>
                    <a:pt x="605632" y="64136"/>
                  </a:lnTo>
                  <a:lnTo>
                    <a:pt x="646507" y="86974"/>
                  </a:lnTo>
                  <a:lnTo>
                    <a:pt x="646507" y="59412"/>
                  </a:lnTo>
                  <a:lnTo>
                    <a:pt x="604966" y="37857"/>
                  </a:lnTo>
                  <a:lnTo>
                    <a:pt x="562216" y="21231"/>
                  </a:lnTo>
                  <a:lnTo>
                    <a:pt x="518614" y="9441"/>
                  </a:lnTo>
                  <a:lnTo>
                    <a:pt x="474520" y="2395"/>
                  </a:lnTo>
                  <a:lnTo>
                    <a:pt x="430290" y="0"/>
                  </a:lnTo>
                  <a:lnTo>
                    <a:pt x="386284" y="2163"/>
                  </a:lnTo>
                  <a:lnTo>
                    <a:pt x="342859" y="8791"/>
                  </a:lnTo>
                  <a:lnTo>
                    <a:pt x="300374" y="19793"/>
                  </a:lnTo>
                  <a:lnTo>
                    <a:pt x="259187" y="35076"/>
                  </a:lnTo>
                  <a:lnTo>
                    <a:pt x="219656" y="54546"/>
                  </a:lnTo>
                  <a:lnTo>
                    <a:pt x="182139" y="78112"/>
                  </a:lnTo>
                  <a:lnTo>
                    <a:pt x="146995" y="105680"/>
                  </a:lnTo>
                  <a:lnTo>
                    <a:pt x="114581" y="137158"/>
                  </a:lnTo>
                  <a:lnTo>
                    <a:pt x="85255" y="172454"/>
                  </a:lnTo>
                  <a:lnTo>
                    <a:pt x="59377" y="211474"/>
                  </a:lnTo>
                  <a:lnTo>
                    <a:pt x="37835" y="253051"/>
                  </a:lnTo>
                  <a:lnTo>
                    <a:pt x="21219" y="295838"/>
                  </a:lnTo>
                  <a:lnTo>
                    <a:pt x="9436" y="339477"/>
                  </a:lnTo>
                  <a:lnTo>
                    <a:pt x="2394" y="383609"/>
                  </a:lnTo>
                  <a:lnTo>
                    <a:pt x="0" y="427876"/>
                  </a:lnTo>
                  <a:lnTo>
                    <a:pt x="2160" y="471920"/>
                  </a:lnTo>
                  <a:lnTo>
                    <a:pt x="8783" y="515382"/>
                  </a:lnTo>
                  <a:lnTo>
                    <a:pt x="19776" y="557904"/>
                  </a:lnTo>
                  <a:lnTo>
                    <a:pt x="35046" y="599126"/>
                  </a:lnTo>
                  <a:lnTo>
                    <a:pt x="54501" y="638691"/>
                  </a:lnTo>
                  <a:lnTo>
                    <a:pt x="78048" y="676240"/>
                  </a:lnTo>
                  <a:lnTo>
                    <a:pt x="105593" y="711415"/>
                  </a:lnTo>
                  <a:lnTo>
                    <a:pt x="137045" y="743857"/>
                  </a:lnTo>
                  <a:lnTo>
                    <a:pt x="172311" y="773207"/>
                  </a:lnTo>
                  <a:lnTo>
                    <a:pt x="211298" y="799108"/>
                  </a:lnTo>
                  <a:lnTo>
                    <a:pt x="252839" y="820668"/>
                  </a:lnTo>
                  <a:lnTo>
                    <a:pt x="295590" y="837298"/>
                  </a:lnTo>
                  <a:lnTo>
                    <a:pt x="339191" y="849091"/>
                  </a:lnTo>
                  <a:lnTo>
                    <a:pt x="383286" y="856139"/>
                  </a:lnTo>
                  <a:lnTo>
                    <a:pt x="427516" y="858536"/>
                  </a:lnTo>
                  <a:lnTo>
                    <a:pt x="471522" y="856373"/>
                  </a:lnTo>
                  <a:lnTo>
                    <a:pt x="514947" y="849745"/>
                  </a:lnTo>
                  <a:lnTo>
                    <a:pt x="557433" y="838742"/>
                  </a:lnTo>
                  <a:lnTo>
                    <a:pt x="598620" y="823459"/>
                  </a:lnTo>
                  <a:lnTo>
                    <a:pt x="638152" y="803988"/>
                  </a:lnTo>
                  <a:lnTo>
                    <a:pt x="675670" y="780421"/>
                  </a:lnTo>
                  <a:lnTo>
                    <a:pt x="710816" y="752852"/>
                  </a:lnTo>
                  <a:lnTo>
                    <a:pt x="743231" y="721373"/>
                  </a:lnTo>
                  <a:lnTo>
                    <a:pt x="772558" y="686077"/>
                  </a:lnTo>
                  <a:lnTo>
                    <a:pt x="798438" y="647056"/>
                  </a:lnTo>
                  <a:lnTo>
                    <a:pt x="821868" y="601142"/>
                  </a:lnTo>
                  <a:lnTo>
                    <a:pt x="839440" y="553364"/>
                  </a:lnTo>
                  <a:lnTo>
                    <a:pt x="851155" y="504255"/>
                  </a:lnTo>
                  <a:lnTo>
                    <a:pt x="857013" y="454348"/>
                  </a:lnTo>
                  <a:lnTo>
                    <a:pt x="857013" y="404175"/>
                  </a:lnTo>
                  <a:lnTo>
                    <a:pt x="851155" y="354268"/>
                  </a:lnTo>
                  <a:lnTo>
                    <a:pt x="839440" y="305161"/>
                  </a:lnTo>
                  <a:lnTo>
                    <a:pt x="821868" y="257385"/>
                  </a:lnTo>
                  <a:lnTo>
                    <a:pt x="798438" y="211474"/>
                  </a:lnTo>
                  <a:lnTo>
                    <a:pt x="770900" y="211474"/>
                  </a:lnTo>
                </a:path>
              </a:pathLst>
            </a:custGeom>
            <a:ln w="13696">
              <a:solidFill>
                <a:srgbClr val="286669"/>
              </a:solidFill>
            </a:ln>
          </p:spPr>
          <p:txBody>
            <a:bodyPr wrap="square" lIns="0" tIns="0" rIns="0" bIns="0" rtlCol="0"/>
            <a:lstStyle/>
            <a:p>
              <a:endParaRPr/>
            </a:p>
          </p:txBody>
        </p:sp>
        <p:sp>
          <p:nvSpPr>
            <p:cNvPr id="13" name="object 13"/>
            <p:cNvSpPr/>
            <p:nvPr/>
          </p:nvSpPr>
          <p:spPr>
            <a:xfrm>
              <a:off x="1156127" y="3667457"/>
              <a:ext cx="550545" cy="551180"/>
            </a:xfrm>
            <a:custGeom>
              <a:avLst/>
              <a:gdLst/>
              <a:ahLst/>
              <a:cxnLst/>
              <a:rect l="l" t="t" r="r" b="b"/>
              <a:pathLst>
                <a:path w="550544" h="551179">
                  <a:moveTo>
                    <a:pt x="298870" y="0"/>
                  </a:moveTo>
                  <a:lnTo>
                    <a:pt x="251662" y="35"/>
                  </a:lnTo>
                  <a:lnTo>
                    <a:pt x="205268" y="8045"/>
                  </a:lnTo>
                  <a:lnTo>
                    <a:pt x="160775" y="23842"/>
                  </a:lnTo>
                  <a:lnTo>
                    <a:pt x="119271" y="47238"/>
                  </a:lnTo>
                  <a:lnTo>
                    <a:pt x="81842" y="78046"/>
                  </a:lnTo>
                  <a:lnTo>
                    <a:pt x="49577" y="116078"/>
                  </a:lnTo>
                  <a:lnTo>
                    <a:pt x="24583" y="159243"/>
                  </a:lnTo>
                  <a:lnTo>
                    <a:pt x="8120" y="204858"/>
                  </a:lnTo>
                  <a:lnTo>
                    <a:pt x="0" y="251834"/>
                  </a:lnTo>
                  <a:lnTo>
                    <a:pt x="35" y="299083"/>
                  </a:lnTo>
                  <a:lnTo>
                    <a:pt x="8038" y="345517"/>
                  </a:lnTo>
                  <a:lnTo>
                    <a:pt x="23821" y="390048"/>
                  </a:lnTo>
                  <a:lnTo>
                    <a:pt x="47197" y="431588"/>
                  </a:lnTo>
                  <a:lnTo>
                    <a:pt x="77979" y="469048"/>
                  </a:lnTo>
                  <a:lnTo>
                    <a:pt x="115978" y="501341"/>
                  </a:lnTo>
                  <a:lnTo>
                    <a:pt x="159107" y="526357"/>
                  </a:lnTo>
                  <a:lnTo>
                    <a:pt x="204683" y="542834"/>
                  </a:lnTo>
                  <a:lnTo>
                    <a:pt x="251618" y="550961"/>
                  </a:lnTo>
                  <a:lnTo>
                    <a:pt x="298827" y="550926"/>
                  </a:lnTo>
                  <a:lnTo>
                    <a:pt x="345221" y="542916"/>
                  </a:lnTo>
                  <a:lnTo>
                    <a:pt x="389714" y="527119"/>
                  </a:lnTo>
                  <a:lnTo>
                    <a:pt x="431218" y="503723"/>
                  </a:lnTo>
                  <a:lnTo>
                    <a:pt x="468646" y="472915"/>
                  </a:lnTo>
                  <a:lnTo>
                    <a:pt x="500912" y="434883"/>
                  </a:lnTo>
                  <a:lnTo>
                    <a:pt x="525667" y="392147"/>
                  </a:lnTo>
                  <a:lnTo>
                    <a:pt x="542170" y="346604"/>
                  </a:lnTo>
                  <a:lnTo>
                    <a:pt x="550422" y="299375"/>
                  </a:lnTo>
                  <a:lnTo>
                    <a:pt x="550422" y="251586"/>
                  </a:lnTo>
                  <a:lnTo>
                    <a:pt x="542170" y="204357"/>
                  </a:lnTo>
                  <a:lnTo>
                    <a:pt x="525667" y="158814"/>
                  </a:lnTo>
                  <a:lnTo>
                    <a:pt x="500912" y="116078"/>
                  </a:lnTo>
                  <a:lnTo>
                    <a:pt x="506289" y="172783"/>
                  </a:lnTo>
                  <a:lnTo>
                    <a:pt x="520678" y="214749"/>
                  </a:lnTo>
                  <a:lnTo>
                    <a:pt x="527416" y="257837"/>
                  </a:lnTo>
                  <a:lnTo>
                    <a:pt x="526690" y="301055"/>
                  </a:lnTo>
                  <a:lnTo>
                    <a:pt x="518689" y="343411"/>
                  </a:lnTo>
                  <a:lnTo>
                    <a:pt x="503599" y="383912"/>
                  </a:lnTo>
                  <a:lnTo>
                    <a:pt x="481607" y="421565"/>
                  </a:lnTo>
                  <a:lnTo>
                    <a:pt x="452902" y="455378"/>
                  </a:lnTo>
                  <a:lnTo>
                    <a:pt x="417670" y="484360"/>
                  </a:lnTo>
                  <a:lnTo>
                    <a:pt x="377854" y="506606"/>
                  </a:lnTo>
                  <a:lnTo>
                    <a:pt x="335924" y="521007"/>
                  </a:lnTo>
                  <a:lnTo>
                    <a:pt x="292873" y="527751"/>
                  </a:lnTo>
                  <a:lnTo>
                    <a:pt x="249692" y="527025"/>
                  </a:lnTo>
                  <a:lnTo>
                    <a:pt x="207372" y="519016"/>
                  </a:lnTo>
                  <a:lnTo>
                    <a:pt x="166906" y="503913"/>
                  </a:lnTo>
                  <a:lnTo>
                    <a:pt x="129285" y="481903"/>
                  </a:lnTo>
                  <a:lnTo>
                    <a:pt x="95500" y="453173"/>
                  </a:lnTo>
                  <a:lnTo>
                    <a:pt x="66544" y="417911"/>
                  </a:lnTo>
                  <a:lnTo>
                    <a:pt x="44317" y="378060"/>
                  </a:lnTo>
                  <a:lnTo>
                    <a:pt x="29928" y="336095"/>
                  </a:lnTo>
                  <a:lnTo>
                    <a:pt x="23190" y="293007"/>
                  </a:lnTo>
                  <a:lnTo>
                    <a:pt x="23916" y="249788"/>
                  </a:lnTo>
                  <a:lnTo>
                    <a:pt x="31917" y="207433"/>
                  </a:lnTo>
                  <a:lnTo>
                    <a:pt x="47007" y="166932"/>
                  </a:lnTo>
                  <a:lnTo>
                    <a:pt x="68999" y="129279"/>
                  </a:lnTo>
                  <a:lnTo>
                    <a:pt x="97704" y="95465"/>
                  </a:lnTo>
                  <a:lnTo>
                    <a:pt x="132936" y="66484"/>
                  </a:lnTo>
                  <a:lnTo>
                    <a:pt x="177881" y="42059"/>
                  </a:lnTo>
                  <a:lnTo>
                    <a:pt x="225838" y="27405"/>
                  </a:lnTo>
                  <a:lnTo>
                    <a:pt x="275303" y="22520"/>
                  </a:lnTo>
                  <a:lnTo>
                    <a:pt x="324767" y="27405"/>
                  </a:lnTo>
                  <a:lnTo>
                    <a:pt x="372725" y="42059"/>
                  </a:lnTo>
                  <a:lnTo>
                    <a:pt x="417670" y="66484"/>
                  </a:lnTo>
                  <a:lnTo>
                    <a:pt x="434510" y="49620"/>
                  </a:lnTo>
                  <a:lnTo>
                    <a:pt x="391382" y="24604"/>
                  </a:lnTo>
                  <a:lnTo>
                    <a:pt x="345806" y="8127"/>
                  </a:lnTo>
                  <a:lnTo>
                    <a:pt x="298870" y="0"/>
                  </a:lnTo>
                  <a:close/>
                </a:path>
              </a:pathLst>
            </a:custGeom>
            <a:solidFill>
              <a:srgbClr val="CDD2D3"/>
            </a:solidFill>
          </p:spPr>
          <p:txBody>
            <a:bodyPr wrap="square" lIns="0" tIns="0" rIns="0" bIns="0" rtlCol="0"/>
            <a:lstStyle/>
            <a:p>
              <a:endParaRPr/>
            </a:p>
          </p:txBody>
        </p:sp>
        <p:sp>
          <p:nvSpPr>
            <p:cNvPr id="14" name="object 14"/>
            <p:cNvSpPr/>
            <p:nvPr/>
          </p:nvSpPr>
          <p:spPr>
            <a:xfrm>
              <a:off x="1156127" y="3667457"/>
              <a:ext cx="550545" cy="551180"/>
            </a:xfrm>
            <a:custGeom>
              <a:avLst/>
              <a:gdLst/>
              <a:ahLst/>
              <a:cxnLst/>
              <a:rect l="l" t="t" r="r" b="b"/>
              <a:pathLst>
                <a:path w="550544" h="551179">
                  <a:moveTo>
                    <a:pt x="434510" y="49620"/>
                  </a:moveTo>
                  <a:lnTo>
                    <a:pt x="391382" y="24604"/>
                  </a:lnTo>
                  <a:lnTo>
                    <a:pt x="345806" y="8127"/>
                  </a:lnTo>
                  <a:lnTo>
                    <a:pt x="298870" y="0"/>
                  </a:lnTo>
                  <a:lnTo>
                    <a:pt x="251662" y="35"/>
                  </a:lnTo>
                  <a:lnTo>
                    <a:pt x="205268" y="8045"/>
                  </a:lnTo>
                  <a:lnTo>
                    <a:pt x="160775" y="23842"/>
                  </a:lnTo>
                  <a:lnTo>
                    <a:pt x="119271" y="47238"/>
                  </a:lnTo>
                  <a:lnTo>
                    <a:pt x="81842" y="78046"/>
                  </a:lnTo>
                  <a:lnTo>
                    <a:pt x="49577" y="116078"/>
                  </a:lnTo>
                  <a:lnTo>
                    <a:pt x="24583" y="159243"/>
                  </a:lnTo>
                  <a:lnTo>
                    <a:pt x="8120" y="204858"/>
                  </a:lnTo>
                  <a:lnTo>
                    <a:pt x="0" y="251834"/>
                  </a:lnTo>
                  <a:lnTo>
                    <a:pt x="35" y="299083"/>
                  </a:lnTo>
                  <a:lnTo>
                    <a:pt x="8038" y="345517"/>
                  </a:lnTo>
                  <a:lnTo>
                    <a:pt x="23821" y="390048"/>
                  </a:lnTo>
                  <a:lnTo>
                    <a:pt x="47197" y="431588"/>
                  </a:lnTo>
                  <a:lnTo>
                    <a:pt x="77979" y="469048"/>
                  </a:lnTo>
                  <a:lnTo>
                    <a:pt x="115978" y="501341"/>
                  </a:lnTo>
                  <a:lnTo>
                    <a:pt x="159107" y="526357"/>
                  </a:lnTo>
                  <a:lnTo>
                    <a:pt x="204683" y="542834"/>
                  </a:lnTo>
                  <a:lnTo>
                    <a:pt x="251618" y="550961"/>
                  </a:lnTo>
                  <a:lnTo>
                    <a:pt x="298827" y="550926"/>
                  </a:lnTo>
                  <a:lnTo>
                    <a:pt x="345221" y="542916"/>
                  </a:lnTo>
                  <a:lnTo>
                    <a:pt x="389714" y="527119"/>
                  </a:lnTo>
                  <a:lnTo>
                    <a:pt x="431218" y="503723"/>
                  </a:lnTo>
                  <a:lnTo>
                    <a:pt x="468646" y="472915"/>
                  </a:lnTo>
                  <a:lnTo>
                    <a:pt x="500912" y="434883"/>
                  </a:lnTo>
                  <a:lnTo>
                    <a:pt x="525667" y="392147"/>
                  </a:lnTo>
                  <a:lnTo>
                    <a:pt x="542170" y="346604"/>
                  </a:lnTo>
                  <a:lnTo>
                    <a:pt x="550422" y="299375"/>
                  </a:lnTo>
                  <a:lnTo>
                    <a:pt x="550422" y="251586"/>
                  </a:lnTo>
                  <a:lnTo>
                    <a:pt x="542170" y="204357"/>
                  </a:lnTo>
                  <a:lnTo>
                    <a:pt x="525667" y="158814"/>
                  </a:lnTo>
                  <a:lnTo>
                    <a:pt x="500912" y="116078"/>
                  </a:lnTo>
                  <a:lnTo>
                    <a:pt x="506289" y="172783"/>
                  </a:lnTo>
                  <a:lnTo>
                    <a:pt x="520678" y="214749"/>
                  </a:lnTo>
                  <a:lnTo>
                    <a:pt x="527416" y="257837"/>
                  </a:lnTo>
                  <a:lnTo>
                    <a:pt x="526690" y="301055"/>
                  </a:lnTo>
                  <a:lnTo>
                    <a:pt x="518689" y="343411"/>
                  </a:lnTo>
                  <a:lnTo>
                    <a:pt x="503599" y="383912"/>
                  </a:lnTo>
                  <a:lnTo>
                    <a:pt x="481607" y="421565"/>
                  </a:lnTo>
                  <a:lnTo>
                    <a:pt x="452902" y="455378"/>
                  </a:lnTo>
                  <a:lnTo>
                    <a:pt x="417670" y="484360"/>
                  </a:lnTo>
                  <a:lnTo>
                    <a:pt x="377854" y="506606"/>
                  </a:lnTo>
                  <a:lnTo>
                    <a:pt x="335924" y="521007"/>
                  </a:lnTo>
                  <a:lnTo>
                    <a:pt x="292873" y="527751"/>
                  </a:lnTo>
                  <a:lnTo>
                    <a:pt x="249692" y="527025"/>
                  </a:lnTo>
                  <a:lnTo>
                    <a:pt x="207372" y="519016"/>
                  </a:lnTo>
                  <a:lnTo>
                    <a:pt x="166906" y="503913"/>
                  </a:lnTo>
                  <a:lnTo>
                    <a:pt x="129285" y="481903"/>
                  </a:lnTo>
                  <a:lnTo>
                    <a:pt x="95500" y="453173"/>
                  </a:lnTo>
                  <a:lnTo>
                    <a:pt x="66544" y="417911"/>
                  </a:lnTo>
                  <a:lnTo>
                    <a:pt x="44317" y="378060"/>
                  </a:lnTo>
                  <a:lnTo>
                    <a:pt x="29928" y="336095"/>
                  </a:lnTo>
                  <a:lnTo>
                    <a:pt x="23190" y="293007"/>
                  </a:lnTo>
                  <a:lnTo>
                    <a:pt x="23916" y="249788"/>
                  </a:lnTo>
                  <a:lnTo>
                    <a:pt x="31917" y="207433"/>
                  </a:lnTo>
                  <a:lnTo>
                    <a:pt x="47007" y="166932"/>
                  </a:lnTo>
                  <a:lnTo>
                    <a:pt x="68999" y="129279"/>
                  </a:lnTo>
                  <a:lnTo>
                    <a:pt x="97704" y="95465"/>
                  </a:lnTo>
                  <a:lnTo>
                    <a:pt x="132936" y="66484"/>
                  </a:lnTo>
                  <a:lnTo>
                    <a:pt x="177881" y="42059"/>
                  </a:lnTo>
                  <a:lnTo>
                    <a:pt x="225838" y="27405"/>
                  </a:lnTo>
                  <a:lnTo>
                    <a:pt x="275303" y="22520"/>
                  </a:lnTo>
                  <a:lnTo>
                    <a:pt x="324767" y="27405"/>
                  </a:lnTo>
                  <a:lnTo>
                    <a:pt x="372725" y="42059"/>
                  </a:lnTo>
                  <a:lnTo>
                    <a:pt x="417670" y="66484"/>
                  </a:lnTo>
                  <a:lnTo>
                    <a:pt x="434510" y="49620"/>
                  </a:lnTo>
                </a:path>
              </a:pathLst>
            </a:custGeom>
            <a:ln w="13696">
              <a:solidFill>
                <a:srgbClr val="286669"/>
              </a:solidFill>
            </a:ln>
          </p:spPr>
          <p:txBody>
            <a:bodyPr wrap="square" lIns="0" tIns="0" rIns="0" bIns="0" rtlCol="0"/>
            <a:lstStyle/>
            <a:p>
              <a:endParaRPr/>
            </a:p>
          </p:txBody>
        </p:sp>
        <p:pic>
          <p:nvPicPr>
            <p:cNvPr id="15" name="object 15"/>
            <p:cNvPicPr/>
            <p:nvPr/>
          </p:nvPicPr>
          <p:blipFill>
            <a:blip r:embed="rId5" cstate="print"/>
            <a:stretch>
              <a:fillRect/>
            </a:stretch>
          </p:blipFill>
          <p:spPr>
            <a:xfrm>
              <a:off x="1308319" y="3819144"/>
              <a:ext cx="246706" cy="246951"/>
            </a:xfrm>
            <a:prstGeom prst="rect">
              <a:avLst/>
            </a:prstGeom>
          </p:spPr>
        </p:pic>
        <p:sp>
          <p:nvSpPr>
            <p:cNvPr id="16" name="object 16"/>
            <p:cNvSpPr/>
            <p:nvPr/>
          </p:nvSpPr>
          <p:spPr>
            <a:xfrm>
              <a:off x="1308319" y="3819144"/>
              <a:ext cx="247015" cy="247015"/>
            </a:xfrm>
            <a:custGeom>
              <a:avLst/>
              <a:gdLst/>
              <a:ahLst/>
              <a:cxnLst/>
              <a:rect l="l" t="t" r="r" b="b"/>
              <a:pathLst>
                <a:path w="247015" h="247014">
                  <a:moveTo>
                    <a:pt x="123482" y="23528"/>
                  </a:moveTo>
                  <a:lnTo>
                    <a:pt x="130845" y="23801"/>
                  </a:lnTo>
                  <a:lnTo>
                    <a:pt x="138156" y="24616"/>
                  </a:lnTo>
                  <a:lnTo>
                    <a:pt x="145386" y="25969"/>
                  </a:lnTo>
                  <a:lnTo>
                    <a:pt x="152507" y="27855"/>
                  </a:lnTo>
                  <a:lnTo>
                    <a:pt x="170824" y="9532"/>
                  </a:lnTo>
                  <a:lnTo>
                    <a:pt x="122782" y="0"/>
                  </a:lnTo>
                  <a:lnTo>
                    <a:pt x="76425" y="9323"/>
                  </a:lnTo>
                  <a:lnTo>
                    <a:pt x="36942" y="35363"/>
                  </a:lnTo>
                  <a:lnTo>
                    <a:pt x="9524" y="75981"/>
                  </a:lnTo>
                  <a:lnTo>
                    <a:pt x="0" y="124062"/>
                  </a:lnTo>
                  <a:lnTo>
                    <a:pt x="9315" y="170456"/>
                  </a:lnTo>
                  <a:lnTo>
                    <a:pt x="35332" y="209973"/>
                  </a:lnTo>
                  <a:lnTo>
                    <a:pt x="75916" y="237419"/>
                  </a:lnTo>
                  <a:lnTo>
                    <a:pt x="123955" y="246951"/>
                  </a:lnTo>
                  <a:lnTo>
                    <a:pt x="170310" y="237628"/>
                  </a:lnTo>
                  <a:lnTo>
                    <a:pt x="209793" y="211588"/>
                  </a:lnTo>
                  <a:lnTo>
                    <a:pt x="237215" y="170970"/>
                  </a:lnTo>
                  <a:lnTo>
                    <a:pt x="244334" y="147581"/>
                  </a:lnTo>
                  <a:lnTo>
                    <a:pt x="246706" y="123475"/>
                  </a:lnTo>
                  <a:lnTo>
                    <a:pt x="244334" y="99370"/>
                  </a:lnTo>
                  <a:lnTo>
                    <a:pt x="237215" y="75981"/>
                  </a:lnTo>
                  <a:lnTo>
                    <a:pt x="218909" y="94313"/>
                  </a:lnTo>
                  <a:lnTo>
                    <a:pt x="222700" y="133776"/>
                  </a:lnTo>
                  <a:lnTo>
                    <a:pt x="211471" y="170360"/>
                  </a:lnTo>
                  <a:lnTo>
                    <a:pt x="187356" y="200060"/>
                  </a:lnTo>
                  <a:lnTo>
                    <a:pt x="152487" y="218871"/>
                  </a:lnTo>
                  <a:lnTo>
                    <a:pt x="113063" y="222672"/>
                  </a:lnTo>
                  <a:lnTo>
                    <a:pt x="76510" y="211436"/>
                  </a:lnTo>
                  <a:lnTo>
                    <a:pt x="46832" y="187301"/>
                  </a:lnTo>
                  <a:lnTo>
                    <a:pt x="28036" y="152403"/>
                  </a:lnTo>
                  <a:lnTo>
                    <a:pt x="24240" y="112944"/>
                  </a:lnTo>
                  <a:lnTo>
                    <a:pt x="35468" y="76360"/>
                  </a:lnTo>
                  <a:lnTo>
                    <a:pt x="59583" y="46657"/>
                  </a:lnTo>
                  <a:lnTo>
                    <a:pt x="94447" y="27845"/>
                  </a:lnTo>
                  <a:lnTo>
                    <a:pt x="116119" y="23795"/>
                  </a:lnTo>
                  <a:lnTo>
                    <a:pt x="123482" y="23528"/>
                  </a:lnTo>
                </a:path>
              </a:pathLst>
            </a:custGeom>
            <a:ln w="13696">
              <a:solidFill>
                <a:srgbClr val="286669"/>
              </a:solidFill>
            </a:ln>
          </p:spPr>
          <p:txBody>
            <a:bodyPr wrap="square" lIns="0" tIns="0" rIns="0" bIns="0" rtlCol="0"/>
            <a:lstStyle/>
            <a:p>
              <a:endParaRPr/>
            </a:p>
          </p:txBody>
        </p:sp>
        <p:sp>
          <p:nvSpPr>
            <p:cNvPr id="17" name="object 17"/>
            <p:cNvSpPr/>
            <p:nvPr/>
          </p:nvSpPr>
          <p:spPr>
            <a:xfrm>
              <a:off x="1418717" y="3464948"/>
              <a:ext cx="490220" cy="490855"/>
            </a:xfrm>
            <a:custGeom>
              <a:avLst/>
              <a:gdLst/>
              <a:ahLst/>
              <a:cxnLst/>
              <a:rect l="l" t="t" r="r" b="b"/>
              <a:pathLst>
                <a:path w="490219" h="490854">
                  <a:moveTo>
                    <a:pt x="367994" y="0"/>
                  </a:moveTo>
                  <a:lnTo>
                    <a:pt x="266632" y="101476"/>
                  </a:lnTo>
                  <a:lnTo>
                    <a:pt x="265390" y="104461"/>
                  </a:lnTo>
                  <a:lnTo>
                    <a:pt x="265390" y="208426"/>
                  </a:lnTo>
                  <a:lnTo>
                    <a:pt x="4791" y="469248"/>
                  </a:lnTo>
                  <a:lnTo>
                    <a:pt x="127" y="473760"/>
                  </a:lnTo>
                  <a:lnTo>
                    <a:pt x="0" y="481189"/>
                  </a:lnTo>
                  <a:lnTo>
                    <a:pt x="9006" y="490527"/>
                  </a:lnTo>
                  <a:lnTo>
                    <a:pt x="16439" y="490654"/>
                  </a:lnTo>
                  <a:lnTo>
                    <a:pt x="21289" y="485956"/>
                  </a:lnTo>
                  <a:lnTo>
                    <a:pt x="281986" y="225035"/>
                  </a:lnTo>
                  <a:lnTo>
                    <a:pt x="385838" y="225035"/>
                  </a:lnTo>
                  <a:lnTo>
                    <a:pt x="388844" y="223792"/>
                  </a:lnTo>
                  <a:lnTo>
                    <a:pt x="411079" y="201545"/>
                  </a:lnTo>
                  <a:lnTo>
                    <a:pt x="305456" y="201545"/>
                  </a:lnTo>
                  <a:lnTo>
                    <a:pt x="322052" y="184935"/>
                  </a:lnTo>
                  <a:lnTo>
                    <a:pt x="288861" y="184935"/>
                  </a:lnTo>
                  <a:lnTo>
                    <a:pt x="288861" y="112438"/>
                  </a:lnTo>
                  <a:lnTo>
                    <a:pt x="370811" y="30436"/>
                  </a:lnTo>
                  <a:lnTo>
                    <a:pt x="394477" y="30436"/>
                  </a:lnTo>
                  <a:lnTo>
                    <a:pt x="394477" y="20914"/>
                  </a:lnTo>
                  <a:lnTo>
                    <a:pt x="380429" y="8960"/>
                  </a:lnTo>
                  <a:lnTo>
                    <a:pt x="367994" y="0"/>
                  </a:lnTo>
                  <a:close/>
                </a:path>
                <a:path w="490219" h="490854">
                  <a:moveTo>
                    <a:pt x="487207" y="119328"/>
                  </a:moveTo>
                  <a:lnTo>
                    <a:pt x="459920" y="119328"/>
                  </a:lnTo>
                  <a:lnTo>
                    <a:pt x="459823" y="119524"/>
                  </a:lnTo>
                  <a:lnTo>
                    <a:pt x="377882" y="201545"/>
                  </a:lnTo>
                  <a:lnTo>
                    <a:pt x="411079" y="201545"/>
                  </a:lnTo>
                  <a:lnTo>
                    <a:pt x="489738" y="122840"/>
                  </a:lnTo>
                  <a:lnTo>
                    <a:pt x="487207" y="119328"/>
                  </a:lnTo>
                  <a:close/>
                </a:path>
                <a:path w="490219" h="490854">
                  <a:moveTo>
                    <a:pt x="394477" y="30436"/>
                  </a:moveTo>
                  <a:lnTo>
                    <a:pt x="371007" y="30436"/>
                  </a:lnTo>
                  <a:lnTo>
                    <a:pt x="371007" y="102719"/>
                  </a:lnTo>
                  <a:lnTo>
                    <a:pt x="288861" y="184935"/>
                  </a:lnTo>
                  <a:lnTo>
                    <a:pt x="322052" y="184935"/>
                  </a:lnTo>
                  <a:lnTo>
                    <a:pt x="387602" y="119328"/>
                  </a:lnTo>
                  <a:lnTo>
                    <a:pt x="487207" y="119328"/>
                  </a:lnTo>
                  <a:lnTo>
                    <a:pt x="477948" y="106479"/>
                  </a:lnTo>
                  <a:lnTo>
                    <a:pt x="468894" y="95838"/>
                  </a:lnTo>
                  <a:lnTo>
                    <a:pt x="394477" y="95838"/>
                  </a:lnTo>
                  <a:lnTo>
                    <a:pt x="394477" y="30436"/>
                  </a:lnTo>
                  <a:close/>
                </a:path>
              </a:pathLst>
            </a:custGeom>
            <a:solidFill>
              <a:srgbClr val="CDD2D3"/>
            </a:solidFill>
          </p:spPr>
          <p:txBody>
            <a:bodyPr wrap="square" lIns="0" tIns="0" rIns="0" bIns="0" rtlCol="0"/>
            <a:lstStyle/>
            <a:p>
              <a:endParaRPr/>
            </a:p>
          </p:txBody>
        </p:sp>
        <p:sp>
          <p:nvSpPr>
            <p:cNvPr id="18" name="object 18"/>
            <p:cNvSpPr/>
            <p:nvPr/>
          </p:nvSpPr>
          <p:spPr>
            <a:xfrm>
              <a:off x="1418717" y="3464948"/>
              <a:ext cx="490220" cy="490855"/>
            </a:xfrm>
            <a:custGeom>
              <a:avLst/>
              <a:gdLst/>
              <a:ahLst/>
              <a:cxnLst/>
              <a:rect l="l" t="t" r="r" b="b"/>
              <a:pathLst>
                <a:path w="490219" h="490854">
                  <a:moveTo>
                    <a:pt x="468894" y="95838"/>
                  </a:moveTo>
                  <a:lnTo>
                    <a:pt x="394477" y="95838"/>
                  </a:lnTo>
                  <a:lnTo>
                    <a:pt x="394477" y="20914"/>
                  </a:lnTo>
                </a:path>
                <a:path w="490219" h="490854">
                  <a:moveTo>
                    <a:pt x="367994" y="0"/>
                  </a:moveTo>
                  <a:lnTo>
                    <a:pt x="268833" y="99273"/>
                  </a:lnTo>
                  <a:lnTo>
                    <a:pt x="266632" y="101476"/>
                  </a:lnTo>
                  <a:lnTo>
                    <a:pt x="265390" y="104461"/>
                  </a:lnTo>
                  <a:lnTo>
                    <a:pt x="265390" y="107583"/>
                  </a:lnTo>
                  <a:lnTo>
                    <a:pt x="265390" y="208426"/>
                  </a:lnTo>
                  <a:lnTo>
                    <a:pt x="4791" y="469248"/>
                  </a:lnTo>
                  <a:lnTo>
                    <a:pt x="127" y="473760"/>
                  </a:lnTo>
                  <a:lnTo>
                    <a:pt x="0" y="481189"/>
                  </a:lnTo>
                  <a:lnTo>
                    <a:pt x="4498" y="485858"/>
                  </a:lnTo>
                  <a:lnTo>
                    <a:pt x="9006" y="490527"/>
                  </a:lnTo>
                  <a:lnTo>
                    <a:pt x="16439" y="490654"/>
                  </a:lnTo>
                  <a:lnTo>
                    <a:pt x="21093" y="486152"/>
                  </a:lnTo>
                  <a:lnTo>
                    <a:pt x="21289" y="485956"/>
                  </a:lnTo>
                  <a:lnTo>
                    <a:pt x="281986" y="225035"/>
                  </a:lnTo>
                  <a:lnTo>
                    <a:pt x="382742" y="225035"/>
                  </a:lnTo>
                  <a:lnTo>
                    <a:pt x="385862" y="225026"/>
                  </a:lnTo>
                  <a:lnTo>
                    <a:pt x="388844" y="223792"/>
                  </a:lnTo>
                  <a:lnTo>
                    <a:pt x="391045" y="221590"/>
                  </a:lnTo>
                  <a:lnTo>
                    <a:pt x="489738" y="122840"/>
                  </a:lnTo>
                </a:path>
              </a:pathLst>
            </a:custGeom>
            <a:ln w="13696">
              <a:solidFill>
                <a:srgbClr val="286669"/>
              </a:solidFill>
            </a:ln>
          </p:spPr>
          <p:txBody>
            <a:bodyPr wrap="square" lIns="0" tIns="0" rIns="0" bIns="0" rtlCol="0"/>
            <a:lstStyle/>
            <a:p>
              <a:endParaRPr/>
            </a:p>
          </p:txBody>
        </p:sp>
        <p:pic>
          <p:nvPicPr>
            <p:cNvPr id="19" name="object 19"/>
            <p:cNvPicPr/>
            <p:nvPr/>
          </p:nvPicPr>
          <p:blipFill>
            <a:blip r:embed="rId6" cstate="print"/>
            <a:stretch>
              <a:fillRect/>
            </a:stretch>
          </p:blipFill>
          <p:spPr>
            <a:xfrm>
              <a:off x="1700731" y="3488441"/>
              <a:ext cx="184756" cy="184903"/>
            </a:xfrm>
            <a:prstGeom prst="rect">
              <a:avLst/>
            </a:prstGeom>
          </p:spPr>
        </p:pic>
        <p:sp>
          <p:nvSpPr>
            <p:cNvPr id="20" name="object 20"/>
            <p:cNvSpPr/>
            <p:nvPr/>
          </p:nvSpPr>
          <p:spPr>
            <a:xfrm>
              <a:off x="877824" y="3352800"/>
              <a:ext cx="1140460" cy="1140460"/>
            </a:xfrm>
            <a:custGeom>
              <a:avLst/>
              <a:gdLst/>
              <a:ahLst/>
              <a:cxnLst/>
              <a:rect l="l" t="t" r="r" b="b"/>
              <a:pathLst>
                <a:path w="1140460" h="1140460">
                  <a:moveTo>
                    <a:pt x="0" y="569976"/>
                  </a:moveTo>
                  <a:lnTo>
                    <a:pt x="2092" y="520790"/>
                  </a:lnTo>
                  <a:lnTo>
                    <a:pt x="8254" y="472767"/>
                  </a:lnTo>
                  <a:lnTo>
                    <a:pt x="18315" y="426078"/>
                  </a:lnTo>
                  <a:lnTo>
                    <a:pt x="32105" y="380894"/>
                  </a:lnTo>
                  <a:lnTo>
                    <a:pt x="49451" y="337386"/>
                  </a:lnTo>
                  <a:lnTo>
                    <a:pt x="70183" y="295725"/>
                  </a:lnTo>
                  <a:lnTo>
                    <a:pt x="94130" y="256082"/>
                  </a:lnTo>
                  <a:lnTo>
                    <a:pt x="121121" y="218628"/>
                  </a:lnTo>
                  <a:lnTo>
                    <a:pt x="150984" y="183534"/>
                  </a:lnTo>
                  <a:lnTo>
                    <a:pt x="183549" y="150970"/>
                  </a:lnTo>
                  <a:lnTo>
                    <a:pt x="218644" y="121109"/>
                  </a:lnTo>
                  <a:lnTo>
                    <a:pt x="256099" y="94120"/>
                  </a:lnTo>
                  <a:lnTo>
                    <a:pt x="295742" y="70175"/>
                  </a:lnTo>
                  <a:lnTo>
                    <a:pt x="337402" y="49445"/>
                  </a:lnTo>
                  <a:lnTo>
                    <a:pt x="380909" y="32101"/>
                  </a:lnTo>
                  <a:lnTo>
                    <a:pt x="426091" y="18313"/>
                  </a:lnTo>
                  <a:lnTo>
                    <a:pt x="472776" y="8253"/>
                  </a:lnTo>
                  <a:lnTo>
                    <a:pt x="520795" y="2091"/>
                  </a:lnTo>
                  <a:lnTo>
                    <a:pt x="569976" y="0"/>
                  </a:lnTo>
                  <a:lnTo>
                    <a:pt x="619161" y="2091"/>
                  </a:lnTo>
                  <a:lnTo>
                    <a:pt x="667184" y="8253"/>
                  </a:lnTo>
                  <a:lnTo>
                    <a:pt x="713873" y="18313"/>
                  </a:lnTo>
                  <a:lnTo>
                    <a:pt x="759057" y="32101"/>
                  </a:lnTo>
                  <a:lnTo>
                    <a:pt x="802565" y="49445"/>
                  </a:lnTo>
                  <a:lnTo>
                    <a:pt x="844226" y="70175"/>
                  </a:lnTo>
                  <a:lnTo>
                    <a:pt x="883869" y="94120"/>
                  </a:lnTo>
                  <a:lnTo>
                    <a:pt x="921323" y="121109"/>
                  </a:lnTo>
                  <a:lnTo>
                    <a:pt x="956417" y="150970"/>
                  </a:lnTo>
                  <a:lnTo>
                    <a:pt x="988981" y="183534"/>
                  </a:lnTo>
                  <a:lnTo>
                    <a:pt x="1018842" y="218628"/>
                  </a:lnTo>
                  <a:lnTo>
                    <a:pt x="1045831" y="256082"/>
                  </a:lnTo>
                  <a:lnTo>
                    <a:pt x="1069776" y="295725"/>
                  </a:lnTo>
                  <a:lnTo>
                    <a:pt x="1090506" y="337386"/>
                  </a:lnTo>
                  <a:lnTo>
                    <a:pt x="1107850" y="380894"/>
                  </a:lnTo>
                  <a:lnTo>
                    <a:pt x="1121638" y="426078"/>
                  </a:lnTo>
                  <a:lnTo>
                    <a:pt x="1131698" y="472767"/>
                  </a:lnTo>
                  <a:lnTo>
                    <a:pt x="1137860" y="520790"/>
                  </a:lnTo>
                  <a:lnTo>
                    <a:pt x="1139952" y="569976"/>
                  </a:lnTo>
                  <a:lnTo>
                    <a:pt x="1137860" y="619161"/>
                  </a:lnTo>
                  <a:lnTo>
                    <a:pt x="1131698" y="667184"/>
                  </a:lnTo>
                  <a:lnTo>
                    <a:pt x="1121638" y="713873"/>
                  </a:lnTo>
                  <a:lnTo>
                    <a:pt x="1107850" y="759057"/>
                  </a:lnTo>
                  <a:lnTo>
                    <a:pt x="1090506" y="802565"/>
                  </a:lnTo>
                  <a:lnTo>
                    <a:pt x="1069776" y="844226"/>
                  </a:lnTo>
                  <a:lnTo>
                    <a:pt x="1045831" y="883869"/>
                  </a:lnTo>
                  <a:lnTo>
                    <a:pt x="1018842" y="921323"/>
                  </a:lnTo>
                  <a:lnTo>
                    <a:pt x="988981" y="956417"/>
                  </a:lnTo>
                  <a:lnTo>
                    <a:pt x="956417" y="988981"/>
                  </a:lnTo>
                  <a:lnTo>
                    <a:pt x="921323" y="1018842"/>
                  </a:lnTo>
                  <a:lnTo>
                    <a:pt x="883869" y="1045831"/>
                  </a:lnTo>
                  <a:lnTo>
                    <a:pt x="844226" y="1069776"/>
                  </a:lnTo>
                  <a:lnTo>
                    <a:pt x="802565" y="1090506"/>
                  </a:lnTo>
                  <a:lnTo>
                    <a:pt x="759057" y="1107850"/>
                  </a:lnTo>
                  <a:lnTo>
                    <a:pt x="713873" y="1121638"/>
                  </a:lnTo>
                  <a:lnTo>
                    <a:pt x="667184" y="1131698"/>
                  </a:lnTo>
                  <a:lnTo>
                    <a:pt x="619161" y="1137860"/>
                  </a:lnTo>
                  <a:lnTo>
                    <a:pt x="569976" y="1139952"/>
                  </a:lnTo>
                  <a:lnTo>
                    <a:pt x="520795" y="1137860"/>
                  </a:lnTo>
                  <a:lnTo>
                    <a:pt x="472776" y="1131698"/>
                  </a:lnTo>
                  <a:lnTo>
                    <a:pt x="426091" y="1121638"/>
                  </a:lnTo>
                  <a:lnTo>
                    <a:pt x="380909" y="1107850"/>
                  </a:lnTo>
                  <a:lnTo>
                    <a:pt x="337402" y="1090506"/>
                  </a:lnTo>
                  <a:lnTo>
                    <a:pt x="295742" y="1069776"/>
                  </a:lnTo>
                  <a:lnTo>
                    <a:pt x="256099" y="1045831"/>
                  </a:lnTo>
                  <a:lnTo>
                    <a:pt x="218644" y="1018842"/>
                  </a:lnTo>
                  <a:lnTo>
                    <a:pt x="183549" y="988981"/>
                  </a:lnTo>
                  <a:lnTo>
                    <a:pt x="150984" y="956417"/>
                  </a:lnTo>
                  <a:lnTo>
                    <a:pt x="121121" y="921323"/>
                  </a:lnTo>
                  <a:lnTo>
                    <a:pt x="94130" y="883869"/>
                  </a:lnTo>
                  <a:lnTo>
                    <a:pt x="70183" y="844226"/>
                  </a:lnTo>
                  <a:lnTo>
                    <a:pt x="49451" y="802565"/>
                  </a:lnTo>
                  <a:lnTo>
                    <a:pt x="32105" y="759057"/>
                  </a:lnTo>
                  <a:lnTo>
                    <a:pt x="18315" y="713873"/>
                  </a:lnTo>
                  <a:lnTo>
                    <a:pt x="8254" y="667184"/>
                  </a:lnTo>
                  <a:lnTo>
                    <a:pt x="2092" y="619161"/>
                  </a:lnTo>
                  <a:lnTo>
                    <a:pt x="0" y="569976"/>
                  </a:lnTo>
                  <a:close/>
                </a:path>
              </a:pathLst>
            </a:custGeom>
            <a:ln w="12700">
              <a:solidFill>
                <a:srgbClr val="225C5E"/>
              </a:solidFill>
            </a:ln>
          </p:spPr>
          <p:txBody>
            <a:bodyPr wrap="square" lIns="0" tIns="0" rIns="0" bIns="0" rtlCol="0"/>
            <a:lstStyle/>
            <a:p>
              <a:endParaRPr/>
            </a:p>
          </p:txBody>
        </p:sp>
      </p:grpSp>
      <p:grpSp>
        <p:nvGrpSpPr>
          <p:cNvPr id="21" name="object 21"/>
          <p:cNvGrpSpPr/>
          <p:nvPr/>
        </p:nvGrpSpPr>
        <p:grpSpPr>
          <a:xfrm>
            <a:off x="1027440" y="5224589"/>
            <a:ext cx="908685" cy="676275"/>
            <a:chOff x="1027440" y="5224589"/>
            <a:chExt cx="908685" cy="676275"/>
          </a:xfrm>
        </p:grpSpPr>
        <p:sp>
          <p:nvSpPr>
            <p:cNvPr id="22" name="object 22"/>
            <p:cNvSpPr/>
            <p:nvPr/>
          </p:nvSpPr>
          <p:spPr>
            <a:xfrm>
              <a:off x="1034283" y="5281586"/>
              <a:ext cx="753110" cy="612140"/>
            </a:xfrm>
            <a:custGeom>
              <a:avLst/>
              <a:gdLst/>
              <a:ahLst/>
              <a:cxnLst/>
              <a:rect l="l" t="t" r="r" b="b"/>
              <a:pathLst>
                <a:path w="753110" h="612139">
                  <a:moveTo>
                    <a:pt x="515878" y="0"/>
                  </a:moveTo>
                  <a:lnTo>
                    <a:pt x="509115" y="0"/>
                  </a:lnTo>
                  <a:lnTo>
                    <a:pt x="502538" y="1545"/>
                  </a:lnTo>
                  <a:lnTo>
                    <a:pt x="496498" y="4532"/>
                  </a:lnTo>
                  <a:lnTo>
                    <a:pt x="491174" y="8821"/>
                  </a:lnTo>
                  <a:lnTo>
                    <a:pt x="0" y="482129"/>
                  </a:lnTo>
                  <a:lnTo>
                    <a:pt x="74997" y="612030"/>
                  </a:lnTo>
                  <a:lnTo>
                    <a:pt x="160879" y="585298"/>
                  </a:lnTo>
                  <a:lnTo>
                    <a:pt x="165395" y="584017"/>
                  </a:lnTo>
                  <a:lnTo>
                    <a:pt x="86009" y="584017"/>
                  </a:lnTo>
                  <a:lnTo>
                    <a:pt x="30166" y="487398"/>
                  </a:lnTo>
                  <a:lnTo>
                    <a:pt x="28389" y="487398"/>
                  </a:lnTo>
                  <a:lnTo>
                    <a:pt x="70606" y="447010"/>
                  </a:lnTo>
                  <a:lnTo>
                    <a:pt x="97643" y="447010"/>
                  </a:lnTo>
                  <a:lnTo>
                    <a:pt x="87984" y="430276"/>
                  </a:lnTo>
                  <a:lnTo>
                    <a:pt x="508540" y="24641"/>
                  </a:lnTo>
                  <a:lnTo>
                    <a:pt x="544650" y="24641"/>
                  </a:lnTo>
                  <a:lnTo>
                    <a:pt x="538663" y="14270"/>
                  </a:lnTo>
                  <a:lnTo>
                    <a:pt x="534305" y="8821"/>
                  </a:lnTo>
                  <a:lnTo>
                    <a:pt x="528906" y="4532"/>
                  </a:lnTo>
                  <a:lnTo>
                    <a:pt x="522689" y="1545"/>
                  </a:lnTo>
                  <a:lnTo>
                    <a:pt x="515878" y="0"/>
                  </a:lnTo>
                  <a:close/>
                </a:path>
                <a:path w="753110" h="612139">
                  <a:moveTo>
                    <a:pt x="327196" y="611522"/>
                  </a:moveTo>
                  <a:lnTo>
                    <a:pt x="325354" y="612030"/>
                  </a:lnTo>
                  <a:lnTo>
                    <a:pt x="327645" y="612030"/>
                  </a:lnTo>
                  <a:lnTo>
                    <a:pt x="327196" y="611522"/>
                  </a:lnTo>
                  <a:close/>
                </a:path>
                <a:path w="753110" h="612139">
                  <a:moveTo>
                    <a:pt x="305646" y="552856"/>
                  </a:moveTo>
                  <a:lnTo>
                    <a:pt x="275307" y="552856"/>
                  </a:lnTo>
                  <a:lnTo>
                    <a:pt x="327196" y="611522"/>
                  </a:lnTo>
                  <a:lnTo>
                    <a:pt x="422241" y="585298"/>
                  </a:lnTo>
                  <a:lnTo>
                    <a:pt x="333842" y="585298"/>
                  </a:lnTo>
                  <a:lnTo>
                    <a:pt x="334833" y="585024"/>
                  </a:lnTo>
                  <a:lnTo>
                    <a:pt x="305646" y="552856"/>
                  </a:lnTo>
                  <a:close/>
                </a:path>
                <a:path w="753110" h="612139">
                  <a:moveTo>
                    <a:pt x="334833" y="585024"/>
                  </a:moveTo>
                  <a:lnTo>
                    <a:pt x="333842" y="585298"/>
                  </a:lnTo>
                  <a:lnTo>
                    <a:pt x="335082" y="585298"/>
                  </a:lnTo>
                  <a:lnTo>
                    <a:pt x="334833" y="585024"/>
                  </a:lnTo>
                  <a:close/>
                </a:path>
                <a:path w="753110" h="612139">
                  <a:moveTo>
                    <a:pt x="506973" y="493907"/>
                  </a:moveTo>
                  <a:lnTo>
                    <a:pt x="483048" y="493907"/>
                  </a:lnTo>
                  <a:lnTo>
                    <a:pt x="472721" y="546953"/>
                  </a:lnTo>
                  <a:lnTo>
                    <a:pt x="334833" y="585024"/>
                  </a:lnTo>
                  <a:lnTo>
                    <a:pt x="335082" y="585298"/>
                  </a:lnTo>
                  <a:lnTo>
                    <a:pt x="422241" y="585298"/>
                  </a:lnTo>
                  <a:lnTo>
                    <a:pt x="492984" y="565778"/>
                  </a:lnTo>
                  <a:lnTo>
                    <a:pt x="506973" y="493907"/>
                  </a:lnTo>
                  <a:close/>
                </a:path>
                <a:path w="753110" h="612139">
                  <a:moveTo>
                    <a:pt x="97643" y="447010"/>
                  </a:moveTo>
                  <a:lnTo>
                    <a:pt x="70606" y="447010"/>
                  </a:lnTo>
                  <a:lnTo>
                    <a:pt x="139990" y="567195"/>
                  </a:lnTo>
                  <a:lnTo>
                    <a:pt x="86009" y="584017"/>
                  </a:lnTo>
                  <a:lnTo>
                    <a:pt x="165395" y="584017"/>
                  </a:lnTo>
                  <a:lnTo>
                    <a:pt x="249070" y="560295"/>
                  </a:lnTo>
                  <a:lnTo>
                    <a:pt x="163030" y="560295"/>
                  </a:lnTo>
                  <a:lnTo>
                    <a:pt x="97643" y="447010"/>
                  </a:lnTo>
                  <a:close/>
                </a:path>
                <a:path w="753110" h="612139">
                  <a:moveTo>
                    <a:pt x="544650" y="24641"/>
                  </a:moveTo>
                  <a:lnTo>
                    <a:pt x="517384" y="24641"/>
                  </a:lnTo>
                  <a:lnTo>
                    <a:pt x="518606" y="26400"/>
                  </a:lnTo>
                  <a:lnTo>
                    <a:pt x="728470" y="389705"/>
                  </a:lnTo>
                  <a:lnTo>
                    <a:pt x="728147" y="397953"/>
                  </a:lnTo>
                  <a:lnTo>
                    <a:pt x="726348" y="400064"/>
                  </a:lnTo>
                  <a:lnTo>
                    <a:pt x="723971" y="401276"/>
                  </a:lnTo>
                  <a:lnTo>
                    <a:pt x="163030" y="560295"/>
                  </a:lnTo>
                  <a:lnTo>
                    <a:pt x="249070" y="560295"/>
                  </a:lnTo>
                  <a:lnTo>
                    <a:pt x="275307" y="552856"/>
                  </a:lnTo>
                  <a:lnTo>
                    <a:pt x="305646" y="552856"/>
                  </a:lnTo>
                  <a:lnTo>
                    <a:pt x="299393" y="545966"/>
                  </a:lnTo>
                  <a:lnTo>
                    <a:pt x="483048" y="493907"/>
                  </a:lnTo>
                  <a:lnTo>
                    <a:pt x="506973" y="493907"/>
                  </a:lnTo>
                  <a:lnTo>
                    <a:pt x="508240" y="487398"/>
                  </a:lnTo>
                  <a:lnTo>
                    <a:pt x="506273" y="487398"/>
                  </a:lnTo>
                  <a:lnTo>
                    <a:pt x="731110" y="423659"/>
                  </a:lnTo>
                  <a:lnTo>
                    <a:pt x="737982" y="420091"/>
                  </a:lnTo>
                  <a:lnTo>
                    <a:pt x="752551" y="389705"/>
                  </a:lnTo>
                  <a:lnTo>
                    <a:pt x="751129" y="383422"/>
                  </a:lnTo>
                  <a:lnTo>
                    <a:pt x="748361" y="377524"/>
                  </a:lnTo>
                  <a:lnTo>
                    <a:pt x="544650" y="24641"/>
                  </a:lnTo>
                  <a:close/>
                </a:path>
              </a:pathLst>
            </a:custGeom>
            <a:solidFill>
              <a:srgbClr val="CDD2D3"/>
            </a:solidFill>
          </p:spPr>
          <p:txBody>
            <a:bodyPr wrap="square" lIns="0" tIns="0" rIns="0" bIns="0" rtlCol="0"/>
            <a:lstStyle/>
            <a:p>
              <a:endParaRPr/>
            </a:p>
          </p:txBody>
        </p:sp>
        <p:sp>
          <p:nvSpPr>
            <p:cNvPr id="23" name="object 23"/>
            <p:cNvSpPr/>
            <p:nvPr/>
          </p:nvSpPr>
          <p:spPr>
            <a:xfrm>
              <a:off x="1034283" y="5281565"/>
              <a:ext cx="753110" cy="612140"/>
            </a:xfrm>
            <a:custGeom>
              <a:avLst/>
              <a:gdLst/>
              <a:ahLst/>
              <a:cxnLst/>
              <a:rect l="l" t="t" r="r" b="b"/>
              <a:pathLst>
                <a:path w="753110" h="612139">
                  <a:moveTo>
                    <a:pt x="538663" y="14291"/>
                  </a:moveTo>
                  <a:lnTo>
                    <a:pt x="509210" y="0"/>
                  </a:lnTo>
                  <a:lnTo>
                    <a:pt x="502786" y="1448"/>
                  </a:lnTo>
                  <a:lnTo>
                    <a:pt x="496842" y="4282"/>
                  </a:lnTo>
                  <a:lnTo>
                    <a:pt x="491615" y="8417"/>
                  </a:lnTo>
                  <a:lnTo>
                    <a:pt x="64787" y="420113"/>
                  </a:lnTo>
                  <a:lnTo>
                    <a:pt x="0" y="482151"/>
                  </a:lnTo>
                  <a:lnTo>
                    <a:pt x="74997" y="612052"/>
                  </a:lnTo>
                  <a:lnTo>
                    <a:pt x="160879" y="585319"/>
                  </a:lnTo>
                  <a:lnTo>
                    <a:pt x="275307" y="552878"/>
                  </a:lnTo>
                  <a:lnTo>
                    <a:pt x="274573" y="553543"/>
                  </a:lnTo>
                  <a:lnTo>
                    <a:pt x="327196" y="611544"/>
                  </a:lnTo>
                  <a:lnTo>
                    <a:pt x="492984" y="565800"/>
                  </a:lnTo>
                  <a:lnTo>
                    <a:pt x="508240" y="487419"/>
                  </a:lnTo>
                  <a:lnTo>
                    <a:pt x="507066" y="487194"/>
                  </a:lnTo>
                  <a:lnTo>
                    <a:pt x="731110" y="423680"/>
                  </a:lnTo>
                  <a:lnTo>
                    <a:pt x="752602" y="396168"/>
                  </a:lnTo>
                  <a:lnTo>
                    <a:pt x="752552" y="389727"/>
                  </a:lnTo>
                  <a:lnTo>
                    <a:pt x="751129" y="383444"/>
                  </a:lnTo>
                  <a:lnTo>
                    <a:pt x="748361" y="377546"/>
                  </a:lnTo>
                  <a:lnTo>
                    <a:pt x="538663" y="14291"/>
                  </a:lnTo>
                </a:path>
                <a:path w="753110" h="612139">
                  <a:moveTo>
                    <a:pt x="29533" y="486324"/>
                  </a:moveTo>
                  <a:lnTo>
                    <a:pt x="70606" y="447031"/>
                  </a:lnTo>
                  <a:lnTo>
                    <a:pt x="139990" y="567217"/>
                  </a:lnTo>
                  <a:lnTo>
                    <a:pt x="86009" y="584039"/>
                  </a:lnTo>
                  <a:lnTo>
                    <a:pt x="29533" y="486324"/>
                  </a:lnTo>
                </a:path>
                <a:path w="753110" h="612139">
                  <a:moveTo>
                    <a:pt x="472722" y="546974"/>
                  </a:moveTo>
                  <a:lnTo>
                    <a:pt x="334833" y="585045"/>
                  </a:lnTo>
                  <a:lnTo>
                    <a:pt x="299393" y="545987"/>
                  </a:lnTo>
                  <a:lnTo>
                    <a:pt x="483048" y="493929"/>
                  </a:lnTo>
                  <a:lnTo>
                    <a:pt x="472722" y="546974"/>
                  </a:lnTo>
                </a:path>
                <a:path w="753110" h="612139">
                  <a:moveTo>
                    <a:pt x="728949" y="395433"/>
                  </a:moveTo>
                  <a:lnTo>
                    <a:pt x="728147" y="397974"/>
                  </a:lnTo>
                  <a:lnTo>
                    <a:pt x="726348" y="400085"/>
                  </a:lnTo>
                  <a:lnTo>
                    <a:pt x="723971" y="401297"/>
                  </a:lnTo>
                  <a:lnTo>
                    <a:pt x="163030" y="560316"/>
                  </a:lnTo>
                  <a:lnTo>
                    <a:pt x="87984" y="430298"/>
                  </a:lnTo>
                  <a:lnTo>
                    <a:pt x="508103" y="25170"/>
                  </a:lnTo>
                  <a:lnTo>
                    <a:pt x="509462" y="23773"/>
                  </a:lnTo>
                  <a:lnTo>
                    <a:pt x="511379" y="23079"/>
                  </a:lnTo>
                  <a:lnTo>
                    <a:pt x="513315" y="23294"/>
                  </a:lnTo>
                  <a:lnTo>
                    <a:pt x="515457" y="23518"/>
                  </a:lnTo>
                  <a:lnTo>
                    <a:pt x="517384" y="24662"/>
                  </a:lnTo>
                  <a:lnTo>
                    <a:pt x="518606" y="26421"/>
                  </a:lnTo>
                  <a:lnTo>
                    <a:pt x="728392" y="389627"/>
                  </a:lnTo>
                  <a:lnTo>
                    <a:pt x="729428" y="391386"/>
                  </a:lnTo>
                  <a:lnTo>
                    <a:pt x="729634" y="393517"/>
                  </a:lnTo>
                  <a:lnTo>
                    <a:pt x="728949" y="395433"/>
                  </a:lnTo>
                </a:path>
              </a:pathLst>
            </a:custGeom>
            <a:ln w="13687">
              <a:solidFill>
                <a:srgbClr val="286669"/>
              </a:solidFill>
            </a:ln>
          </p:spPr>
          <p:txBody>
            <a:bodyPr wrap="square" lIns="0" tIns="0" rIns="0" bIns="0" rtlCol="0"/>
            <a:lstStyle/>
            <a:p>
              <a:endParaRPr/>
            </a:p>
          </p:txBody>
        </p:sp>
        <p:sp>
          <p:nvSpPr>
            <p:cNvPr id="24" name="object 24"/>
            <p:cNvSpPr/>
            <p:nvPr/>
          </p:nvSpPr>
          <p:spPr>
            <a:xfrm>
              <a:off x="1775790" y="5342735"/>
              <a:ext cx="128905" cy="86360"/>
            </a:xfrm>
            <a:custGeom>
              <a:avLst/>
              <a:gdLst/>
              <a:ahLst/>
              <a:cxnLst/>
              <a:rect l="l" t="t" r="r" b="b"/>
              <a:pathLst>
                <a:path w="128905" h="86360">
                  <a:moveTo>
                    <a:pt x="117028" y="0"/>
                  </a:moveTo>
                  <a:lnTo>
                    <a:pt x="0" y="65791"/>
                  </a:lnTo>
                  <a:lnTo>
                    <a:pt x="11500" y="86229"/>
                  </a:lnTo>
                  <a:lnTo>
                    <a:pt x="128470" y="20428"/>
                  </a:lnTo>
                  <a:lnTo>
                    <a:pt x="117028" y="0"/>
                  </a:lnTo>
                  <a:close/>
                </a:path>
              </a:pathLst>
            </a:custGeom>
            <a:solidFill>
              <a:srgbClr val="CDD2D3"/>
            </a:solidFill>
          </p:spPr>
          <p:txBody>
            <a:bodyPr wrap="square" lIns="0" tIns="0" rIns="0" bIns="0" rtlCol="0"/>
            <a:lstStyle/>
            <a:p>
              <a:endParaRPr/>
            </a:p>
          </p:txBody>
        </p:sp>
        <p:sp>
          <p:nvSpPr>
            <p:cNvPr id="25" name="object 25"/>
            <p:cNvSpPr/>
            <p:nvPr/>
          </p:nvSpPr>
          <p:spPr>
            <a:xfrm>
              <a:off x="1775790" y="5342735"/>
              <a:ext cx="128905" cy="86360"/>
            </a:xfrm>
            <a:custGeom>
              <a:avLst/>
              <a:gdLst/>
              <a:ahLst/>
              <a:cxnLst/>
              <a:rect l="l" t="t" r="r" b="b"/>
              <a:pathLst>
                <a:path w="128905" h="86360">
                  <a:moveTo>
                    <a:pt x="0" y="65791"/>
                  </a:moveTo>
                  <a:lnTo>
                    <a:pt x="117028" y="0"/>
                  </a:lnTo>
                  <a:lnTo>
                    <a:pt x="128470" y="20428"/>
                  </a:lnTo>
                  <a:lnTo>
                    <a:pt x="11500" y="86229"/>
                  </a:lnTo>
                  <a:lnTo>
                    <a:pt x="0" y="65791"/>
                  </a:lnTo>
                </a:path>
              </a:pathLst>
            </a:custGeom>
            <a:ln w="13686">
              <a:solidFill>
                <a:srgbClr val="286669"/>
              </a:solidFill>
            </a:ln>
          </p:spPr>
          <p:txBody>
            <a:bodyPr wrap="square" lIns="0" tIns="0" rIns="0" bIns="0" rtlCol="0"/>
            <a:lstStyle/>
            <a:p>
              <a:endParaRPr/>
            </a:p>
          </p:txBody>
        </p:sp>
        <p:pic>
          <p:nvPicPr>
            <p:cNvPr id="26" name="object 26"/>
            <p:cNvPicPr/>
            <p:nvPr/>
          </p:nvPicPr>
          <p:blipFill>
            <a:blip r:embed="rId7" cstate="print"/>
            <a:stretch>
              <a:fillRect/>
            </a:stretch>
          </p:blipFill>
          <p:spPr>
            <a:xfrm>
              <a:off x="1786511" y="5484668"/>
              <a:ext cx="149333" cy="72507"/>
            </a:xfrm>
            <a:prstGeom prst="rect">
              <a:avLst/>
            </a:prstGeom>
          </p:spPr>
        </p:pic>
        <p:sp>
          <p:nvSpPr>
            <p:cNvPr id="27" name="object 27"/>
            <p:cNvSpPr/>
            <p:nvPr/>
          </p:nvSpPr>
          <p:spPr>
            <a:xfrm>
              <a:off x="1705613" y="5231434"/>
              <a:ext cx="59055" cy="135890"/>
            </a:xfrm>
            <a:custGeom>
              <a:avLst/>
              <a:gdLst/>
              <a:ahLst/>
              <a:cxnLst/>
              <a:rect l="l" t="t" r="r" b="b"/>
              <a:pathLst>
                <a:path w="59055" h="135889">
                  <a:moveTo>
                    <a:pt x="36251" y="0"/>
                  </a:moveTo>
                  <a:lnTo>
                    <a:pt x="0" y="129216"/>
                  </a:lnTo>
                  <a:lnTo>
                    <a:pt x="22609" y="135550"/>
                  </a:lnTo>
                  <a:lnTo>
                    <a:pt x="58851" y="6333"/>
                  </a:lnTo>
                  <a:lnTo>
                    <a:pt x="36251" y="0"/>
                  </a:lnTo>
                  <a:close/>
                </a:path>
              </a:pathLst>
            </a:custGeom>
            <a:solidFill>
              <a:srgbClr val="CDD2D3"/>
            </a:solidFill>
          </p:spPr>
          <p:txBody>
            <a:bodyPr wrap="square" lIns="0" tIns="0" rIns="0" bIns="0" rtlCol="0"/>
            <a:lstStyle/>
            <a:p>
              <a:endParaRPr/>
            </a:p>
          </p:txBody>
        </p:sp>
        <p:sp>
          <p:nvSpPr>
            <p:cNvPr id="28" name="object 28"/>
            <p:cNvSpPr/>
            <p:nvPr/>
          </p:nvSpPr>
          <p:spPr>
            <a:xfrm>
              <a:off x="1705613" y="5231434"/>
              <a:ext cx="59055" cy="135890"/>
            </a:xfrm>
            <a:custGeom>
              <a:avLst/>
              <a:gdLst/>
              <a:ahLst/>
              <a:cxnLst/>
              <a:rect l="l" t="t" r="r" b="b"/>
              <a:pathLst>
                <a:path w="59055" h="135889">
                  <a:moveTo>
                    <a:pt x="0" y="129216"/>
                  </a:moveTo>
                  <a:lnTo>
                    <a:pt x="36251" y="0"/>
                  </a:lnTo>
                  <a:lnTo>
                    <a:pt x="58851" y="6333"/>
                  </a:lnTo>
                  <a:lnTo>
                    <a:pt x="22609" y="135550"/>
                  </a:lnTo>
                  <a:lnTo>
                    <a:pt x="0" y="129216"/>
                  </a:lnTo>
                </a:path>
              </a:pathLst>
            </a:custGeom>
            <a:ln w="13689">
              <a:solidFill>
                <a:srgbClr val="286669"/>
              </a:solidFill>
            </a:ln>
          </p:spPr>
          <p:txBody>
            <a:bodyPr wrap="square" lIns="0" tIns="0" rIns="0" bIns="0" rtlCol="0"/>
            <a:lstStyle/>
            <a:p>
              <a:endParaRPr/>
            </a:p>
          </p:txBody>
        </p:sp>
      </p:grpSp>
      <p:grpSp>
        <p:nvGrpSpPr>
          <p:cNvPr id="29" name="object 29"/>
          <p:cNvGrpSpPr/>
          <p:nvPr/>
        </p:nvGrpSpPr>
        <p:grpSpPr>
          <a:xfrm>
            <a:off x="10877175" y="326387"/>
            <a:ext cx="766445" cy="749300"/>
            <a:chOff x="10877175" y="326387"/>
            <a:chExt cx="766445" cy="749300"/>
          </a:xfrm>
        </p:grpSpPr>
        <p:sp>
          <p:nvSpPr>
            <p:cNvPr id="30" name="object 30"/>
            <p:cNvSpPr/>
            <p:nvPr/>
          </p:nvSpPr>
          <p:spPr>
            <a:xfrm>
              <a:off x="11125670" y="326389"/>
              <a:ext cx="269240" cy="375285"/>
            </a:xfrm>
            <a:custGeom>
              <a:avLst/>
              <a:gdLst/>
              <a:ahLst/>
              <a:cxnLst/>
              <a:rect l="l" t="t" r="r" b="b"/>
              <a:pathLst>
                <a:path w="269240" h="375284">
                  <a:moveTo>
                    <a:pt x="165671" y="346367"/>
                  </a:moveTo>
                  <a:lnTo>
                    <a:pt x="103543" y="346367"/>
                  </a:lnTo>
                  <a:lnTo>
                    <a:pt x="106667" y="357708"/>
                  </a:lnTo>
                  <a:lnTo>
                    <a:pt x="113487" y="366826"/>
                  </a:lnTo>
                  <a:lnTo>
                    <a:pt x="123088" y="372910"/>
                  </a:lnTo>
                  <a:lnTo>
                    <a:pt x="134607" y="375145"/>
                  </a:lnTo>
                  <a:lnTo>
                    <a:pt x="146138" y="372922"/>
                  </a:lnTo>
                  <a:lnTo>
                    <a:pt x="155752" y="366839"/>
                  </a:lnTo>
                  <a:lnTo>
                    <a:pt x="162560" y="357708"/>
                  </a:lnTo>
                  <a:lnTo>
                    <a:pt x="165671" y="346367"/>
                  </a:lnTo>
                  <a:close/>
                </a:path>
                <a:path w="269240" h="375284">
                  <a:moveTo>
                    <a:pt x="196735" y="307136"/>
                  </a:moveTo>
                  <a:lnTo>
                    <a:pt x="192100" y="302488"/>
                  </a:lnTo>
                  <a:lnTo>
                    <a:pt x="77127" y="302488"/>
                  </a:lnTo>
                  <a:lnTo>
                    <a:pt x="72478" y="307136"/>
                  </a:lnTo>
                  <a:lnTo>
                    <a:pt x="72478" y="318592"/>
                  </a:lnTo>
                  <a:lnTo>
                    <a:pt x="77127" y="323240"/>
                  </a:lnTo>
                  <a:lnTo>
                    <a:pt x="192100" y="323240"/>
                  </a:lnTo>
                  <a:lnTo>
                    <a:pt x="196735" y="318592"/>
                  </a:lnTo>
                  <a:lnTo>
                    <a:pt x="196735" y="312864"/>
                  </a:lnTo>
                  <a:lnTo>
                    <a:pt x="196735" y="307136"/>
                  </a:lnTo>
                  <a:close/>
                </a:path>
                <a:path w="269240" h="375284">
                  <a:moveTo>
                    <a:pt x="269214" y="134988"/>
                  </a:moveTo>
                  <a:lnTo>
                    <a:pt x="262356" y="92329"/>
                  </a:lnTo>
                  <a:lnTo>
                    <a:pt x="248500" y="65481"/>
                  </a:lnTo>
                  <a:lnTo>
                    <a:pt x="248500" y="134988"/>
                  </a:lnTo>
                  <a:lnTo>
                    <a:pt x="248475" y="139611"/>
                  </a:lnTo>
                  <a:lnTo>
                    <a:pt x="240512" y="178904"/>
                  </a:lnTo>
                  <a:lnTo>
                    <a:pt x="221208" y="210705"/>
                  </a:lnTo>
                  <a:lnTo>
                    <a:pt x="212128" y="222542"/>
                  </a:lnTo>
                  <a:lnTo>
                    <a:pt x="203708" y="234988"/>
                  </a:lnTo>
                  <a:lnTo>
                    <a:pt x="196138" y="247751"/>
                  </a:lnTo>
                  <a:lnTo>
                    <a:pt x="189318" y="260972"/>
                  </a:lnTo>
                  <a:lnTo>
                    <a:pt x="79908" y="260972"/>
                  </a:lnTo>
                  <a:lnTo>
                    <a:pt x="57277" y="222707"/>
                  </a:lnTo>
                  <a:lnTo>
                    <a:pt x="42291" y="203619"/>
                  </a:lnTo>
                  <a:lnTo>
                    <a:pt x="37033" y="195795"/>
                  </a:lnTo>
                  <a:lnTo>
                    <a:pt x="23063" y="159435"/>
                  </a:lnTo>
                  <a:lnTo>
                    <a:pt x="20739" y="139611"/>
                  </a:lnTo>
                  <a:lnTo>
                    <a:pt x="20789" y="134988"/>
                  </a:lnTo>
                  <a:lnTo>
                    <a:pt x="30073" y="91376"/>
                  </a:lnTo>
                  <a:lnTo>
                    <a:pt x="54571" y="55524"/>
                  </a:lnTo>
                  <a:lnTo>
                    <a:pt x="90614" y="31369"/>
                  </a:lnTo>
                  <a:lnTo>
                    <a:pt x="134607" y="22466"/>
                  </a:lnTo>
                  <a:lnTo>
                    <a:pt x="178816" y="31369"/>
                  </a:lnTo>
                  <a:lnTo>
                    <a:pt x="178612" y="31369"/>
                  </a:lnTo>
                  <a:lnTo>
                    <a:pt x="214528" y="55359"/>
                  </a:lnTo>
                  <a:lnTo>
                    <a:pt x="239052" y="91109"/>
                  </a:lnTo>
                  <a:lnTo>
                    <a:pt x="248500" y="134988"/>
                  </a:lnTo>
                  <a:lnTo>
                    <a:pt x="248500" y="65481"/>
                  </a:lnTo>
                  <a:lnTo>
                    <a:pt x="243370" y="55524"/>
                  </a:lnTo>
                  <a:lnTo>
                    <a:pt x="243293" y="55359"/>
                  </a:lnTo>
                  <a:lnTo>
                    <a:pt x="214109" y="26047"/>
                  </a:lnTo>
                  <a:lnTo>
                    <a:pt x="207187" y="22466"/>
                  </a:lnTo>
                  <a:lnTo>
                    <a:pt x="177152" y="6883"/>
                  </a:lnTo>
                  <a:lnTo>
                    <a:pt x="134607" y="0"/>
                  </a:lnTo>
                  <a:lnTo>
                    <a:pt x="92062" y="6883"/>
                  </a:lnTo>
                  <a:lnTo>
                    <a:pt x="55118" y="26047"/>
                  </a:lnTo>
                  <a:lnTo>
                    <a:pt x="25933" y="55359"/>
                  </a:lnTo>
                  <a:lnTo>
                    <a:pt x="6870" y="92329"/>
                  </a:lnTo>
                  <a:lnTo>
                    <a:pt x="0" y="134988"/>
                  </a:lnTo>
                  <a:lnTo>
                    <a:pt x="0" y="139611"/>
                  </a:lnTo>
                  <a:lnTo>
                    <a:pt x="9372" y="186321"/>
                  </a:lnTo>
                  <a:lnTo>
                    <a:pt x="32753" y="224726"/>
                  </a:lnTo>
                  <a:lnTo>
                    <a:pt x="41732" y="236829"/>
                  </a:lnTo>
                  <a:lnTo>
                    <a:pt x="49974" y="249440"/>
                  </a:lnTo>
                  <a:lnTo>
                    <a:pt x="57480" y="262509"/>
                  </a:lnTo>
                  <a:lnTo>
                    <a:pt x="65938" y="279514"/>
                  </a:lnTo>
                  <a:lnTo>
                    <a:pt x="69507" y="281724"/>
                  </a:lnTo>
                  <a:lnTo>
                    <a:pt x="199682" y="281724"/>
                  </a:lnTo>
                  <a:lnTo>
                    <a:pt x="203250" y="279514"/>
                  </a:lnTo>
                  <a:lnTo>
                    <a:pt x="204978" y="276009"/>
                  </a:lnTo>
                  <a:lnTo>
                    <a:pt x="211721" y="262509"/>
                  </a:lnTo>
                  <a:lnTo>
                    <a:pt x="212610" y="260972"/>
                  </a:lnTo>
                  <a:lnTo>
                    <a:pt x="219227" y="249440"/>
                  </a:lnTo>
                  <a:lnTo>
                    <a:pt x="227495" y="236829"/>
                  </a:lnTo>
                  <a:lnTo>
                    <a:pt x="236474" y="224726"/>
                  </a:lnTo>
                  <a:lnTo>
                    <a:pt x="243586" y="215938"/>
                  </a:lnTo>
                  <a:lnTo>
                    <a:pt x="249872" y="206565"/>
                  </a:lnTo>
                  <a:lnTo>
                    <a:pt x="266496" y="163360"/>
                  </a:lnTo>
                  <a:lnTo>
                    <a:pt x="269214" y="139611"/>
                  </a:lnTo>
                  <a:lnTo>
                    <a:pt x="269214" y="134988"/>
                  </a:lnTo>
                  <a:close/>
                </a:path>
              </a:pathLst>
            </a:custGeom>
            <a:solidFill>
              <a:srgbClr val="286669"/>
            </a:solidFill>
          </p:spPr>
          <p:txBody>
            <a:bodyPr wrap="square" lIns="0" tIns="0" rIns="0" bIns="0" rtlCol="0"/>
            <a:lstStyle/>
            <a:p>
              <a:endParaRPr/>
            </a:p>
          </p:txBody>
        </p:sp>
        <p:pic>
          <p:nvPicPr>
            <p:cNvPr id="31" name="object 31"/>
            <p:cNvPicPr/>
            <p:nvPr/>
          </p:nvPicPr>
          <p:blipFill>
            <a:blip r:embed="rId8" cstate="print"/>
            <a:stretch>
              <a:fillRect/>
            </a:stretch>
          </p:blipFill>
          <p:spPr>
            <a:xfrm>
              <a:off x="11204474" y="390185"/>
              <a:ext cx="111619" cy="155739"/>
            </a:xfrm>
            <a:prstGeom prst="rect">
              <a:avLst/>
            </a:prstGeom>
          </p:spPr>
        </p:pic>
        <p:pic>
          <p:nvPicPr>
            <p:cNvPr id="32" name="object 32"/>
            <p:cNvPicPr/>
            <p:nvPr/>
          </p:nvPicPr>
          <p:blipFill>
            <a:blip r:embed="rId9" cstate="print"/>
            <a:stretch>
              <a:fillRect/>
            </a:stretch>
          </p:blipFill>
          <p:spPr>
            <a:xfrm>
              <a:off x="10962741" y="682878"/>
              <a:ext cx="160285" cy="160695"/>
            </a:xfrm>
            <a:prstGeom prst="rect">
              <a:avLst/>
            </a:prstGeom>
          </p:spPr>
        </p:pic>
        <p:pic>
          <p:nvPicPr>
            <p:cNvPr id="33" name="object 33"/>
            <p:cNvPicPr/>
            <p:nvPr/>
          </p:nvPicPr>
          <p:blipFill>
            <a:blip r:embed="rId10" cstate="print"/>
            <a:stretch>
              <a:fillRect/>
            </a:stretch>
          </p:blipFill>
          <p:spPr>
            <a:xfrm>
              <a:off x="11397616" y="680767"/>
              <a:ext cx="160275" cy="160669"/>
            </a:xfrm>
            <a:prstGeom prst="rect">
              <a:avLst/>
            </a:prstGeom>
          </p:spPr>
        </p:pic>
        <p:sp>
          <p:nvSpPr>
            <p:cNvPr id="34" name="object 34"/>
            <p:cNvSpPr/>
            <p:nvPr/>
          </p:nvSpPr>
          <p:spPr>
            <a:xfrm>
              <a:off x="10877169" y="856094"/>
              <a:ext cx="766445" cy="219710"/>
            </a:xfrm>
            <a:custGeom>
              <a:avLst/>
              <a:gdLst/>
              <a:ahLst/>
              <a:cxnLst/>
              <a:rect l="l" t="t" r="r" b="b"/>
              <a:pathLst>
                <a:path w="766445" h="219709">
                  <a:moveTo>
                    <a:pt x="314655" y="53606"/>
                  </a:moveTo>
                  <a:lnTo>
                    <a:pt x="274345" y="27749"/>
                  </a:lnTo>
                  <a:lnTo>
                    <a:pt x="232727" y="12331"/>
                  </a:lnTo>
                  <a:lnTo>
                    <a:pt x="182676" y="2832"/>
                  </a:lnTo>
                  <a:lnTo>
                    <a:pt x="165671" y="2159"/>
                  </a:lnTo>
                  <a:lnTo>
                    <a:pt x="148717" y="3009"/>
                  </a:lnTo>
                  <a:lnTo>
                    <a:pt x="98767" y="12293"/>
                  </a:lnTo>
                  <a:lnTo>
                    <a:pt x="57416" y="28295"/>
                  </a:lnTo>
                  <a:lnTo>
                    <a:pt x="19418" y="51155"/>
                  </a:lnTo>
                  <a:lnTo>
                    <a:pt x="0" y="90385"/>
                  </a:lnTo>
                  <a:lnTo>
                    <a:pt x="0" y="156819"/>
                  </a:lnTo>
                  <a:lnTo>
                    <a:pt x="20713" y="156819"/>
                  </a:lnTo>
                  <a:lnTo>
                    <a:pt x="20904" y="81495"/>
                  </a:lnTo>
                  <a:lnTo>
                    <a:pt x="25031" y="73152"/>
                  </a:lnTo>
                  <a:lnTo>
                    <a:pt x="66662" y="46888"/>
                  </a:lnTo>
                  <a:lnTo>
                    <a:pt x="104343" y="32258"/>
                  </a:lnTo>
                  <a:lnTo>
                    <a:pt x="150126" y="23710"/>
                  </a:lnTo>
                  <a:lnTo>
                    <a:pt x="165671" y="22923"/>
                  </a:lnTo>
                  <a:lnTo>
                    <a:pt x="181203" y="23545"/>
                  </a:lnTo>
                  <a:lnTo>
                    <a:pt x="226898" y="32258"/>
                  </a:lnTo>
                  <a:lnTo>
                    <a:pt x="275564" y="52082"/>
                  </a:lnTo>
                  <a:lnTo>
                    <a:pt x="290525" y="61328"/>
                  </a:lnTo>
                  <a:lnTo>
                    <a:pt x="314655" y="53606"/>
                  </a:lnTo>
                  <a:close/>
                </a:path>
                <a:path w="766445" h="219709">
                  <a:moveTo>
                    <a:pt x="548779" y="152666"/>
                  </a:moveTo>
                  <a:lnTo>
                    <a:pt x="529450" y="113474"/>
                  </a:lnTo>
                  <a:lnTo>
                    <a:pt x="491769" y="89992"/>
                  </a:lnTo>
                  <a:lnTo>
                    <a:pt x="450151" y="74574"/>
                  </a:lnTo>
                  <a:lnTo>
                    <a:pt x="400113" y="65100"/>
                  </a:lnTo>
                  <a:lnTo>
                    <a:pt x="383108" y="64439"/>
                  </a:lnTo>
                  <a:lnTo>
                    <a:pt x="366153" y="65290"/>
                  </a:lnTo>
                  <a:lnTo>
                    <a:pt x="316204" y="74561"/>
                  </a:lnTo>
                  <a:lnTo>
                    <a:pt x="274853" y="90563"/>
                  </a:lnTo>
                  <a:lnTo>
                    <a:pt x="236855" y="113423"/>
                  </a:lnTo>
                  <a:lnTo>
                    <a:pt x="217436" y="152666"/>
                  </a:lnTo>
                  <a:lnTo>
                    <a:pt x="217436" y="219087"/>
                  </a:lnTo>
                  <a:lnTo>
                    <a:pt x="238150" y="219087"/>
                  </a:lnTo>
                  <a:lnTo>
                    <a:pt x="238353" y="143776"/>
                  </a:lnTo>
                  <a:lnTo>
                    <a:pt x="242468" y="135432"/>
                  </a:lnTo>
                  <a:lnTo>
                    <a:pt x="284111" y="109169"/>
                  </a:lnTo>
                  <a:lnTo>
                    <a:pt x="321779" y="94538"/>
                  </a:lnTo>
                  <a:lnTo>
                    <a:pt x="367563" y="85991"/>
                  </a:lnTo>
                  <a:lnTo>
                    <a:pt x="383108" y="85191"/>
                  </a:lnTo>
                  <a:lnTo>
                    <a:pt x="398640" y="85826"/>
                  </a:lnTo>
                  <a:lnTo>
                    <a:pt x="444334" y="94538"/>
                  </a:lnTo>
                  <a:lnTo>
                    <a:pt x="482155" y="108432"/>
                  </a:lnTo>
                  <a:lnTo>
                    <a:pt x="516420" y="129641"/>
                  </a:lnTo>
                  <a:lnTo>
                    <a:pt x="528066" y="152666"/>
                  </a:lnTo>
                  <a:lnTo>
                    <a:pt x="528066" y="219087"/>
                  </a:lnTo>
                  <a:lnTo>
                    <a:pt x="548779" y="219087"/>
                  </a:lnTo>
                  <a:lnTo>
                    <a:pt x="548779" y="152666"/>
                  </a:lnTo>
                  <a:close/>
                </a:path>
                <a:path w="766445" h="219709">
                  <a:moveTo>
                    <a:pt x="766229" y="88328"/>
                  </a:moveTo>
                  <a:lnTo>
                    <a:pt x="746912" y="49060"/>
                  </a:lnTo>
                  <a:lnTo>
                    <a:pt x="709206" y="25590"/>
                  </a:lnTo>
                  <a:lnTo>
                    <a:pt x="667588" y="10185"/>
                  </a:lnTo>
                  <a:lnTo>
                    <a:pt x="617562" y="673"/>
                  </a:lnTo>
                  <a:lnTo>
                    <a:pt x="600544" y="0"/>
                  </a:lnTo>
                  <a:lnTo>
                    <a:pt x="583603" y="850"/>
                  </a:lnTo>
                  <a:lnTo>
                    <a:pt x="533641" y="10134"/>
                  </a:lnTo>
                  <a:lnTo>
                    <a:pt x="492302" y="26149"/>
                  </a:lnTo>
                  <a:lnTo>
                    <a:pt x="451243" y="51600"/>
                  </a:lnTo>
                  <a:lnTo>
                    <a:pt x="449821" y="53035"/>
                  </a:lnTo>
                  <a:lnTo>
                    <a:pt x="474332" y="60579"/>
                  </a:lnTo>
                  <a:lnTo>
                    <a:pt x="489661" y="51168"/>
                  </a:lnTo>
                  <a:lnTo>
                    <a:pt x="505637" y="42938"/>
                  </a:lnTo>
                  <a:lnTo>
                    <a:pt x="554291" y="26314"/>
                  </a:lnTo>
                  <a:lnTo>
                    <a:pt x="600544" y="20840"/>
                  </a:lnTo>
                  <a:lnTo>
                    <a:pt x="616089" y="21475"/>
                  </a:lnTo>
                  <a:lnTo>
                    <a:pt x="661771" y="30187"/>
                  </a:lnTo>
                  <a:lnTo>
                    <a:pt x="699592" y="44081"/>
                  </a:lnTo>
                  <a:lnTo>
                    <a:pt x="733856" y="65290"/>
                  </a:lnTo>
                  <a:lnTo>
                    <a:pt x="745528" y="88328"/>
                  </a:lnTo>
                  <a:lnTo>
                    <a:pt x="745528" y="154749"/>
                  </a:lnTo>
                  <a:lnTo>
                    <a:pt x="766229" y="154749"/>
                  </a:lnTo>
                  <a:lnTo>
                    <a:pt x="766229" y="88328"/>
                  </a:lnTo>
                  <a:close/>
                </a:path>
              </a:pathLst>
            </a:custGeom>
            <a:solidFill>
              <a:srgbClr val="286669"/>
            </a:solidFill>
          </p:spPr>
          <p:txBody>
            <a:bodyPr wrap="square" lIns="0" tIns="0" rIns="0" bIns="0" rtlCol="0"/>
            <a:lstStyle/>
            <a:p>
              <a:endParaRPr/>
            </a:p>
          </p:txBody>
        </p:sp>
        <p:pic>
          <p:nvPicPr>
            <p:cNvPr id="35" name="object 35"/>
            <p:cNvPicPr/>
            <p:nvPr/>
          </p:nvPicPr>
          <p:blipFill>
            <a:blip r:embed="rId11" cstate="print"/>
            <a:stretch>
              <a:fillRect/>
            </a:stretch>
          </p:blipFill>
          <p:spPr>
            <a:xfrm>
              <a:off x="11180181" y="745153"/>
              <a:ext cx="160285" cy="160695"/>
            </a:xfrm>
            <a:prstGeom prst="rect">
              <a:avLst/>
            </a:prstGeom>
          </p:spPr>
        </p:pic>
      </p:grpSp>
      <p:sp>
        <p:nvSpPr>
          <p:cNvPr id="36" name="object 36"/>
          <p:cNvSpPr txBox="1">
            <a:spLocks noGrp="1"/>
          </p:cNvSpPr>
          <p:nvPr>
            <p:ph type="sldNum" sz="quarter" idx="7"/>
          </p:nvPr>
        </p:nvSpPr>
        <p:spPr>
          <a:xfrm>
            <a:off x="9215724" y="6479692"/>
            <a:ext cx="2743200" cy="209673"/>
          </a:xfrm>
          <a:prstGeom prst="rect">
            <a:avLst/>
          </a:prstGeom>
        </p:spPr>
        <p:txBody>
          <a:bodyPr vert="horz" wrap="square" lIns="0" tIns="24765" rIns="0" bIns="0" rtlCol="0">
            <a:spAutoFit/>
          </a:bodyPr>
          <a:lstStyle/>
          <a:p>
            <a:pPr marL="38100">
              <a:lnSpc>
                <a:spcPct val="100000"/>
              </a:lnSpc>
              <a:spcBef>
                <a:spcPts val="195"/>
              </a:spcBef>
            </a:pPr>
            <a:r>
              <a:rPr lang="nl-BE" spc="-25" dirty="0"/>
              <a:t>1</a:t>
            </a:r>
            <a:endParaRPr spc="-25"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8200" y="576821"/>
            <a:ext cx="10515600" cy="902170"/>
          </a:xfrm>
          <a:prstGeom prst="rect">
            <a:avLst/>
          </a:prstGeom>
        </p:spPr>
        <p:txBody>
          <a:bodyPr vert="horz" wrap="square" lIns="0" tIns="525145" rIns="0" bIns="0" rtlCol="0">
            <a:spAutoFit/>
          </a:bodyPr>
          <a:lstStyle/>
          <a:p>
            <a:pPr marL="96520" marR="5080">
              <a:lnSpc>
                <a:spcPts val="2920"/>
              </a:lnSpc>
              <a:spcBef>
                <a:spcPts val="459"/>
              </a:spcBef>
            </a:pPr>
            <a:r>
              <a:rPr sz="2700" dirty="0"/>
              <a:t>Een</a:t>
            </a:r>
            <a:r>
              <a:rPr sz="2700" spc="-30" dirty="0"/>
              <a:t> </a:t>
            </a:r>
            <a:r>
              <a:rPr sz="2700" dirty="0"/>
              <a:t>permanente</a:t>
            </a:r>
            <a:r>
              <a:rPr sz="2700" spc="-40" dirty="0"/>
              <a:t> </a:t>
            </a:r>
            <a:r>
              <a:rPr sz="2700" spc="-10" dirty="0"/>
              <a:t>evaluatie </a:t>
            </a:r>
            <a:r>
              <a:rPr sz="2700" dirty="0"/>
              <a:t>van</a:t>
            </a:r>
            <a:r>
              <a:rPr sz="2700" spc="-50" dirty="0"/>
              <a:t> </a:t>
            </a:r>
            <a:r>
              <a:rPr sz="2700" dirty="0"/>
              <a:t>de</a:t>
            </a:r>
            <a:r>
              <a:rPr sz="2700" spc="-35" dirty="0"/>
              <a:t> </a:t>
            </a:r>
            <a:r>
              <a:rPr sz="2700" spc="-10" dirty="0"/>
              <a:t>organisatiestructuur</a:t>
            </a:r>
            <a:endParaRPr sz="2700" dirty="0"/>
          </a:p>
        </p:txBody>
      </p:sp>
      <p:pic>
        <p:nvPicPr>
          <p:cNvPr id="3" name="object 3"/>
          <p:cNvPicPr/>
          <p:nvPr/>
        </p:nvPicPr>
        <p:blipFill>
          <a:blip r:embed="rId3" cstate="print"/>
          <a:stretch>
            <a:fillRect/>
          </a:stretch>
        </p:blipFill>
        <p:spPr>
          <a:xfrm>
            <a:off x="2435605" y="1967357"/>
            <a:ext cx="76200" cy="115824"/>
          </a:xfrm>
          <a:prstGeom prst="rect">
            <a:avLst/>
          </a:prstGeom>
        </p:spPr>
      </p:pic>
      <p:sp>
        <p:nvSpPr>
          <p:cNvPr id="4" name="object 4"/>
          <p:cNvSpPr txBox="1"/>
          <p:nvPr/>
        </p:nvSpPr>
        <p:spPr>
          <a:xfrm>
            <a:off x="2651886" y="1817377"/>
            <a:ext cx="8558530" cy="3049553"/>
          </a:xfrm>
          <a:prstGeom prst="rect">
            <a:avLst/>
          </a:prstGeom>
        </p:spPr>
        <p:txBody>
          <a:bodyPr vert="horz" wrap="square" lIns="0" tIns="111760" rIns="0" bIns="0" rtlCol="0">
            <a:spAutoFit/>
          </a:bodyPr>
          <a:lstStyle/>
          <a:p>
            <a:pPr marL="12700">
              <a:lnSpc>
                <a:spcPct val="100000"/>
              </a:lnSpc>
              <a:spcBef>
                <a:spcPts val="880"/>
              </a:spcBef>
            </a:pPr>
            <a:r>
              <a:rPr sz="1300" b="1" dirty="0">
                <a:solidFill>
                  <a:srgbClr val="1E1E1E"/>
                </a:solidFill>
                <a:latin typeface="Segoe UI"/>
                <a:cs typeface="Segoe UI"/>
              </a:rPr>
              <a:t>Evalueren</a:t>
            </a:r>
            <a:r>
              <a:rPr sz="1300" b="1" spc="-25" dirty="0">
                <a:solidFill>
                  <a:srgbClr val="1E1E1E"/>
                </a:solidFill>
                <a:latin typeface="Segoe UI"/>
                <a:cs typeface="Segoe UI"/>
              </a:rPr>
              <a:t> </a:t>
            </a:r>
            <a:r>
              <a:rPr sz="1300" b="1" dirty="0">
                <a:solidFill>
                  <a:srgbClr val="1E1E1E"/>
                </a:solidFill>
                <a:latin typeface="Segoe UI"/>
                <a:cs typeface="Segoe UI"/>
              </a:rPr>
              <a:t>en</a:t>
            </a:r>
            <a:r>
              <a:rPr sz="1300" b="1" spc="-35" dirty="0">
                <a:solidFill>
                  <a:srgbClr val="1E1E1E"/>
                </a:solidFill>
                <a:latin typeface="Segoe UI"/>
                <a:cs typeface="Segoe UI"/>
              </a:rPr>
              <a:t> </a:t>
            </a:r>
            <a:r>
              <a:rPr sz="1300" b="1" dirty="0">
                <a:solidFill>
                  <a:srgbClr val="1E1E1E"/>
                </a:solidFill>
                <a:latin typeface="Segoe UI"/>
                <a:cs typeface="Segoe UI"/>
              </a:rPr>
              <a:t>gradueel</a:t>
            </a:r>
            <a:r>
              <a:rPr sz="1300" b="1" spc="-25" dirty="0">
                <a:solidFill>
                  <a:srgbClr val="1E1E1E"/>
                </a:solidFill>
                <a:latin typeface="Segoe UI"/>
                <a:cs typeface="Segoe UI"/>
              </a:rPr>
              <a:t> </a:t>
            </a:r>
            <a:r>
              <a:rPr sz="1300" b="1" dirty="0">
                <a:solidFill>
                  <a:srgbClr val="1E1E1E"/>
                </a:solidFill>
                <a:latin typeface="Segoe UI"/>
                <a:cs typeface="Segoe UI"/>
              </a:rPr>
              <a:t>bijsturen</a:t>
            </a:r>
            <a:r>
              <a:rPr sz="1300" b="1" spc="-35" dirty="0">
                <a:solidFill>
                  <a:srgbClr val="1E1E1E"/>
                </a:solidFill>
                <a:latin typeface="Segoe UI"/>
                <a:cs typeface="Segoe UI"/>
              </a:rPr>
              <a:t> </a:t>
            </a:r>
            <a:r>
              <a:rPr sz="1300" b="1" dirty="0">
                <a:solidFill>
                  <a:srgbClr val="1E1E1E"/>
                </a:solidFill>
                <a:latin typeface="Segoe UI"/>
                <a:cs typeface="Segoe UI"/>
              </a:rPr>
              <a:t>van</a:t>
            </a:r>
            <a:r>
              <a:rPr sz="1300" b="1" spc="-35" dirty="0">
                <a:solidFill>
                  <a:srgbClr val="1E1E1E"/>
                </a:solidFill>
                <a:latin typeface="Segoe UI"/>
                <a:cs typeface="Segoe UI"/>
              </a:rPr>
              <a:t> </a:t>
            </a:r>
            <a:r>
              <a:rPr sz="1300" b="1" dirty="0">
                <a:solidFill>
                  <a:srgbClr val="1E1E1E"/>
                </a:solidFill>
                <a:latin typeface="Segoe UI"/>
                <a:cs typeface="Segoe UI"/>
              </a:rPr>
              <a:t>de</a:t>
            </a:r>
            <a:r>
              <a:rPr sz="1300" b="1" spc="-40" dirty="0">
                <a:solidFill>
                  <a:srgbClr val="1E1E1E"/>
                </a:solidFill>
                <a:latin typeface="Segoe UI"/>
                <a:cs typeface="Segoe UI"/>
              </a:rPr>
              <a:t> </a:t>
            </a:r>
            <a:r>
              <a:rPr sz="1300" b="1" dirty="0">
                <a:solidFill>
                  <a:srgbClr val="1E1E1E"/>
                </a:solidFill>
                <a:latin typeface="Segoe UI"/>
                <a:cs typeface="Segoe UI"/>
              </a:rPr>
              <a:t>huidige</a:t>
            </a:r>
            <a:r>
              <a:rPr sz="1300" b="1" spc="-20" dirty="0">
                <a:solidFill>
                  <a:srgbClr val="1E1E1E"/>
                </a:solidFill>
                <a:latin typeface="Segoe UI"/>
                <a:cs typeface="Segoe UI"/>
              </a:rPr>
              <a:t> </a:t>
            </a:r>
            <a:r>
              <a:rPr sz="1300" b="1" spc="-10" dirty="0">
                <a:solidFill>
                  <a:srgbClr val="1E1E1E"/>
                </a:solidFill>
                <a:latin typeface="Segoe UI"/>
                <a:cs typeface="Segoe UI"/>
              </a:rPr>
              <a:t>organisatiestructuur</a:t>
            </a:r>
            <a:endParaRPr sz="1300" dirty="0">
              <a:latin typeface="Segoe UI"/>
              <a:cs typeface="Segoe UI"/>
            </a:endParaRPr>
          </a:p>
          <a:p>
            <a:pPr marL="469900" marR="281305" indent="-228600">
              <a:lnSpc>
                <a:spcPts val="1190"/>
              </a:lnSpc>
              <a:spcBef>
                <a:spcPts val="815"/>
              </a:spcBef>
              <a:buClr>
                <a:srgbClr val="44B8BE"/>
              </a:buClr>
              <a:buFont typeface="Arial MT"/>
              <a:buChar char="•"/>
              <a:tabLst>
                <a:tab pos="469900" algn="l"/>
              </a:tabLst>
            </a:pPr>
            <a:r>
              <a:rPr sz="1100" dirty="0">
                <a:solidFill>
                  <a:srgbClr val="1E1E1E"/>
                </a:solidFill>
                <a:latin typeface="Segoe UI"/>
                <a:cs typeface="Segoe UI"/>
              </a:rPr>
              <a:t>Het</a:t>
            </a:r>
            <a:r>
              <a:rPr sz="1100" spc="-25" dirty="0">
                <a:solidFill>
                  <a:srgbClr val="1E1E1E"/>
                </a:solidFill>
                <a:latin typeface="Segoe UI"/>
                <a:cs typeface="Segoe UI"/>
              </a:rPr>
              <a:t> </a:t>
            </a:r>
            <a:r>
              <a:rPr sz="1100" dirty="0">
                <a:solidFill>
                  <a:srgbClr val="1E1E1E"/>
                </a:solidFill>
                <a:latin typeface="Segoe UI"/>
                <a:cs typeface="Segoe UI"/>
              </a:rPr>
              <a:t>MAT</a:t>
            </a:r>
            <a:r>
              <a:rPr sz="1100" spc="-35" dirty="0">
                <a:solidFill>
                  <a:srgbClr val="1E1E1E"/>
                </a:solidFill>
                <a:latin typeface="Segoe UI"/>
                <a:cs typeface="Segoe UI"/>
              </a:rPr>
              <a:t> </a:t>
            </a:r>
            <a:r>
              <a:rPr sz="1100" dirty="0">
                <a:solidFill>
                  <a:srgbClr val="1E1E1E"/>
                </a:solidFill>
                <a:latin typeface="Segoe UI"/>
                <a:cs typeface="Segoe UI"/>
              </a:rPr>
              <a:t>is</a:t>
            </a:r>
            <a:r>
              <a:rPr sz="1100" spc="-20"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motor</a:t>
            </a:r>
            <a:r>
              <a:rPr sz="1100" spc="-15"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structureel</a:t>
            </a:r>
            <a:r>
              <a:rPr sz="1100" spc="-15" dirty="0">
                <a:solidFill>
                  <a:srgbClr val="1E1E1E"/>
                </a:solidFill>
                <a:latin typeface="Segoe UI"/>
                <a:cs typeface="Segoe UI"/>
              </a:rPr>
              <a:t> </a:t>
            </a:r>
            <a:r>
              <a:rPr sz="1100" dirty="0">
                <a:solidFill>
                  <a:srgbClr val="1E1E1E"/>
                </a:solidFill>
                <a:latin typeface="Segoe UI"/>
                <a:cs typeface="Segoe UI"/>
              </a:rPr>
              <a:t>evalueren</a:t>
            </a:r>
            <a:r>
              <a:rPr sz="1100" spc="-25"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bijsturen</a:t>
            </a:r>
            <a:r>
              <a:rPr sz="1100" spc="-20"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structuur</a:t>
            </a:r>
            <a:r>
              <a:rPr sz="1100" spc="-10" dirty="0">
                <a:solidFill>
                  <a:srgbClr val="1E1E1E"/>
                </a:solidFill>
                <a:latin typeface="Segoe UI"/>
                <a:cs typeface="Segoe UI"/>
              </a:rPr>
              <a:t> </a:t>
            </a:r>
            <a:r>
              <a:rPr sz="1100" dirty="0">
                <a:solidFill>
                  <a:srgbClr val="1E1E1E"/>
                </a:solidFill>
                <a:latin typeface="Segoe UI"/>
                <a:cs typeface="Segoe UI"/>
              </a:rPr>
              <a:t>met</a:t>
            </a:r>
            <a:r>
              <a:rPr sz="1100" spc="-10" dirty="0">
                <a:solidFill>
                  <a:srgbClr val="1E1E1E"/>
                </a:solidFill>
                <a:latin typeface="Segoe UI"/>
                <a:cs typeface="Segoe UI"/>
              </a:rPr>
              <a:t> </a:t>
            </a:r>
            <a:r>
              <a:rPr sz="1100" dirty="0">
                <a:solidFill>
                  <a:srgbClr val="1E1E1E"/>
                </a:solidFill>
                <a:latin typeface="Segoe UI"/>
                <a:cs typeface="Segoe UI"/>
              </a:rPr>
              <a:t>een</a:t>
            </a:r>
            <a:r>
              <a:rPr sz="1100" spc="-35" dirty="0">
                <a:solidFill>
                  <a:srgbClr val="1E1E1E"/>
                </a:solidFill>
                <a:latin typeface="Segoe UI"/>
                <a:cs typeface="Segoe UI"/>
              </a:rPr>
              <a:t> </a:t>
            </a:r>
            <a:r>
              <a:rPr sz="1100" dirty="0">
                <a:solidFill>
                  <a:srgbClr val="1E1E1E"/>
                </a:solidFill>
                <a:latin typeface="Segoe UI"/>
                <a:cs typeface="Segoe UI"/>
              </a:rPr>
              <a:t>actueel</a:t>
            </a:r>
            <a:r>
              <a:rPr sz="1100" spc="-15" dirty="0">
                <a:solidFill>
                  <a:srgbClr val="1E1E1E"/>
                </a:solidFill>
                <a:latin typeface="Segoe UI"/>
                <a:cs typeface="Segoe UI"/>
              </a:rPr>
              <a:t> </a:t>
            </a:r>
            <a:r>
              <a:rPr sz="1100" spc="-10" dirty="0">
                <a:solidFill>
                  <a:srgbClr val="1E1E1E"/>
                </a:solidFill>
                <a:latin typeface="Segoe UI"/>
                <a:cs typeface="Segoe UI"/>
              </a:rPr>
              <a:t>organogram </a:t>
            </a:r>
            <a:r>
              <a:rPr sz="1100" dirty="0">
                <a:solidFill>
                  <a:srgbClr val="1E1E1E"/>
                </a:solidFill>
                <a:latin typeface="Segoe UI"/>
                <a:cs typeface="Segoe UI"/>
              </a:rPr>
              <a:t>als</a:t>
            </a:r>
            <a:r>
              <a:rPr sz="1100" spc="-20" dirty="0">
                <a:solidFill>
                  <a:srgbClr val="1E1E1E"/>
                </a:solidFill>
                <a:latin typeface="Segoe UI"/>
                <a:cs typeface="Segoe UI"/>
              </a:rPr>
              <a:t> </a:t>
            </a:r>
            <a:r>
              <a:rPr sz="1100" dirty="0">
                <a:solidFill>
                  <a:srgbClr val="1E1E1E"/>
                </a:solidFill>
                <a:latin typeface="Segoe UI"/>
                <a:cs typeface="Segoe UI"/>
              </a:rPr>
              <a:t>resultaat.</a:t>
            </a:r>
            <a:r>
              <a:rPr sz="1100" spc="-35" dirty="0">
                <a:solidFill>
                  <a:srgbClr val="1E1E1E"/>
                </a:solidFill>
                <a:latin typeface="Segoe UI"/>
                <a:cs typeface="Segoe UI"/>
              </a:rPr>
              <a:t> </a:t>
            </a:r>
            <a:r>
              <a:rPr sz="1100" spc="-25" dirty="0">
                <a:solidFill>
                  <a:srgbClr val="1E1E1E"/>
                </a:solidFill>
                <a:latin typeface="Segoe UI"/>
                <a:cs typeface="Segoe UI"/>
              </a:rPr>
              <a:t>We </a:t>
            </a:r>
            <a:r>
              <a:rPr sz="1100" dirty="0">
                <a:solidFill>
                  <a:srgbClr val="1E1E1E"/>
                </a:solidFill>
                <a:latin typeface="Segoe UI"/>
                <a:cs typeface="Segoe UI"/>
              </a:rPr>
              <a:t>focussen</a:t>
            </a:r>
            <a:r>
              <a:rPr sz="1100" spc="-25" dirty="0">
                <a:solidFill>
                  <a:srgbClr val="1E1E1E"/>
                </a:solidFill>
                <a:latin typeface="Segoe UI"/>
                <a:cs typeface="Segoe UI"/>
              </a:rPr>
              <a:t> </a:t>
            </a:r>
            <a:r>
              <a:rPr sz="1100" dirty="0">
                <a:solidFill>
                  <a:srgbClr val="1E1E1E"/>
                </a:solidFill>
                <a:latin typeface="Segoe UI"/>
                <a:cs typeface="Segoe UI"/>
              </a:rPr>
              <a:t>hierbij</a:t>
            </a:r>
            <a:r>
              <a:rPr sz="1100" spc="-20" dirty="0">
                <a:solidFill>
                  <a:srgbClr val="1E1E1E"/>
                </a:solidFill>
                <a:latin typeface="Segoe UI"/>
                <a:cs typeface="Segoe UI"/>
              </a:rPr>
              <a:t> </a:t>
            </a:r>
            <a:r>
              <a:rPr sz="1100" dirty="0">
                <a:solidFill>
                  <a:srgbClr val="1E1E1E"/>
                </a:solidFill>
                <a:latin typeface="Segoe UI"/>
                <a:cs typeface="Segoe UI"/>
              </a:rPr>
              <a:t>op</a:t>
            </a:r>
            <a:r>
              <a:rPr sz="1100" spc="-10" dirty="0">
                <a:solidFill>
                  <a:srgbClr val="1E1E1E"/>
                </a:solidFill>
                <a:latin typeface="Segoe UI"/>
                <a:cs typeface="Segoe UI"/>
              </a:rPr>
              <a:t> </a:t>
            </a:r>
            <a:r>
              <a:rPr sz="1100" dirty="0">
                <a:solidFill>
                  <a:srgbClr val="1E1E1E"/>
                </a:solidFill>
                <a:latin typeface="Segoe UI"/>
                <a:cs typeface="Segoe UI"/>
              </a:rPr>
              <a:t>het</a:t>
            </a:r>
            <a:r>
              <a:rPr sz="1100" spc="-25" dirty="0">
                <a:solidFill>
                  <a:srgbClr val="1E1E1E"/>
                </a:solidFill>
                <a:latin typeface="Segoe UI"/>
                <a:cs typeface="Segoe UI"/>
              </a:rPr>
              <a:t> </a:t>
            </a:r>
            <a:r>
              <a:rPr sz="1100" dirty="0">
                <a:solidFill>
                  <a:srgbClr val="1E1E1E"/>
                </a:solidFill>
                <a:latin typeface="Segoe UI"/>
                <a:cs typeface="Segoe UI"/>
              </a:rPr>
              <a:t>gradueel</a:t>
            </a:r>
            <a:r>
              <a:rPr sz="1100" spc="-20" dirty="0">
                <a:solidFill>
                  <a:srgbClr val="1E1E1E"/>
                </a:solidFill>
                <a:latin typeface="Segoe UI"/>
                <a:cs typeface="Segoe UI"/>
              </a:rPr>
              <a:t> </a:t>
            </a:r>
            <a:r>
              <a:rPr sz="1100" dirty="0">
                <a:solidFill>
                  <a:srgbClr val="1E1E1E"/>
                </a:solidFill>
                <a:latin typeface="Segoe UI"/>
                <a:cs typeface="Segoe UI"/>
              </a:rPr>
              <a:t>bijsturen</a:t>
            </a:r>
            <a:r>
              <a:rPr sz="1100" spc="-20" dirty="0">
                <a:solidFill>
                  <a:srgbClr val="1E1E1E"/>
                </a:solidFill>
                <a:latin typeface="Segoe UI"/>
                <a:cs typeface="Segoe UI"/>
              </a:rPr>
              <a:t> </a:t>
            </a:r>
            <a:r>
              <a:rPr sz="1100" dirty="0">
                <a:solidFill>
                  <a:srgbClr val="1E1E1E"/>
                </a:solidFill>
                <a:latin typeface="Segoe UI"/>
                <a:cs typeface="Segoe UI"/>
              </a:rPr>
              <a:t>door</a:t>
            </a:r>
            <a:r>
              <a:rPr sz="1100" spc="-10" dirty="0">
                <a:solidFill>
                  <a:srgbClr val="1E1E1E"/>
                </a:solidFill>
                <a:latin typeface="Segoe UI"/>
                <a:cs typeface="Segoe UI"/>
              </a:rPr>
              <a:t> </a:t>
            </a:r>
            <a:r>
              <a:rPr sz="1100" dirty="0">
                <a:solidFill>
                  <a:srgbClr val="1E1E1E"/>
                </a:solidFill>
                <a:latin typeface="Segoe UI"/>
                <a:cs typeface="Segoe UI"/>
              </a:rPr>
              <a:t>afdeling</a:t>
            </a:r>
            <a:r>
              <a:rPr sz="1100" spc="-30" dirty="0">
                <a:solidFill>
                  <a:srgbClr val="1E1E1E"/>
                </a:solidFill>
                <a:latin typeface="Segoe UI"/>
                <a:cs typeface="Segoe UI"/>
              </a:rPr>
              <a:t> </a:t>
            </a:r>
            <a:r>
              <a:rPr sz="1100" dirty="0">
                <a:solidFill>
                  <a:srgbClr val="1E1E1E"/>
                </a:solidFill>
                <a:latin typeface="Segoe UI"/>
                <a:cs typeface="Segoe UI"/>
              </a:rPr>
              <a:t>per</a:t>
            </a:r>
            <a:r>
              <a:rPr sz="1100" spc="-10" dirty="0">
                <a:solidFill>
                  <a:srgbClr val="1E1E1E"/>
                </a:solidFill>
                <a:latin typeface="Segoe UI"/>
                <a:cs typeface="Segoe UI"/>
              </a:rPr>
              <a:t> </a:t>
            </a:r>
            <a:r>
              <a:rPr sz="1100" dirty="0">
                <a:solidFill>
                  <a:srgbClr val="1E1E1E"/>
                </a:solidFill>
                <a:latin typeface="Segoe UI"/>
                <a:cs typeface="Segoe UI"/>
              </a:rPr>
              <a:t>afdeling</a:t>
            </a:r>
            <a:r>
              <a:rPr sz="1100" spc="-30" dirty="0">
                <a:solidFill>
                  <a:srgbClr val="1E1E1E"/>
                </a:solidFill>
                <a:latin typeface="Segoe UI"/>
                <a:cs typeface="Segoe UI"/>
              </a:rPr>
              <a:t> </a:t>
            </a:r>
            <a:r>
              <a:rPr sz="1100" dirty="0">
                <a:solidFill>
                  <a:srgbClr val="1E1E1E"/>
                </a:solidFill>
                <a:latin typeface="Segoe UI"/>
                <a:cs typeface="Segoe UI"/>
              </a:rPr>
              <a:t>onder</a:t>
            </a:r>
            <a:r>
              <a:rPr sz="1100" spc="-1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loep</a:t>
            </a:r>
            <a:r>
              <a:rPr sz="1100" spc="-10" dirty="0">
                <a:solidFill>
                  <a:srgbClr val="1E1E1E"/>
                </a:solidFill>
                <a:latin typeface="Segoe UI"/>
                <a:cs typeface="Segoe UI"/>
              </a:rPr>
              <a:t> </a:t>
            </a:r>
            <a:r>
              <a:rPr sz="1100" dirty="0">
                <a:solidFill>
                  <a:srgbClr val="1E1E1E"/>
                </a:solidFill>
                <a:latin typeface="Segoe UI"/>
                <a:cs typeface="Segoe UI"/>
              </a:rPr>
              <a:t>te</a:t>
            </a:r>
            <a:r>
              <a:rPr sz="1100" spc="-25" dirty="0">
                <a:solidFill>
                  <a:srgbClr val="1E1E1E"/>
                </a:solidFill>
                <a:latin typeface="Segoe UI"/>
                <a:cs typeface="Segoe UI"/>
              </a:rPr>
              <a:t> </a:t>
            </a:r>
            <a:r>
              <a:rPr sz="1100" dirty="0">
                <a:solidFill>
                  <a:srgbClr val="1E1E1E"/>
                </a:solidFill>
                <a:latin typeface="Segoe UI"/>
                <a:cs typeface="Segoe UI"/>
              </a:rPr>
              <a:t>nemen</a:t>
            </a:r>
            <a:r>
              <a:rPr sz="1100" spc="-20"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een</a:t>
            </a:r>
            <a:r>
              <a:rPr sz="1100" spc="-35" dirty="0">
                <a:solidFill>
                  <a:srgbClr val="1E1E1E"/>
                </a:solidFill>
                <a:latin typeface="Segoe UI"/>
                <a:cs typeface="Segoe UI"/>
              </a:rPr>
              <a:t> </a:t>
            </a:r>
            <a:r>
              <a:rPr sz="1100" dirty="0">
                <a:solidFill>
                  <a:srgbClr val="1E1E1E"/>
                </a:solidFill>
                <a:latin typeface="Segoe UI"/>
                <a:cs typeface="Segoe UI"/>
              </a:rPr>
              <a:t>gepaste</a:t>
            </a:r>
            <a:r>
              <a:rPr sz="1100" spc="-25" dirty="0">
                <a:solidFill>
                  <a:srgbClr val="1E1E1E"/>
                </a:solidFill>
                <a:latin typeface="Segoe UI"/>
                <a:cs typeface="Segoe UI"/>
              </a:rPr>
              <a:t> </a:t>
            </a:r>
            <a:r>
              <a:rPr sz="1100" dirty="0">
                <a:solidFill>
                  <a:srgbClr val="1E1E1E"/>
                </a:solidFill>
                <a:latin typeface="Segoe UI"/>
                <a:cs typeface="Segoe UI"/>
              </a:rPr>
              <a:t>structuur </a:t>
            </a:r>
            <a:r>
              <a:rPr sz="1100" spc="-25" dirty="0">
                <a:solidFill>
                  <a:srgbClr val="1E1E1E"/>
                </a:solidFill>
                <a:latin typeface="Segoe UI"/>
                <a:cs typeface="Segoe UI"/>
              </a:rPr>
              <a:t>te </a:t>
            </a:r>
            <a:r>
              <a:rPr sz="1100" dirty="0">
                <a:solidFill>
                  <a:srgbClr val="1E1E1E"/>
                </a:solidFill>
                <a:latin typeface="Segoe UI"/>
                <a:cs typeface="Segoe UI"/>
              </a:rPr>
              <a:t>voorzien.</a:t>
            </a:r>
            <a:r>
              <a:rPr sz="1100" spc="-35" dirty="0">
                <a:solidFill>
                  <a:srgbClr val="1E1E1E"/>
                </a:solidFill>
                <a:latin typeface="Segoe UI"/>
                <a:cs typeface="Segoe UI"/>
              </a:rPr>
              <a:t> </a:t>
            </a:r>
            <a:r>
              <a:rPr sz="1100" dirty="0">
                <a:solidFill>
                  <a:srgbClr val="1E1E1E"/>
                </a:solidFill>
                <a:latin typeface="Segoe UI"/>
                <a:cs typeface="Segoe UI"/>
              </a:rPr>
              <a:t>We</a:t>
            </a:r>
            <a:r>
              <a:rPr sz="1100" spc="-45" dirty="0">
                <a:solidFill>
                  <a:srgbClr val="1E1E1E"/>
                </a:solidFill>
                <a:latin typeface="Segoe UI"/>
                <a:cs typeface="Segoe UI"/>
              </a:rPr>
              <a:t> </a:t>
            </a:r>
            <a:r>
              <a:rPr sz="1100" dirty="0">
                <a:solidFill>
                  <a:srgbClr val="1E1E1E"/>
                </a:solidFill>
                <a:latin typeface="Segoe UI"/>
                <a:cs typeface="Segoe UI"/>
              </a:rPr>
              <a:t>streven</a:t>
            </a:r>
            <a:r>
              <a:rPr sz="1100" spc="-35" dirty="0">
                <a:solidFill>
                  <a:srgbClr val="1E1E1E"/>
                </a:solidFill>
                <a:latin typeface="Segoe UI"/>
                <a:cs typeface="Segoe UI"/>
              </a:rPr>
              <a:t> </a:t>
            </a:r>
            <a:r>
              <a:rPr sz="1100" dirty="0">
                <a:solidFill>
                  <a:srgbClr val="1E1E1E"/>
                </a:solidFill>
                <a:latin typeface="Segoe UI"/>
                <a:cs typeface="Segoe UI"/>
              </a:rPr>
              <a:t>enkele</a:t>
            </a:r>
            <a:r>
              <a:rPr sz="1100" spc="-45" dirty="0">
                <a:solidFill>
                  <a:srgbClr val="1E1E1E"/>
                </a:solidFill>
                <a:latin typeface="Segoe UI"/>
                <a:cs typeface="Segoe UI"/>
              </a:rPr>
              <a:t> </a:t>
            </a:r>
            <a:r>
              <a:rPr sz="1100" dirty="0">
                <a:solidFill>
                  <a:srgbClr val="1E1E1E"/>
                </a:solidFill>
                <a:latin typeface="Segoe UI"/>
                <a:cs typeface="Segoe UI"/>
              </a:rPr>
              <a:t>overkoepelende</a:t>
            </a:r>
            <a:r>
              <a:rPr sz="1100" spc="-35" dirty="0">
                <a:solidFill>
                  <a:srgbClr val="1E1E1E"/>
                </a:solidFill>
                <a:latin typeface="Segoe UI"/>
                <a:cs typeface="Segoe UI"/>
              </a:rPr>
              <a:t> </a:t>
            </a:r>
            <a:r>
              <a:rPr sz="1100" dirty="0">
                <a:solidFill>
                  <a:srgbClr val="1E1E1E"/>
                </a:solidFill>
                <a:latin typeface="Segoe UI"/>
                <a:cs typeface="Segoe UI"/>
              </a:rPr>
              <a:t>principes</a:t>
            </a:r>
            <a:r>
              <a:rPr sz="1100" spc="-25" dirty="0">
                <a:solidFill>
                  <a:srgbClr val="1E1E1E"/>
                </a:solidFill>
                <a:latin typeface="Segoe UI"/>
                <a:cs typeface="Segoe UI"/>
              </a:rPr>
              <a:t> </a:t>
            </a:r>
            <a:r>
              <a:rPr sz="1100" spc="-25" dirty="0" err="1">
                <a:solidFill>
                  <a:srgbClr val="1E1E1E"/>
                </a:solidFill>
                <a:latin typeface="Segoe UI"/>
                <a:cs typeface="Segoe UI"/>
              </a:rPr>
              <a:t>na</a:t>
            </a:r>
            <a:r>
              <a:rPr lang="nl-BE" sz="1100" spc="-25" dirty="0">
                <a:solidFill>
                  <a:srgbClr val="1E1E1E"/>
                </a:solidFill>
                <a:latin typeface="Segoe UI"/>
                <a:cs typeface="Segoe UI"/>
              </a:rPr>
              <a:t>:</a:t>
            </a:r>
          </a:p>
          <a:p>
            <a:pPr marL="241300" marR="281305">
              <a:lnSpc>
                <a:spcPts val="1190"/>
              </a:lnSpc>
              <a:spcBef>
                <a:spcPts val="815"/>
              </a:spcBef>
              <a:buClr>
                <a:srgbClr val="44B8BE"/>
              </a:buClr>
              <a:tabLst>
                <a:tab pos="469900" algn="l"/>
              </a:tabLst>
            </a:pPr>
            <a:endParaRPr sz="1100" dirty="0">
              <a:latin typeface="Segoe UI"/>
              <a:cs typeface="Segoe UI"/>
            </a:endParaRPr>
          </a:p>
          <a:p>
            <a:pPr marL="927100" lvl="1" indent="-228600">
              <a:lnSpc>
                <a:spcPct val="100000"/>
              </a:lnSpc>
              <a:spcBef>
                <a:spcPts val="350"/>
              </a:spcBef>
              <a:buClr>
                <a:srgbClr val="286669"/>
              </a:buClr>
              <a:buFont typeface="Arial MT"/>
              <a:buChar char="•"/>
              <a:tabLst>
                <a:tab pos="927100" algn="l"/>
              </a:tabLst>
            </a:pPr>
            <a:r>
              <a:rPr sz="1100" dirty="0">
                <a:solidFill>
                  <a:srgbClr val="1E1E1E"/>
                </a:solidFill>
                <a:latin typeface="Segoe UI"/>
                <a:cs typeface="Segoe UI"/>
              </a:rPr>
              <a:t>Inspelen</a:t>
            </a:r>
            <a:r>
              <a:rPr sz="1100" spc="-10" dirty="0">
                <a:solidFill>
                  <a:srgbClr val="1E1E1E"/>
                </a:solidFill>
                <a:latin typeface="Segoe UI"/>
                <a:cs typeface="Segoe UI"/>
              </a:rPr>
              <a:t> </a:t>
            </a:r>
            <a:r>
              <a:rPr sz="1100" dirty="0">
                <a:solidFill>
                  <a:srgbClr val="1E1E1E"/>
                </a:solidFill>
                <a:latin typeface="Segoe UI"/>
                <a:cs typeface="Segoe UI"/>
              </a:rPr>
              <a:t>op </a:t>
            </a:r>
            <a:r>
              <a:rPr sz="1100" spc="-10" dirty="0">
                <a:solidFill>
                  <a:srgbClr val="1E1E1E"/>
                </a:solidFill>
                <a:latin typeface="Segoe UI"/>
                <a:cs typeface="Segoe UI"/>
              </a:rPr>
              <a:t>beleidskeuzes</a:t>
            </a:r>
            <a:r>
              <a:rPr sz="1100" spc="-30" dirty="0">
                <a:solidFill>
                  <a:srgbClr val="1E1E1E"/>
                </a:solidFill>
                <a:latin typeface="Segoe UI"/>
                <a:cs typeface="Segoe UI"/>
              </a:rPr>
              <a:t> </a:t>
            </a:r>
            <a:r>
              <a:rPr sz="1100" dirty="0">
                <a:solidFill>
                  <a:srgbClr val="1E1E1E"/>
                </a:solidFill>
                <a:latin typeface="Segoe UI"/>
                <a:cs typeface="Segoe UI"/>
              </a:rPr>
              <a:t>en</a:t>
            </a:r>
            <a:r>
              <a:rPr sz="1100" spc="-5" dirty="0">
                <a:solidFill>
                  <a:srgbClr val="1E1E1E"/>
                </a:solidFill>
                <a:latin typeface="Segoe UI"/>
                <a:cs typeface="Segoe UI"/>
              </a:rPr>
              <a:t> </a:t>
            </a:r>
            <a:r>
              <a:rPr sz="1100" dirty="0">
                <a:solidFill>
                  <a:srgbClr val="1E1E1E"/>
                </a:solidFill>
                <a:latin typeface="Segoe UI"/>
                <a:cs typeface="Segoe UI"/>
              </a:rPr>
              <a:t>prioritaire</a:t>
            </a:r>
            <a:r>
              <a:rPr sz="1100" spc="5" dirty="0">
                <a:solidFill>
                  <a:srgbClr val="1E1E1E"/>
                </a:solidFill>
                <a:latin typeface="Segoe UI"/>
                <a:cs typeface="Segoe UI"/>
              </a:rPr>
              <a:t> </a:t>
            </a:r>
            <a:r>
              <a:rPr sz="1100" spc="-10" dirty="0">
                <a:solidFill>
                  <a:srgbClr val="1E1E1E"/>
                </a:solidFill>
                <a:latin typeface="Segoe UI"/>
                <a:cs typeface="Segoe UI"/>
              </a:rPr>
              <a:t>doelstellingen.</a:t>
            </a:r>
            <a:endParaRPr sz="1100" dirty="0">
              <a:latin typeface="Segoe UI"/>
              <a:cs typeface="Segoe UI"/>
            </a:endParaRPr>
          </a:p>
          <a:p>
            <a:pPr marL="927100" marR="5080" lvl="1" indent="-229235">
              <a:lnSpc>
                <a:spcPts val="1190"/>
              </a:lnSpc>
              <a:spcBef>
                <a:spcPts val="509"/>
              </a:spcBef>
              <a:buClr>
                <a:srgbClr val="286669"/>
              </a:buClr>
              <a:buFont typeface="Arial MT"/>
              <a:buChar char="•"/>
              <a:tabLst>
                <a:tab pos="927100" algn="l"/>
              </a:tabLst>
            </a:pPr>
            <a:r>
              <a:rPr sz="1100" dirty="0">
                <a:solidFill>
                  <a:srgbClr val="1E1E1E"/>
                </a:solidFill>
                <a:latin typeface="Segoe UI"/>
                <a:cs typeface="Segoe UI"/>
              </a:rPr>
              <a:t>In</a:t>
            </a:r>
            <a:r>
              <a:rPr sz="1100" spc="-20" dirty="0">
                <a:solidFill>
                  <a:srgbClr val="1E1E1E"/>
                </a:solidFill>
                <a:latin typeface="Segoe UI"/>
                <a:cs typeface="Segoe UI"/>
              </a:rPr>
              <a:t> </a:t>
            </a:r>
            <a:r>
              <a:rPr sz="1100" dirty="0">
                <a:solidFill>
                  <a:srgbClr val="1E1E1E"/>
                </a:solidFill>
                <a:latin typeface="Segoe UI"/>
                <a:cs typeface="Segoe UI"/>
              </a:rPr>
              <a:t>het</a:t>
            </a:r>
            <a:r>
              <a:rPr sz="1100" spc="-15" dirty="0">
                <a:solidFill>
                  <a:srgbClr val="1E1E1E"/>
                </a:solidFill>
                <a:latin typeface="Segoe UI"/>
                <a:cs typeface="Segoe UI"/>
              </a:rPr>
              <a:t> </a:t>
            </a:r>
            <a:r>
              <a:rPr sz="1100" dirty="0">
                <a:solidFill>
                  <a:srgbClr val="1E1E1E"/>
                </a:solidFill>
                <a:latin typeface="Segoe UI"/>
                <a:cs typeface="Segoe UI"/>
              </a:rPr>
              <a:t>licht</a:t>
            </a:r>
            <a:r>
              <a:rPr sz="1100" spc="-5"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spc="-10" dirty="0">
                <a:solidFill>
                  <a:srgbClr val="1E1E1E"/>
                </a:solidFill>
                <a:latin typeface="Segoe UI"/>
                <a:cs typeface="Segoe UI"/>
              </a:rPr>
              <a:t>decentralisatie</a:t>
            </a:r>
            <a:r>
              <a:rPr sz="1100" spc="-15" dirty="0">
                <a:solidFill>
                  <a:srgbClr val="1E1E1E"/>
                </a:solidFill>
                <a:latin typeface="Segoe UI"/>
                <a:cs typeface="Segoe UI"/>
              </a:rPr>
              <a:t> </a:t>
            </a:r>
            <a:r>
              <a:rPr sz="1100" dirty="0">
                <a:solidFill>
                  <a:srgbClr val="1E1E1E"/>
                </a:solidFill>
                <a:latin typeface="Segoe UI"/>
                <a:cs typeface="Segoe UI"/>
              </a:rPr>
              <a:t>van</a:t>
            </a:r>
            <a:r>
              <a:rPr sz="1100" spc="-10" dirty="0">
                <a:solidFill>
                  <a:srgbClr val="1E1E1E"/>
                </a:solidFill>
                <a:latin typeface="Segoe UI"/>
                <a:cs typeface="Segoe UI"/>
              </a:rPr>
              <a:t> </a:t>
            </a:r>
            <a:r>
              <a:rPr sz="1100" dirty="0">
                <a:solidFill>
                  <a:srgbClr val="1E1E1E"/>
                </a:solidFill>
                <a:latin typeface="Segoe UI"/>
                <a:cs typeface="Segoe UI"/>
              </a:rPr>
              <a:t>taken</a:t>
            </a:r>
            <a:r>
              <a:rPr sz="1100" spc="-15"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de</a:t>
            </a:r>
            <a:r>
              <a:rPr sz="1100" spc="-15" dirty="0">
                <a:solidFill>
                  <a:srgbClr val="1E1E1E"/>
                </a:solidFill>
                <a:latin typeface="Segoe UI"/>
                <a:cs typeface="Segoe UI"/>
              </a:rPr>
              <a:t> </a:t>
            </a:r>
            <a:r>
              <a:rPr sz="1100" dirty="0">
                <a:solidFill>
                  <a:srgbClr val="1E1E1E"/>
                </a:solidFill>
                <a:latin typeface="Segoe UI"/>
                <a:cs typeface="Segoe UI"/>
              </a:rPr>
              <a:t>hogere</a:t>
            </a:r>
            <a:r>
              <a:rPr sz="1100" spc="-15" dirty="0">
                <a:solidFill>
                  <a:srgbClr val="1E1E1E"/>
                </a:solidFill>
                <a:latin typeface="Segoe UI"/>
                <a:cs typeface="Segoe UI"/>
              </a:rPr>
              <a:t> </a:t>
            </a:r>
            <a:r>
              <a:rPr sz="1100" dirty="0">
                <a:solidFill>
                  <a:srgbClr val="1E1E1E"/>
                </a:solidFill>
                <a:latin typeface="Segoe UI"/>
                <a:cs typeface="Segoe UI"/>
              </a:rPr>
              <a:t>overheden</a:t>
            </a:r>
            <a:r>
              <a:rPr sz="1100" spc="-5" dirty="0">
                <a:solidFill>
                  <a:srgbClr val="1E1E1E"/>
                </a:solidFill>
                <a:latin typeface="Segoe UI"/>
                <a:cs typeface="Segoe UI"/>
              </a:rPr>
              <a:t> </a:t>
            </a:r>
            <a:r>
              <a:rPr sz="1100" dirty="0">
                <a:solidFill>
                  <a:srgbClr val="1E1E1E"/>
                </a:solidFill>
                <a:latin typeface="Segoe UI"/>
                <a:cs typeface="Segoe UI"/>
              </a:rPr>
              <a:t>wordt</a:t>
            </a:r>
            <a:r>
              <a:rPr sz="1100" spc="-10" dirty="0">
                <a:solidFill>
                  <a:srgbClr val="1E1E1E"/>
                </a:solidFill>
                <a:latin typeface="Segoe UI"/>
                <a:cs typeface="Segoe UI"/>
              </a:rPr>
              <a:t> </a:t>
            </a:r>
            <a:r>
              <a:rPr sz="1100" dirty="0">
                <a:solidFill>
                  <a:srgbClr val="1E1E1E"/>
                </a:solidFill>
                <a:latin typeface="Segoe UI"/>
                <a:cs typeface="Segoe UI"/>
              </a:rPr>
              <a:t>snel</a:t>
            </a:r>
            <a:r>
              <a:rPr sz="1100" spc="-30" dirty="0">
                <a:solidFill>
                  <a:srgbClr val="1E1E1E"/>
                </a:solidFill>
                <a:latin typeface="Segoe UI"/>
                <a:cs typeface="Segoe UI"/>
              </a:rPr>
              <a:t> </a:t>
            </a:r>
            <a:r>
              <a:rPr sz="1100" dirty="0">
                <a:solidFill>
                  <a:srgbClr val="1E1E1E"/>
                </a:solidFill>
                <a:latin typeface="Segoe UI"/>
                <a:cs typeface="Segoe UI"/>
              </a:rPr>
              <a:t>geschakeld</a:t>
            </a:r>
            <a:r>
              <a:rPr sz="1100" spc="-5" dirty="0">
                <a:solidFill>
                  <a:srgbClr val="1E1E1E"/>
                </a:solidFill>
                <a:latin typeface="Segoe UI"/>
                <a:cs typeface="Segoe UI"/>
              </a:rPr>
              <a:t> </a:t>
            </a:r>
            <a:r>
              <a:rPr sz="1100" dirty="0">
                <a:solidFill>
                  <a:srgbClr val="1E1E1E"/>
                </a:solidFill>
                <a:latin typeface="Segoe UI"/>
                <a:cs typeface="Segoe UI"/>
              </a:rPr>
              <a:t>en</a:t>
            </a:r>
            <a:r>
              <a:rPr sz="1100" spc="-15" dirty="0">
                <a:solidFill>
                  <a:srgbClr val="1E1E1E"/>
                </a:solidFill>
                <a:latin typeface="Segoe UI"/>
                <a:cs typeface="Segoe UI"/>
              </a:rPr>
              <a:t> </a:t>
            </a:r>
            <a:r>
              <a:rPr sz="1100" dirty="0">
                <a:solidFill>
                  <a:srgbClr val="1E1E1E"/>
                </a:solidFill>
                <a:latin typeface="Segoe UI"/>
                <a:cs typeface="Segoe UI"/>
              </a:rPr>
              <a:t>zo</a:t>
            </a:r>
            <a:r>
              <a:rPr sz="1100" spc="-25" dirty="0">
                <a:solidFill>
                  <a:srgbClr val="1E1E1E"/>
                </a:solidFill>
                <a:latin typeface="Segoe UI"/>
                <a:cs typeface="Segoe UI"/>
              </a:rPr>
              <a:t> </a:t>
            </a:r>
            <a:r>
              <a:rPr sz="1100" dirty="0">
                <a:solidFill>
                  <a:srgbClr val="1E1E1E"/>
                </a:solidFill>
                <a:latin typeface="Segoe UI"/>
                <a:cs typeface="Segoe UI"/>
              </a:rPr>
              <a:t>nodig</a:t>
            </a:r>
            <a:r>
              <a:rPr sz="1100" spc="-10" dirty="0">
                <a:solidFill>
                  <a:srgbClr val="1E1E1E"/>
                </a:solidFill>
                <a:latin typeface="Segoe UI"/>
                <a:cs typeface="Segoe UI"/>
              </a:rPr>
              <a:t> </a:t>
            </a:r>
            <a:r>
              <a:rPr sz="1100" dirty="0">
                <a:solidFill>
                  <a:srgbClr val="1E1E1E"/>
                </a:solidFill>
                <a:latin typeface="Segoe UI"/>
                <a:cs typeface="Segoe UI"/>
              </a:rPr>
              <a:t>bijkomend</a:t>
            </a:r>
            <a:r>
              <a:rPr sz="1100" spc="-15" dirty="0">
                <a:solidFill>
                  <a:srgbClr val="1E1E1E"/>
                </a:solidFill>
                <a:latin typeface="Segoe UI"/>
                <a:cs typeface="Segoe UI"/>
              </a:rPr>
              <a:t> </a:t>
            </a:r>
            <a:r>
              <a:rPr sz="1100" spc="-10" dirty="0">
                <a:solidFill>
                  <a:srgbClr val="1E1E1E"/>
                </a:solidFill>
                <a:latin typeface="Segoe UI"/>
                <a:cs typeface="Segoe UI"/>
              </a:rPr>
              <a:t>personeel aangeworven.</a:t>
            </a:r>
            <a:endParaRPr sz="1100" dirty="0">
              <a:latin typeface="Segoe UI"/>
              <a:cs typeface="Segoe UI"/>
            </a:endParaRPr>
          </a:p>
          <a:p>
            <a:pPr marL="927100" lvl="1" indent="-228600">
              <a:lnSpc>
                <a:spcPct val="100000"/>
              </a:lnSpc>
              <a:spcBef>
                <a:spcPts val="350"/>
              </a:spcBef>
              <a:buClr>
                <a:srgbClr val="286669"/>
              </a:buClr>
              <a:buFont typeface="Arial MT"/>
              <a:buChar char="•"/>
              <a:tabLst>
                <a:tab pos="927100" algn="l"/>
              </a:tabLst>
            </a:pPr>
            <a:r>
              <a:rPr sz="1100" dirty="0">
                <a:solidFill>
                  <a:srgbClr val="1E1E1E"/>
                </a:solidFill>
                <a:latin typeface="Segoe UI"/>
                <a:cs typeface="Segoe UI"/>
              </a:rPr>
              <a:t>Logische</a:t>
            </a:r>
            <a:r>
              <a:rPr sz="1100" spc="-30" dirty="0">
                <a:solidFill>
                  <a:srgbClr val="1E1E1E"/>
                </a:solidFill>
                <a:latin typeface="Segoe UI"/>
                <a:cs typeface="Segoe UI"/>
              </a:rPr>
              <a:t> </a:t>
            </a:r>
            <a:r>
              <a:rPr sz="1100" dirty="0">
                <a:solidFill>
                  <a:srgbClr val="1E1E1E"/>
                </a:solidFill>
                <a:latin typeface="Segoe UI"/>
                <a:cs typeface="Segoe UI"/>
              </a:rPr>
              <a:t>clustering</a:t>
            </a:r>
            <a:r>
              <a:rPr sz="1100" spc="-20" dirty="0">
                <a:solidFill>
                  <a:srgbClr val="1E1E1E"/>
                </a:solidFill>
                <a:latin typeface="Segoe UI"/>
                <a:cs typeface="Segoe UI"/>
              </a:rPr>
              <a:t> </a:t>
            </a:r>
            <a:r>
              <a:rPr sz="1100" dirty="0">
                <a:solidFill>
                  <a:srgbClr val="1E1E1E"/>
                </a:solidFill>
                <a:latin typeface="Segoe UI"/>
                <a:cs typeface="Segoe UI"/>
              </a:rPr>
              <a:t>en</a:t>
            </a:r>
            <a:r>
              <a:rPr sz="1100" spc="-30" dirty="0">
                <a:solidFill>
                  <a:srgbClr val="1E1E1E"/>
                </a:solidFill>
                <a:latin typeface="Segoe UI"/>
                <a:cs typeface="Segoe UI"/>
              </a:rPr>
              <a:t> </a:t>
            </a:r>
            <a:r>
              <a:rPr sz="1100" dirty="0">
                <a:solidFill>
                  <a:srgbClr val="1E1E1E"/>
                </a:solidFill>
                <a:latin typeface="Segoe UI"/>
                <a:cs typeface="Segoe UI"/>
              </a:rPr>
              <a:t>verdeling</a:t>
            </a:r>
            <a:r>
              <a:rPr sz="1100" spc="-25" dirty="0">
                <a:solidFill>
                  <a:srgbClr val="1E1E1E"/>
                </a:solidFill>
                <a:latin typeface="Segoe UI"/>
                <a:cs typeface="Segoe UI"/>
              </a:rPr>
              <a:t> </a:t>
            </a:r>
            <a:r>
              <a:rPr sz="1100" dirty="0">
                <a:solidFill>
                  <a:srgbClr val="1E1E1E"/>
                </a:solidFill>
                <a:latin typeface="Segoe UI"/>
                <a:cs typeface="Segoe UI"/>
              </a:rPr>
              <a:t>van</a:t>
            </a:r>
            <a:r>
              <a:rPr sz="1100" spc="-25" dirty="0">
                <a:solidFill>
                  <a:srgbClr val="1E1E1E"/>
                </a:solidFill>
                <a:latin typeface="Segoe UI"/>
                <a:cs typeface="Segoe UI"/>
              </a:rPr>
              <a:t> </a:t>
            </a:r>
            <a:r>
              <a:rPr sz="1100" dirty="0">
                <a:solidFill>
                  <a:srgbClr val="1E1E1E"/>
                </a:solidFill>
                <a:latin typeface="Segoe UI"/>
                <a:cs typeface="Segoe UI"/>
              </a:rPr>
              <a:t>beleidsdomeinen,</a:t>
            </a:r>
            <a:r>
              <a:rPr sz="1100" spc="-40" dirty="0">
                <a:solidFill>
                  <a:srgbClr val="1E1E1E"/>
                </a:solidFill>
                <a:latin typeface="Segoe UI"/>
                <a:cs typeface="Segoe UI"/>
              </a:rPr>
              <a:t> </a:t>
            </a:r>
            <a:r>
              <a:rPr sz="1100" dirty="0">
                <a:solidFill>
                  <a:srgbClr val="1E1E1E"/>
                </a:solidFill>
                <a:latin typeface="Segoe UI"/>
                <a:cs typeface="Segoe UI"/>
              </a:rPr>
              <a:t>taken</a:t>
            </a:r>
            <a:r>
              <a:rPr sz="1100" spc="-30"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spc="-10" dirty="0">
                <a:solidFill>
                  <a:srgbClr val="1E1E1E"/>
                </a:solidFill>
                <a:latin typeface="Segoe UI"/>
                <a:cs typeface="Segoe UI"/>
              </a:rPr>
              <a:t>functies,</a:t>
            </a:r>
            <a:endParaRPr sz="1100" dirty="0">
              <a:latin typeface="Segoe UI"/>
              <a:cs typeface="Segoe UI"/>
            </a:endParaRPr>
          </a:p>
          <a:p>
            <a:pPr marL="927100" lvl="1" indent="-228600">
              <a:lnSpc>
                <a:spcPct val="100000"/>
              </a:lnSpc>
              <a:spcBef>
                <a:spcPts val="375"/>
              </a:spcBef>
              <a:buClr>
                <a:srgbClr val="286669"/>
              </a:buClr>
              <a:buFont typeface="Arial MT"/>
              <a:buChar char="•"/>
              <a:tabLst>
                <a:tab pos="927100" algn="l"/>
              </a:tabLst>
            </a:pPr>
            <a:r>
              <a:rPr sz="1100" dirty="0">
                <a:solidFill>
                  <a:srgbClr val="1E1E1E"/>
                </a:solidFill>
                <a:latin typeface="Segoe UI"/>
                <a:cs typeface="Segoe UI"/>
              </a:rPr>
              <a:t>Aangepaste</a:t>
            </a:r>
            <a:r>
              <a:rPr sz="1100" spc="-25" dirty="0">
                <a:solidFill>
                  <a:srgbClr val="1E1E1E"/>
                </a:solidFill>
                <a:latin typeface="Segoe UI"/>
                <a:cs typeface="Segoe UI"/>
              </a:rPr>
              <a:t> </a:t>
            </a:r>
            <a:r>
              <a:rPr sz="1100" dirty="0">
                <a:solidFill>
                  <a:srgbClr val="1E1E1E"/>
                </a:solidFill>
                <a:latin typeface="Segoe UI"/>
                <a:cs typeface="Segoe UI"/>
              </a:rPr>
              <a:t>personeelsbezetting</a:t>
            </a:r>
            <a:r>
              <a:rPr sz="1100" spc="-25" dirty="0">
                <a:solidFill>
                  <a:srgbClr val="1E1E1E"/>
                </a:solidFill>
                <a:latin typeface="Segoe UI"/>
                <a:cs typeface="Segoe UI"/>
              </a:rPr>
              <a:t> </a:t>
            </a:r>
            <a:r>
              <a:rPr sz="1100" dirty="0">
                <a:solidFill>
                  <a:srgbClr val="1E1E1E"/>
                </a:solidFill>
                <a:latin typeface="Segoe UI"/>
                <a:cs typeface="Segoe UI"/>
              </a:rPr>
              <a:t>in</a:t>
            </a:r>
            <a:r>
              <a:rPr sz="1100" spc="-25" dirty="0">
                <a:solidFill>
                  <a:srgbClr val="1E1E1E"/>
                </a:solidFill>
                <a:latin typeface="Segoe UI"/>
                <a:cs typeface="Segoe UI"/>
              </a:rPr>
              <a:t> </a:t>
            </a:r>
            <a:r>
              <a:rPr sz="1100" dirty="0">
                <a:solidFill>
                  <a:srgbClr val="1E1E1E"/>
                </a:solidFill>
                <a:latin typeface="Segoe UI"/>
                <a:cs typeface="Segoe UI"/>
              </a:rPr>
              <a:t>functie</a:t>
            </a:r>
            <a:r>
              <a:rPr sz="1100" spc="-15" dirty="0">
                <a:solidFill>
                  <a:srgbClr val="1E1E1E"/>
                </a:solidFill>
                <a:latin typeface="Segoe UI"/>
                <a:cs typeface="Segoe UI"/>
              </a:rPr>
              <a:t> </a:t>
            </a:r>
            <a:r>
              <a:rPr sz="1100" dirty="0">
                <a:solidFill>
                  <a:srgbClr val="1E1E1E"/>
                </a:solidFill>
                <a:latin typeface="Segoe UI"/>
                <a:cs typeface="Segoe UI"/>
              </a:rPr>
              <a:t>van</a:t>
            </a:r>
            <a:r>
              <a:rPr sz="1100" spc="-20"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beleidsambities,</a:t>
            </a:r>
            <a:r>
              <a:rPr sz="1100" spc="-35" dirty="0">
                <a:solidFill>
                  <a:srgbClr val="1E1E1E"/>
                </a:solidFill>
                <a:latin typeface="Segoe UI"/>
                <a:cs typeface="Segoe UI"/>
              </a:rPr>
              <a:t> </a:t>
            </a:r>
            <a:r>
              <a:rPr sz="1100" dirty="0">
                <a:solidFill>
                  <a:srgbClr val="1E1E1E"/>
                </a:solidFill>
                <a:latin typeface="Segoe UI"/>
                <a:cs typeface="Segoe UI"/>
              </a:rPr>
              <a:t>taken</a:t>
            </a:r>
            <a:r>
              <a:rPr sz="1100" spc="-15"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opdrachten</a:t>
            </a:r>
            <a:r>
              <a:rPr sz="1100" spc="-15" dirty="0">
                <a:solidFill>
                  <a:srgbClr val="1E1E1E"/>
                </a:solidFill>
                <a:latin typeface="Segoe UI"/>
                <a:cs typeface="Segoe UI"/>
              </a:rPr>
              <a:t> </a:t>
            </a:r>
            <a:r>
              <a:rPr sz="1100" dirty="0">
                <a:solidFill>
                  <a:srgbClr val="1E1E1E"/>
                </a:solidFill>
                <a:latin typeface="Segoe UI"/>
                <a:cs typeface="Segoe UI"/>
              </a:rPr>
              <a:t>van</a:t>
            </a:r>
            <a:r>
              <a:rPr sz="1100" spc="-20"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lokaal</a:t>
            </a:r>
            <a:r>
              <a:rPr sz="1100" spc="-25" dirty="0">
                <a:solidFill>
                  <a:srgbClr val="1E1E1E"/>
                </a:solidFill>
                <a:latin typeface="Segoe UI"/>
                <a:cs typeface="Segoe UI"/>
              </a:rPr>
              <a:t> </a:t>
            </a:r>
            <a:r>
              <a:rPr sz="1100" dirty="0">
                <a:solidFill>
                  <a:srgbClr val="1E1E1E"/>
                </a:solidFill>
                <a:latin typeface="Segoe UI"/>
                <a:cs typeface="Segoe UI"/>
              </a:rPr>
              <a:t>bestuur</a:t>
            </a:r>
            <a:r>
              <a:rPr sz="1100" spc="-25" dirty="0">
                <a:solidFill>
                  <a:srgbClr val="1E1E1E"/>
                </a:solidFill>
                <a:latin typeface="Segoe UI"/>
                <a:cs typeface="Segoe UI"/>
              </a:rPr>
              <a:t> </a:t>
            </a:r>
            <a:r>
              <a:rPr sz="1100" spc="-10" dirty="0">
                <a:solidFill>
                  <a:srgbClr val="1E1E1E"/>
                </a:solidFill>
                <a:latin typeface="Segoe UI"/>
                <a:cs typeface="Segoe UI"/>
              </a:rPr>
              <a:t>Dentergem.</a:t>
            </a:r>
            <a:endParaRPr sz="1100" dirty="0">
              <a:latin typeface="Segoe UI"/>
              <a:cs typeface="Segoe UI"/>
            </a:endParaRPr>
          </a:p>
          <a:p>
            <a:pPr marL="927100" lvl="1" indent="-228600">
              <a:lnSpc>
                <a:spcPct val="100000"/>
              </a:lnSpc>
              <a:spcBef>
                <a:spcPts val="360"/>
              </a:spcBef>
              <a:buClr>
                <a:srgbClr val="286669"/>
              </a:buClr>
              <a:buFont typeface="Arial MT"/>
              <a:buChar char="•"/>
              <a:tabLst>
                <a:tab pos="927100" algn="l"/>
              </a:tabLst>
            </a:pPr>
            <a:r>
              <a:rPr sz="1100" dirty="0">
                <a:solidFill>
                  <a:srgbClr val="1E1E1E"/>
                </a:solidFill>
                <a:latin typeface="Segoe UI"/>
                <a:cs typeface="Segoe UI"/>
              </a:rPr>
              <a:t>Correcte</a:t>
            </a:r>
            <a:r>
              <a:rPr sz="1100" spc="-45" dirty="0">
                <a:solidFill>
                  <a:srgbClr val="1E1E1E"/>
                </a:solidFill>
                <a:latin typeface="Segoe UI"/>
                <a:cs typeface="Segoe UI"/>
              </a:rPr>
              <a:t> </a:t>
            </a:r>
            <a:r>
              <a:rPr sz="1100" dirty="0">
                <a:solidFill>
                  <a:srgbClr val="1E1E1E"/>
                </a:solidFill>
                <a:latin typeface="Segoe UI"/>
                <a:cs typeface="Segoe UI"/>
              </a:rPr>
              <a:t>functieweging</a:t>
            </a:r>
            <a:r>
              <a:rPr sz="1100" spc="-30" dirty="0">
                <a:solidFill>
                  <a:srgbClr val="1E1E1E"/>
                </a:solidFill>
                <a:latin typeface="Segoe UI"/>
                <a:cs typeface="Segoe UI"/>
              </a:rPr>
              <a:t> </a:t>
            </a:r>
            <a:r>
              <a:rPr sz="1100" dirty="0">
                <a:solidFill>
                  <a:srgbClr val="1E1E1E"/>
                </a:solidFill>
                <a:latin typeface="Segoe UI"/>
                <a:cs typeface="Segoe UI"/>
              </a:rPr>
              <a:t>en</a:t>
            </a:r>
            <a:r>
              <a:rPr sz="1100" spc="-50" dirty="0">
                <a:solidFill>
                  <a:srgbClr val="1E1E1E"/>
                </a:solidFill>
                <a:latin typeface="Segoe UI"/>
                <a:cs typeface="Segoe UI"/>
              </a:rPr>
              <a:t> </a:t>
            </a:r>
            <a:r>
              <a:rPr sz="1100" dirty="0">
                <a:solidFill>
                  <a:srgbClr val="1E1E1E"/>
                </a:solidFill>
                <a:latin typeface="Segoe UI"/>
                <a:cs typeface="Segoe UI"/>
              </a:rPr>
              <a:t>competitieve</a:t>
            </a:r>
            <a:r>
              <a:rPr sz="1100" spc="-40" dirty="0">
                <a:solidFill>
                  <a:srgbClr val="1E1E1E"/>
                </a:solidFill>
                <a:latin typeface="Segoe UI"/>
                <a:cs typeface="Segoe UI"/>
              </a:rPr>
              <a:t> </a:t>
            </a:r>
            <a:r>
              <a:rPr sz="1100" spc="-10" dirty="0">
                <a:solidFill>
                  <a:srgbClr val="1E1E1E"/>
                </a:solidFill>
                <a:latin typeface="Segoe UI"/>
                <a:cs typeface="Segoe UI"/>
              </a:rPr>
              <a:t>verloning.</a:t>
            </a:r>
            <a:endParaRPr sz="1100" dirty="0">
              <a:latin typeface="Segoe UI"/>
              <a:cs typeface="Segoe UI"/>
            </a:endParaRPr>
          </a:p>
          <a:p>
            <a:pPr marL="927100" lvl="1" indent="-228600">
              <a:lnSpc>
                <a:spcPct val="100000"/>
              </a:lnSpc>
              <a:spcBef>
                <a:spcPts val="375"/>
              </a:spcBef>
              <a:buClr>
                <a:srgbClr val="286669"/>
              </a:buClr>
              <a:buFont typeface="Arial MT"/>
              <a:buChar char="•"/>
              <a:tabLst>
                <a:tab pos="927100" algn="l"/>
              </a:tabLst>
            </a:pPr>
            <a:r>
              <a:rPr sz="1100" dirty="0">
                <a:solidFill>
                  <a:srgbClr val="1E1E1E"/>
                </a:solidFill>
                <a:latin typeface="Segoe UI"/>
                <a:cs typeface="Segoe UI"/>
              </a:rPr>
              <a:t>Haalbare</a:t>
            </a:r>
            <a:r>
              <a:rPr sz="1100" spc="-50" dirty="0">
                <a:solidFill>
                  <a:srgbClr val="1E1E1E"/>
                </a:solidFill>
                <a:latin typeface="Segoe UI"/>
                <a:cs typeface="Segoe UI"/>
              </a:rPr>
              <a:t> </a:t>
            </a:r>
            <a:r>
              <a:rPr sz="1100" dirty="0">
                <a:solidFill>
                  <a:srgbClr val="1E1E1E"/>
                </a:solidFill>
                <a:latin typeface="Segoe UI"/>
                <a:cs typeface="Segoe UI"/>
              </a:rPr>
              <a:t>span</a:t>
            </a:r>
            <a:r>
              <a:rPr sz="1100" spc="-30" dirty="0">
                <a:solidFill>
                  <a:srgbClr val="1E1E1E"/>
                </a:solidFill>
                <a:latin typeface="Segoe UI"/>
                <a:cs typeface="Segoe UI"/>
              </a:rPr>
              <a:t> </a:t>
            </a:r>
            <a:r>
              <a:rPr sz="1100" dirty="0">
                <a:solidFill>
                  <a:srgbClr val="1E1E1E"/>
                </a:solidFill>
                <a:latin typeface="Segoe UI"/>
                <a:cs typeface="Segoe UI"/>
              </a:rPr>
              <a:t>of</a:t>
            </a:r>
            <a:r>
              <a:rPr sz="1100" spc="-30" dirty="0">
                <a:solidFill>
                  <a:srgbClr val="1E1E1E"/>
                </a:solidFill>
                <a:latin typeface="Segoe UI"/>
                <a:cs typeface="Segoe UI"/>
              </a:rPr>
              <a:t> </a:t>
            </a:r>
            <a:r>
              <a:rPr sz="1100" dirty="0">
                <a:solidFill>
                  <a:srgbClr val="1E1E1E"/>
                </a:solidFill>
                <a:latin typeface="Segoe UI"/>
                <a:cs typeface="Segoe UI"/>
              </a:rPr>
              <a:t>control</a:t>
            </a:r>
            <a:r>
              <a:rPr sz="1100" spc="-20" dirty="0">
                <a:solidFill>
                  <a:srgbClr val="1E1E1E"/>
                </a:solidFill>
                <a:latin typeface="Segoe UI"/>
                <a:cs typeface="Segoe UI"/>
              </a:rPr>
              <a:t> </a:t>
            </a:r>
            <a:r>
              <a:rPr sz="1100" dirty="0">
                <a:solidFill>
                  <a:srgbClr val="1E1E1E"/>
                </a:solidFill>
                <a:latin typeface="Segoe UI"/>
                <a:cs typeface="Segoe UI"/>
              </a:rPr>
              <a:t>&amp;</a:t>
            </a:r>
            <a:r>
              <a:rPr sz="1100" spc="-45" dirty="0">
                <a:solidFill>
                  <a:srgbClr val="1E1E1E"/>
                </a:solidFill>
                <a:latin typeface="Segoe UI"/>
                <a:cs typeface="Segoe UI"/>
              </a:rPr>
              <a:t> </a:t>
            </a:r>
            <a:r>
              <a:rPr sz="1100" dirty="0">
                <a:solidFill>
                  <a:srgbClr val="1E1E1E"/>
                </a:solidFill>
                <a:latin typeface="Segoe UI"/>
                <a:cs typeface="Segoe UI"/>
              </a:rPr>
              <a:t>logische/duidelijke</a:t>
            </a:r>
            <a:r>
              <a:rPr sz="1100" spc="-45" dirty="0">
                <a:solidFill>
                  <a:srgbClr val="1E1E1E"/>
                </a:solidFill>
                <a:latin typeface="Segoe UI"/>
                <a:cs typeface="Segoe UI"/>
              </a:rPr>
              <a:t> </a:t>
            </a:r>
            <a:r>
              <a:rPr sz="1100" dirty="0">
                <a:solidFill>
                  <a:srgbClr val="1E1E1E"/>
                </a:solidFill>
                <a:latin typeface="Segoe UI"/>
                <a:cs typeface="Segoe UI"/>
              </a:rPr>
              <a:t>hiërarchische</a:t>
            </a:r>
            <a:r>
              <a:rPr sz="1100" spc="-20" dirty="0">
                <a:solidFill>
                  <a:srgbClr val="1E1E1E"/>
                </a:solidFill>
                <a:latin typeface="Segoe UI"/>
                <a:cs typeface="Segoe UI"/>
              </a:rPr>
              <a:t> </a:t>
            </a:r>
            <a:r>
              <a:rPr sz="1100" spc="-10" dirty="0">
                <a:solidFill>
                  <a:srgbClr val="1E1E1E"/>
                </a:solidFill>
                <a:latin typeface="Segoe UI"/>
                <a:cs typeface="Segoe UI"/>
              </a:rPr>
              <a:t>structuur.</a:t>
            </a:r>
            <a:endParaRPr sz="1100" dirty="0">
              <a:latin typeface="Segoe UI"/>
              <a:cs typeface="Segoe UI"/>
            </a:endParaRPr>
          </a:p>
          <a:p>
            <a:pPr marL="927100" lvl="1" indent="-228600">
              <a:lnSpc>
                <a:spcPct val="100000"/>
              </a:lnSpc>
              <a:spcBef>
                <a:spcPts val="370"/>
              </a:spcBef>
              <a:buClr>
                <a:srgbClr val="286669"/>
              </a:buClr>
              <a:buFont typeface="Arial MT"/>
              <a:buChar char="•"/>
              <a:tabLst>
                <a:tab pos="927100" algn="l"/>
              </a:tabLst>
            </a:pPr>
            <a:r>
              <a:rPr sz="1100" dirty="0">
                <a:solidFill>
                  <a:srgbClr val="1E1E1E"/>
                </a:solidFill>
                <a:latin typeface="Segoe UI"/>
                <a:cs typeface="Segoe UI"/>
              </a:rPr>
              <a:t>Inzetten</a:t>
            </a:r>
            <a:r>
              <a:rPr sz="1100" spc="-30" dirty="0">
                <a:solidFill>
                  <a:srgbClr val="1E1E1E"/>
                </a:solidFill>
                <a:latin typeface="Segoe UI"/>
                <a:cs typeface="Segoe UI"/>
              </a:rPr>
              <a:t> </a:t>
            </a:r>
            <a:r>
              <a:rPr sz="1100" dirty="0">
                <a:solidFill>
                  <a:srgbClr val="1E1E1E"/>
                </a:solidFill>
                <a:latin typeface="Segoe UI"/>
                <a:cs typeface="Segoe UI"/>
              </a:rPr>
              <a:t>op</a:t>
            </a:r>
            <a:r>
              <a:rPr sz="1100" spc="-25" dirty="0">
                <a:solidFill>
                  <a:srgbClr val="1E1E1E"/>
                </a:solidFill>
                <a:latin typeface="Segoe UI"/>
                <a:cs typeface="Segoe UI"/>
              </a:rPr>
              <a:t> </a:t>
            </a:r>
            <a:r>
              <a:rPr sz="1100" dirty="0">
                <a:solidFill>
                  <a:srgbClr val="1E1E1E"/>
                </a:solidFill>
                <a:latin typeface="Segoe UI"/>
                <a:cs typeface="Segoe UI"/>
              </a:rPr>
              <a:t>een</a:t>
            </a:r>
            <a:r>
              <a:rPr sz="1100" spc="-30" dirty="0">
                <a:solidFill>
                  <a:srgbClr val="1E1E1E"/>
                </a:solidFill>
                <a:latin typeface="Segoe UI"/>
                <a:cs typeface="Segoe UI"/>
              </a:rPr>
              <a:t> </a:t>
            </a:r>
            <a:r>
              <a:rPr sz="1100" dirty="0">
                <a:solidFill>
                  <a:srgbClr val="1E1E1E"/>
                </a:solidFill>
                <a:latin typeface="Segoe UI"/>
                <a:cs typeface="Segoe UI"/>
              </a:rPr>
              <a:t>wendbare,</a:t>
            </a:r>
            <a:r>
              <a:rPr sz="1100" spc="-20" dirty="0">
                <a:solidFill>
                  <a:srgbClr val="1E1E1E"/>
                </a:solidFill>
                <a:latin typeface="Segoe UI"/>
                <a:cs typeface="Segoe UI"/>
              </a:rPr>
              <a:t> </a:t>
            </a:r>
            <a:r>
              <a:rPr sz="1100" dirty="0">
                <a:solidFill>
                  <a:srgbClr val="1E1E1E"/>
                </a:solidFill>
                <a:latin typeface="Segoe UI"/>
                <a:cs typeface="Segoe UI"/>
              </a:rPr>
              <a:t>flexibele</a:t>
            </a:r>
            <a:r>
              <a:rPr sz="1100" spc="-30" dirty="0">
                <a:solidFill>
                  <a:srgbClr val="1E1E1E"/>
                </a:solidFill>
                <a:latin typeface="Segoe UI"/>
                <a:cs typeface="Segoe UI"/>
              </a:rPr>
              <a:t> </a:t>
            </a:r>
            <a:r>
              <a:rPr sz="1100" spc="-10" dirty="0">
                <a:solidFill>
                  <a:srgbClr val="1E1E1E"/>
                </a:solidFill>
                <a:latin typeface="Segoe UI"/>
                <a:cs typeface="Segoe UI"/>
              </a:rPr>
              <a:t>structuur.</a:t>
            </a:r>
            <a:endParaRPr sz="1100" dirty="0">
              <a:latin typeface="Segoe UI"/>
              <a:cs typeface="Segoe UI"/>
            </a:endParaRPr>
          </a:p>
          <a:p>
            <a:pPr marL="241300">
              <a:lnSpc>
                <a:spcPct val="100000"/>
              </a:lnSpc>
              <a:spcBef>
                <a:spcPts val="360"/>
              </a:spcBef>
              <a:buClr>
                <a:srgbClr val="44B8BE"/>
              </a:buClr>
              <a:tabLst>
                <a:tab pos="469265" algn="l"/>
              </a:tabLst>
            </a:pPr>
            <a:endParaRPr sz="1100" dirty="0">
              <a:latin typeface="Segoe UI"/>
              <a:cs typeface="Segoe UI"/>
            </a:endParaRPr>
          </a:p>
        </p:txBody>
      </p:sp>
      <p:grpSp>
        <p:nvGrpSpPr>
          <p:cNvPr id="5" name="object 5"/>
          <p:cNvGrpSpPr/>
          <p:nvPr/>
        </p:nvGrpSpPr>
        <p:grpSpPr>
          <a:xfrm>
            <a:off x="10918969" y="196197"/>
            <a:ext cx="873125" cy="874394"/>
            <a:chOff x="10918969" y="196197"/>
            <a:chExt cx="873125" cy="874394"/>
          </a:xfrm>
        </p:grpSpPr>
        <p:sp>
          <p:nvSpPr>
            <p:cNvPr id="6" name="object 6"/>
            <p:cNvSpPr/>
            <p:nvPr/>
          </p:nvSpPr>
          <p:spPr>
            <a:xfrm>
              <a:off x="11190220" y="196197"/>
              <a:ext cx="330835" cy="330835"/>
            </a:xfrm>
            <a:custGeom>
              <a:avLst/>
              <a:gdLst/>
              <a:ahLst/>
              <a:cxnLst/>
              <a:rect l="l" t="t" r="r" b="b"/>
              <a:pathLst>
                <a:path w="330834" h="330834">
                  <a:moveTo>
                    <a:pt x="165162" y="0"/>
                  </a:moveTo>
                  <a:lnTo>
                    <a:pt x="121256" y="5905"/>
                  </a:lnTo>
                  <a:lnTo>
                    <a:pt x="81803" y="22572"/>
                  </a:lnTo>
                  <a:lnTo>
                    <a:pt x="48376" y="48423"/>
                  </a:lnTo>
                  <a:lnTo>
                    <a:pt x="22550" y="81883"/>
                  </a:lnTo>
                  <a:lnTo>
                    <a:pt x="5900" y="121375"/>
                  </a:lnTo>
                  <a:lnTo>
                    <a:pt x="92" y="164634"/>
                  </a:lnTo>
                  <a:lnTo>
                    <a:pt x="0" y="165323"/>
                  </a:lnTo>
                  <a:lnTo>
                    <a:pt x="5836" y="208795"/>
                  </a:lnTo>
                  <a:lnTo>
                    <a:pt x="5900" y="209266"/>
                  </a:lnTo>
                  <a:lnTo>
                    <a:pt x="22550" y="248753"/>
                  </a:lnTo>
                  <a:lnTo>
                    <a:pt x="48376" y="282209"/>
                  </a:lnTo>
                  <a:lnTo>
                    <a:pt x="81803" y="308057"/>
                  </a:lnTo>
                  <a:lnTo>
                    <a:pt x="121256" y="324722"/>
                  </a:lnTo>
                  <a:lnTo>
                    <a:pt x="165162" y="330627"/>
                  </a:lnTo>
                  <a:lnTo>
                    <a:pt x="208777" y="324722"/>
                  </a:lnTo>
                  <a:lnTo>
                    <a:pt x="208963" y="324722"/>
                  </a:lnTo>
                  <a:lnTo>
                    <a:pt x="248361" y="308057"/>
                  </a:lnTo>
                  <a:lnTo>
                    <a:pt x="249778" y="307005"/>
                  </a:lnTo>
                  <a:lnTo>
                    <a:pt x="165167" y="307005"/>
                  </a:lnTo>
                  <a:lnTo>
                    <a:pt x="122454" y="300365"/>
                  </a:lnTo>
                  <a:lnTo>
                    <a:pt x="82954" y="280445"/>
                  </a:lnTo>
                  <a:lnTo>
                    <a:pt x="88251" y="262144"/>
                  </a:lnTo>
                  <a:lnTo>
                    <a:pt x="62132" y="262144"/>
                  </a:lnTo>
                  <a:lnTo>
                    <a:pt x="45682" y="241038"/>
                  </a:lnTo>
                  <a:lnTo>
                    <a:pt x="33598" y="217423"/>
                  </a:lnTo>
                  <a:lnTo>
                    <a:pt x="26147" y="191963"/>
                  </a:lnTo>
                  <a:lnTo>
                    <a:pt x="23594" y="165323"/>
                  </a:lnTo>
                  <a:lnTo>
                    <a:pt x="30705" y="120524"/>
                  </a:lnTo>
                  <a:lnTo>
                    <a:pt x="50710" y="81589"/>
                  </a:lnTo>
                  <a:lnTo>
                    <a:pt x="81283" y="50852"/>
                  </a:lnTo>
                  <a:lnTo>
                    <a:pt x="120098" y="30651"/>
                  </a:lnTo>
                  <a:lnTo>
                    <a:pt x="164827" y="23319"/>
                  </a:lnTo>
                  <a:lnTo>
                    <a:pt x="249491" y="23319"/>
                  </a:lnTo>
                  <a:lnTo>
                    <a:pt x="248525" y="22572"/>
                  </a:lnTo>
                  <a:lnTo>
                    <a:pt x="209070" y="5905"/>
                  </a:lnTo>
                  <a:lnTo>
                    <a:pt x="165162" y="0"/>
                  </a:lnTo>
                  <a:close/>
                </a:path>
                <a:path w="330834" h="330834">
                  <a:moveTo>
                    <a:pt x="231428" y="204986"/>
                  </a:moveTo>
                  <a:lnTo>
                    <a:pt x="171994" y="204986"/>
                  </a:lnTo>
                  <a:lnTo>
                    <a:pt x="200251" y="212533"/>
                  </a:lnTo>
                  <a:lnTo>
                    <a:pt x="223500" y="228890"/>
                  </a:lnTo>
                  <a:lnTo>
                    <a:pt x="239843" y="252160"/>
                  </a:lnTo>
                  <a:lnTo>
                    <a:pt x="247379" y="280445"/>
                  </a:lnTo>
                  <a:lnTo>
                    <a:pt x="207879" y="300365"/>
                  </a:lnTo>
                  <a:lnTo>
                    <a:pt x="165167" y="307005"/>
                  </a:lnTo>
                  <a:lnTo>
                    <a:pt x="249778" y="307005"/>
                  </a:lnTo>
                  <a:lnTo>
                    <a:pt x="281833" y="282209"/>
                  </a:lnTo>
                  <a:lnTo>
                    <a:pt x="283222" y="280445"/>
                  </a:lnTo>
                  <a:lnTo>
                    <a:pt x="297353" y="262144"/>
                  </a:lnTo>
                  <a:lnTo>
                    <a:pt x="268201" y="262144"/>
                  </a:lnTo>
                  <a:lnTo>
                    <a:pt x="259441" y="238701"/>
                  </a:lnTo>
                  <a:lnTo>
                    <a:pt x="245679" y="218199"/>
                  </a:lnTo>
                  <a:lnTo>
                    <a:pt x="231428" y="204986"/>
                  </a:lnTo>
                  <a:close/>
                </a:path>
                <a:path w="330834" h="330834">
                  <a:moveTo>
                    <a:pt x="169756" y="79859"/>
                  </a:moveTo>
                  <a:lnTo>
                    <a:pt x="146073" y="82678"/>
                  </a:lnTo>
                  <a:lnTo>
                    <a:pt x="124540" y="94803"/>
                  </a:lnTo>
                  <a:lnTo>
                    <a:pt x="109387" y="114335"/>
                  </a:lnTo>
                  <a:lnTo>
                    <a:pt x="103115" y="137366"/>
                  </a:lnTo>
                  <a:lnTo>
                    <a:pt x="105931" y="161073"/>
                  </a:lnTo>
                  <a:lnTo>
                    <a:pt x="118041" y="182631"/>
                  </a:lnTo>
                  <a:lnTo>
                    <a:pt x="120047" y="184953"/>
                  </a:lnTo>
                  <a:lnTo>
                    <a:pt x="122210" y="187118"/>
                  </a:lnTo>
                  <a:lnTo>
                    <a:pt x="124540" y="189125"/>
                  </a:lnTo>
                  <a:lnTo>
                    <a:pt x="102755" y="201415"/>
                  </a:lnTo>
                  <a:lnTo>
                    <a:pt x="84650" y="218199"/>
                  </a:lnTo>
                  <a:lnTo>
                    <a:pt x="70888" y="238701"/>
                  </a:lnTo>
                  <a:lnTo>
                    <a:pt x="62132" y="262144"/>
                  </a:lnTo>
                  <a:lnTo>
                    <a:pt x="88251" y="262144"/>
                  </a:lnTo>
                  <a:lnTo>
                    <a:pt x="92069" y="248951"/>
                  </a:lnTo>
                  <a:lnTo>
                    <a:pt x="111858" y="224259"/>
                  </a:lnTo>
                  <a:lnTo>
                    <a:pt x="139454" y="208796"/>
                  </a:lnTo>
                  <a:lnTo>
                    <a:pt x="171994" y="204986"/>
                  </a:lnTo>
                  <a:lnTo>
                    <a:pt x="231428" y="204986"/>
                  </a:lnTo>
                  <a:lnTo>
                    <a:pt x="227577" y="201415"/>
                  </a:lnTo>
                  <a:lnTo>
                    <a:pt x="205793" y="189125"/>
                  </a:lnTo>
                  <a:lnTo>
                    <a:pt x="212057" y="181047"/>
                  </a:lnTo>
                  <a:lnTo>
                    <a:pt x="165211" y="181047"/>
                  </a:lnTo>
                  <a:lnTo>
                    <a:pt x="150217" y="178014"/>
                  </a:lnTo>
                  <a:lnTo>
                    <a:pt x="137897" y="169732"/>
                  </a:lnTo>
                  <a:lnTo>
                    <a:pt x="129601" y="157445"/>
                  </a:lnTo>
                  <a:lnTo>
                    <a:pt x="126575" y="142523"/>
                  </a:lnTo>
                  <a:lnTo>
                    <a:pt x="129637" y="127353"/>
                  </a:lnTo>
                  <a:lnTo>
                    <a:pt x="137911" y="115063"/>
                  </a:lnTo>
                  <a:lnTo>
                    <a:pt x="150191" y="106773"/>
                  </a:lnTo>
                  <a:lnTo>
                    <a:pt x="165240" y="103728"/>
                  </a:lnTo>
                  <a:lnTo>
                    <a:pt x="213648" y="103728"/>
                  </a:lnTo>
                  <a:lnTo>
                    <a:pt x="212282" y="101297"/>
                  </a:lnTo>
                  <a:lnTo>
                    <a:pt x="192767" y="86136"/>
                  </a:lnTo>
                  <a:lnTo>
                    <a:pt x="169756" y="79859"/>
                  </a:lnTo>
                  <a:close/>
                </a:path>
                <a:path w="330834" h="330834">
                  <a:moveTo>
                    <a:pt x="249491" y="23319"/>
                  </a:moveTo>
                  <a:lnTo>
                    <a:pt x="164827" y="23319"/>
                  </a:lnTo>
                  <a:lnTo>
                    <a:pt x="209587" y="30428"/>
                  </a:lnTo>
                  <a:lnTo>
                    <a:pt x="248495" y="50440"/>
                  </a:lnTo>
                  <a:lnTo>
                    <a:pt x="279214" y="81029"/>
                  </a:lnTo>
                  <a:lnTo>
                    <a:pt x="299405" y="119869"/>
                  </a:lnTo>
                  <a:lnTo>
                    <a:pt x="306729" y="164634"/>
                  </a:lnTo>
                  <a:lnTo>
                    <a:pt x="304239" y="191449"/>
                  </a:lnTo>
                  <a:lnTo>
                    <a:pt x="296811" y="217086"/>
                  </a:lnTo>
                  <a:lnTo>
                    <a:pt x="284710" y="240875"/>
                  </a:lnTo>
                  <a:lnTo>
                    <a:pt x="268201" y="262144"/>
                  </a:lnTo>
                  <a:lnTo>
                    <a:pt x="297353" y="262144"/>
                  </a:lnTo>
                  <a:lnTo>
                    <a:pt x="307693" y="248753"/>
                  </a:lnTo>
                  <a:lnTo>
                    <a:pt x="324379" y="209266"/>
                  </a:lnTo>
                  <a:lnTo>
                    <a:pt x="330324" y="165323"/>
                  </a:lnTo>
                  <a:lnTo>
                    <a:pt x="324424" y="121375"/>
                  </a:lnTo>
                  <a:lnTo>
                    <a:pt x="307776" y="81883"/>
                  </a:lnTo>
                  <a:lnTo>
                    <a:pt x="281951" y="48423"/>
                  </a:lnTo>
                  <a:lnTo>
                    <a:pt x="249491" y="23319"/>
                  </a:lnTo>
                  <a:close/>
                </a:path>
                <a:path w="330834" h="330834">
                  <a:moveTo>
                    <a:pt x="213648" y="103728"/>
                  </a:moveTo>
                  <a:lnTo>
                    <a:pt x="165240" y="103728"/>
                  </a:lnTo>
                  <a:lnTo>
                    <a:pt x="180270" y="106773"/>
                  </a:lnTo>
                  <a:lnTo>
                    <a:pt x="192544" y="115063"/>
                  </a:lnTo>
                  <a:lnTo>
                    <a:pt x="200817" y="127353"/>
                  </a:lnTo>
                  <a:lnTo>
                    <a:pt x="202834" y="137367"/>
                  </a:lnTo>
                  <a:lnTo>
                    <a:pt x="203821" y="142523"/>
                  </a:lnTo>
                  <a:lnTo>
                    <a:pt x="200806" y="157445"/>
                  </a:lnTo>
                  <a:lnTo>
                    <a:pt x="192525" y="169732"/>
                  </a:lnTo>
                  <a:lnTo>
                    <a:pt x="180246" y="178014"/>
                  </a:lnTo>
                  <a:lnTo>
                    <a:pt x="165211" y="181047"/>
                  </a:lnTo>
                  <a:lnTo>
                    <a:pt x="212057" y="181047"/>
                  </a:lnTo>
                  <a:lnTo>
                    <a:pt x="220830" y="169732"/>
                  </a:lnTo>
                  <a:lnTo>
                    <a:pt x="222103" y="165323"/>
                  </a:lnTo>
                  <a:lnTo>
                    <a:pt x="227213" y="146554"/>
                  </a:lnTo>
                  <a:lnTo>
                    <a:pt x="224396" y="122849"/>
                  </a:lnTo>
                  <a:lnTo>
                    <a:pt x="213648" y="103728"/>
                  </a:lnTo>
                  <a:close/>
                </a:path>
              </a:pathLst>
            </a:custGeom>
            <a:solidFill>
              <a:srgbClr val="286669"/>
            </a:solidFill>
          </p:spPr>
          <p:txBody>
            <a:bodyPr wrap="square" lIns="0" tIns="0" rIns="0" bIns="0" rtlCol="0"/>
            <a:lstStyle/>
            <a:p>
              <a:endParaRPr/>
            </a:p>
          </p:txBody>
        </p:sp>
        <p:pic>
          <p:nvPicPr>
            <p:cNvPr id="7" name="object 7"/>
            <p:cNvPicPr/>
            <p:nvPr/>
          </p:nvPicPr>
          <p:blipFill>
            <a:blip r:embed="rId4" cstate="print"/>
            <a:stretch>
              <a:fillRect/>
            </a:stretch>
          </p:blipFill>
          <p:spPr>
            <a:xfrm>
              <a:off x="11237496" y="833817"/>
              <a:ext cx="235773" cy="236148"/>
            </a:xfrm>
            <a:prstGeom prst="rect">
              <a:avLst/>
            </a:prstGeom>
          </p:spPr>
        </p:pic>
        <p:pic>
          <p:nvPicPr>
            <p:cNvPr id="8" name="object 8"/>
            <p:cNvPicPr/>
            <p:nvPr/>
          </p:nvPicPr>
          <p:blipFill>
            <a:blip r:embed="rId5" cstate="print"/>
            <a:stretch>
              <a:fillRect/>
            </a:stretch>
          </p:blipFill>
          <p:spPr>
            <a:xfrm>
              <a:off x="11556023" y="833817"/>
              <a:ext cx="235793" cy="236148"/>
            </a:xfrm>
            <a:prstGeom prst="rect">
              <a:avLst/>
            </a:prstGeom>
          </p:spPr>
        </p:pic>
        <p:pic>
          <p:nvPicPr>
            <p:cNvPr id="9" name="object 9"/>
            <p:cNvPicPr/>
            <p:nvPr/>
          </p:nvPicPr>
          <p:blipFill>
            <a:blip r:embed="rId6" cstate="print"/>
            <a:stretch>
              <a:fillRect/>
            </a:stretch>
          </p:blipFill>
          <p:spPr>
            <a:xfrm>
              <a:off x="10918969" y="833817"/>
              <a:ext cx="235773" cy="236148"/>
            </a:xfrm>
            <a:prstGeom prst="rect">
              <a:avLst/>
            </a:prstGeom>
          </p:spPr>
        </p:pic>
        <p:sp>
          <p:nvSpPr>
            <p:cNvPr id="10" name="object 10"/>
            <p:cNvSpPr/>
            <p:nvPr/>
          </p:nvSpPr>
          <p:spPr>
            <a:xfrm>
              <a:off x="11025058" y="562246"/>
              <a:ext cx="661035" cy="236220"/>
            </a:xfrm>
            <a:custGeom>
              <a:avLst/>
              <a:gdLst/>
              <a:ahLst/>
              <a:cxnLst/>
              <a:rect l="l" t="t" r="r" b="b"/>
              <a:pathLst>
                <a:path w="661034" h="236220">
                  <a:moveTo>
                    <a:pt x="342121" y="0"/>
                  </a:moveTo>
                  <a:lnTo>
                    <a:pt x="318526" y="0"/>
                  </a:lnTo>
                  <a:lnTo>
                    <a:pt x="318526" y="106266"/>
                  </a:lnTo>
                  <a:lnTo>
                    <a:pt x="0" y="106266"/>
                  </a:lnTo>
                  <a:lnTo>
                    <a:pt x="0" y="236148"/>
                  </a:lnTo>
                  <a:lnTo>
                    <a:pt x="23594" y="236148"/>
                  </a:lnTo>
                  <a:lnTo>
                    <a:pt x="23594" y="129881"/>
                  </a:lnTo>
                  <a:lnTo>
                    <a:pt x="318526" y="129881"/>
                  </a:lnTo>
                  <a:lnTo>
                    <a:pt x="318526" y="236148"/>
                  </a:lnTo>
                  <a:lnTo>
                    <a:pt x="342121" y="236148"/>
                  </a:lnTo>
                  <a:lnTo>
                    <a:pt x="342121" y="129881"/>
                  </a:lnTo>
                  <a:lnTo>
                    <a:pt x="637053" y="129881"/>
                  </a:lnTo>
                  <a:lnTo>
                    <a:pt x="637053" y="236148"/>
                  </a:lnTo>
                  <a:lnTo>
                    <a:pt x="660648" y="236148"/>
                  </a:lnTo>
                  <a:lnTo>
                    <a:pt x="660648" y="106266"/>
                  </a:lnTo>
                  <a:lnTo>
                    <a:pt x="342121" y="106266"/>
                  </a:lnTo>
                  <a:lnTo>
                    <a:pt x="342121" y="0"/>
                  </a:lnTo>
                  <a:close/>
                </a:path>
              </a:pathLst>
            </a:custGeom>
            <a:solidFill>
              <a:srgbClr val="286669"/>
            </a:solidFill>
          </p:spPr>
          <p:txBody>
            <a:bodyPr wrap="square" lIns="0" tIns="0" rIns="0" bIns="0" rtlCol="0"/>
            <a:lstStyle/>
            <a:p>
              <a:endParaRPr/>
            </a:p>
          </p:txBody>
        </p:sp>
      </p:grpSp>
      <p:grpSp>
        <p:nvGrpSpPr>
          <p:cNvPr id="11" name="object 11"/>
          <p:cNvGrpSpPr/>
          <p:nvPr/>
        </p:nvGrpSpPr>
        <p:grpSpPr>
          <a:xfrm>
            <a:off x="940779" y="1940327"/>
            <a:ext cx="941705" cy="972819"/>
            <a:chOff x="940779" y="1940327"/>
            <a:chExt cx="941705" cy="972819"/>
          </a:xfrm>
        </p:grpSpPr>
        <p:sp>
          <p:nvSpPr>
            <p:cNvPr id="12" name="object 12"/>
            <p:cNvSpPr/>
            <p:nvPr/>
          </p:nvSpPr>
          <p:spPr>
            <a:xfrm>
              <a:off x="947851" y="1947400"/>
              <a:ext cx="927100" cy="958850"/>
            </a:xfrm>
            <a:custGeom>
              <a:avLst/>
              <a:gdLst/>
              <a:ahLst/>
              <a:cxnLst/>
              <a:rect l="l" t="t" r="r" b="b"/>
              <a:pathLst>
                <a:path w="927100" h="958850">
                  <a:moveTo>
                    <a:pt x="614775" y="617746"/>
                  </a:moveTo>
                  <a:lnTo>
                    <a:pt x="580988" y="617746"/>
                  </a:lnTo>
                  <a:lnTo>
                    <a:pt x="630523" y="669098"/>
                  </a:lnTo>
                  <a:lnTo>
                    <a:pt x="623348" y="679961"/>
                  </a:lnTo>
                  <a:lnTo>
                    <a:pt x="617781" y="691721"/>
                  </a:lnTo>
                  <a:lnTo>
                    <a:pt x="613894" y="704187"/>
                  </a:lnTo>
                  <a:lnTo>
                    <a:pt x="611759" y="717168"/>
                  </a:lnTo>
                  <a:lnTo>
                    <a:pt x="611771" y="732603"/>
                  </a:lnTo>
                  <a:lnTo>
                    <a:pt x="630454" y="773446"/>
                  </a:lnTo>
                  <a:lnTo>
                    <a:pt x="797773" y="947164"/>
                  </a:lnTo>
                  <a:lnTo>
                    <a:pt x="813028" y="958406"/>
                  </a:lnTo>
                  <a:lnTo>
                    <a:pt x="834911" y="940424"/>
                  </a:lnTo>
                  <a:lnTo>
                    <a:pt x="831242" y="940069"/>
                  </a:lnTo>
                  <a:lnTo>
                    <a:pt x="814661" y="929721"/>
                  </a:lnTo>
                  <a:lnTo>
                    <a:pt x="647303" y="755972"/>
                  </a:lnTo>
                  <a:lnTo>
                    <a:pt x="641425" y="747998"/>
                  </a:lnTo>
                  <a:lnTo>
                    <a:pt x="637424" y="738992"/>
                  </a:lnTo>
                  <a:lnTo>
                    <a:pt x="635411" y="729300"/>
                  </a:lnTo>
                  <a:lnTo>
                    <a:pt x="635494" y="719266"/>
                  </a:lnTo>
                  <a:lnTo>
                    <a:pt x="655300" y="677089"/>
                  </a:lnTo>
                  <a:lnTo>
                    <a:pt x="695045" y="656724"/>
                  </a:lnTo>
                  <a:lnTo>
                    <a:pt x="753350" y="656724"/>
                  </a:lnTo>
                  <a:lnTo>
                    <a:pt x="748347" y="651532"/>
                  </a:lnTo>
                  <a:lnTo>
                    <a:pt x="647372" y="651532"/>
                  </a:lnTo>
                  <a:lnTo>
                    <a:pt x="614775" y="617746"/>
                  </a:lnTo>
                  <a:close/>
                </a:path>
                <a:path w="927100" h="958850">
                  <a:moveTo>
                    <a:pt x="753350" y="656724"/>
                  </a:moveTo>
                  <a:lnTo>
                    <a:pt x="695045" y="656724"/>
                  </a:lnTo>
                  <a:lnTo>
                    <a:pt x="714922" y="658647"/>
                  </a:lnTo>
                  <a:lnTo>
                    <a:pt x="729948" y="668022"/>
                  </a:lnTo>
                  <a:lnTo>
                    <a:pt x="898907" y="842754"/>
                  </a:lnTo>
                  <a:lnTo>
                    <a:pt x="909760" y="864576"/>
                  </a:lnTo>
                  <a:lnTo>
                    <a:pt x="926985" y="842100"/>
                  </a:lnTo>
                  <a:lnTo>
                    <a:pt x="924898" y="837497"/>
                  </a:lnTo>
                  <a:lnTo>
                    <a:pt x="915775" y="825312"/>
                  </a:lnTo>
                  <a:lnTo>
                    <a:pt x="753350" y="656724"/>
                  </a:lnTo>
                  <a:close/>
                </a:path>
                <a:path w="927100" h="958850">
                  <a:moveTo>
                    <a:pt x="331410" y="0"/>
                  </a:moveTo>
                  <a:lnTo>
                    <a:pt x="287507" y="4666"/>
                  </a:lnTo>
                  <a:lnTo>
                    <a:pt x="244401" y="15123"/>
                  </a:lnTo>
                  <a:lnTo>
                    <a:pt x="202673" y="31349"/>
                  </a:lnTo>
                  <a:lnTo>
                    <a:pt x="162903" y="53318"/>
                  </a:lnTo>
                  <a:lnTo>
                    <a:pt x="125673" y="81007"/>
                  </a:lnTo>
                  <a:lnTo>
                    <a:pt x="91563" y="114394"/>
                  </a:lnTo>
                  <a:lnTo>
                    <a:pt x="62076" y="152211"/>
                  </a:lnTo>
                  <a:lnTo>
                    <a:pt x="38309" y="192814"/>
                  </a:lnTo>
                  <a:lnTo>
                    <a:pt x="20240" y="235601"/>
                  </a:lnTo>
                  <a:lnTo>
                    <a:pt x="7848" y="279970"/>
                  </a:lnTo>
                  <a:lnTo>
                    <a:pt x="1108" y="325319"/>
                  </a:lnTo>
                  <a:lnTo>
                    <a:pt x="0" y="371047"/>
                  </a:lnTo>
                  <a:lnTo>
                    <a:pt x="4500" y="416550"/>
                  </a:lnTo>
                  <a:lnTo>
                    <a:pt x="14586" y="461228"/>
                  </a:lnTo>
                  <a:lnTo>
                    <a:pt x="30236" y="504478"/>
                  </a:lnTo>
                  <a:lnTo>
                    <a:pt x="51428" y="545698"/>
                  </a:lnTo>
                  <a:lnTo>
                    <a:pt x="78139" y="584285"/>
                  </a:lnTo>
                  <a:lnTo>
                    <a:pt x="110347" y="619639"/>
                  </a:lnTo>
                  <a:lnTo>
                    <a:pt x="148309" y="651258"/>
                  </a:lnTo>
                  <a:lnTo>
                    <a:pt x="189213" y="676511"/>
                  </a:lnTo>
                  <a:lnTo>
                    <a:pt x="232400" y="695401"/>
                  </a:lnTo>
                  <a:lnTo>
                    <a:pt x="277210" y="707930"/>
                  </a:lnTo>
                  <a:lnTo>
                    <a:pt x="322985" y="714101"/>
                  </a:lnTo>
                  <a:lnTo>
                    <a:pt x="369066" y="713916"/>
                  </a:lnTo>
                  <a:lnTo>
                    <a:pt x="414021" y="707488"/>
                  </a:lnTo>
                  <a:lnTo>
                    <a:pt x="414410" y="707488"/>
                  </a:lnTo>
                  <a:lnTo>
                    <a:pt x="459508" y="694489"/>
                  </a:lnTo>
                  <a:lnTo>
                    <a:pt x="472623" y="688628"/>
                  </a:lnTo>
                  <a:lnTo>
                    <a:pt x="321793" y="688628"/>
                  </a:lnTo>
                  <a:lnTo>
                    <a:pt x="313581" y="687894"/>
                  </a:lnTo>
                  <a:lnTo>
                    <a:pt x="256885" y="676871"/>
                  </a:lnTo>
                  <a:lnTo>
                    <a:pt x="195873" y="651531"/>
                  </a:lnTo>
                  <a:lnTo>
                    <a:pt x="128748" y="602473"/>
                  </a:lnTo>
                  <a:lnTo>
                    <a:pt x="95425" y="565745"/>
                  </a:lnTo>
                  <a:lnTo>
                    <a:pt x="67969" y="524455"/>
                  </a:lnTo>
                  <a:lnTo>
                    <a:pt x="46806" y="479362"/>
                  </a:lnTo>
                  <a:lnTo>
                    <a:pt x="32361" y="431220"/>
                  </a:lnTo>
                  <a:lnTo>
                    <a:pt x="25060" y="380788"/>
                  </a:lnTo>
                  <a:lnTo>
                    <a:pt x="201578" y="380788"/>
                  </a:lnTo>
                  <a:lnTo>
                    <a:pt x="206132" y="377384"/>
                  </a:lnTo>
                  <a:lnTo>
                    <a:pt x="212975" y="356105"/>
                  </a:lnTo>
                  <a:lnTo>
                    <a:pt x="24078" y="356104"/>
                  </a:lnTo>
                  <a:lnTo>
                    <a:pt x="28007" y="303654"/>
                  </a:lnTo>
                  <a:lnTo>
                    <a:pt x="39648" y="253334"/>
                  </a:lnTo>
                  <a:lnTo>
                    <a:pt x="58896" y="204942"/>
                  </a:lnTo>
                  <a:lnTo>
                    <a:pt x="85137" y="160477"/>
                  </a:lnTo>
                  <a:lnTo>
                    <a:pt x="118097" y="120473"/>
                  </a:lnTo>
                  <a:lnTo>
                    <a:pt x="157781" y="85451"/>
                  </a:lnTo>
                  <a:lnTo>
                    <a:pt x="201816" y="57843"/>
                  </a:lnTo>
                  <a:lnTo>
                    <a:pt x="249246" y="37968"/>
                  </a:lnTo>
                  <a:lnTo>
                    <a:pt x="299116" y="26141"/>
                  </a:lnTo>
                  <a:lnTo>
                    <a:pt x="350471" y="22680"/>
                  </a:lnTo>
                  <a:lnTo>
                    <a:pt x="465835" y="22680"/>
                  </a:lnTo>
                  <a:lnTo>
                    <a:pt x="462091" y="20981"/>
                  </a:lnTo>
                  <a:lnTo>
                    <a:pt x="419283" y="8133"/>
                  </a:lnTo>
                  <a:lnTo>
                    <a:pt x="375529" y="1147"/>
                  </a:lnTo>
                  <a:lnTo>
                    <a:pt x="331410" y="0"/>
                  </a:lnTo>
                  <a:close/>
                </a:path>
                <a:path w="927100" h="958850">
                  <a:moveTo>
                    <a:pt x="688478" y="380788"/>
                  </a:moveTo>
                  <a:lnTo>
                    <a:pt x="665819" y="380788"/>
                  </a:lnTo>
                  <a:lnTo>
                    <a:pt x="658976" y="428869"/>
                  </a:lnTo>
                  <a:lnTo>
                    <a:pt x="658870" y="429614"/>
                  </a:lnTo>
                  <a:lnTo>
                    <a:pt x="645460" y="475700"/>
                  </a:lnTo>
                  <a:lnTo>
                    <a:pt x="626120" y="518570"/>
                  </a:lnTo>
                  <a:lnTo>
                    <a:pt x="601382" y="557749"/>
                  </a:lnTo>
                  <a:lnTo>
                    <a:pt x="571779" y="592760"/>
                  </a:lnTo>
                  <a:lnTo>
                    <a:pt x="537842" y="623126"/>
                  </a:lnTo>
                  <a:lnTo>
                    <a:pt x="500105" y="648372"/>
                  </a:lnTo>
                  <a:lnTo>
                    <a:pt x="459100" y="668022"/>
                  </a:lnTo>
                  <a:lnTo>
                    <a:pt x="415357" y="681598"/>
                  </a:lnTo>
                  <a:lnTo>
                    <a:pt x="369395" y="688628"/>
                  </a:lnTo>
                  <a:lnTo>
                    <a:pt x="472623" y="688628"/>
                  </a:lnTo>
                  <a:lnTo>
                    <a:pt x="502552" y="675253"/>
                  </a:lnTo>
                  <a:lnTo>
                    <a:pt x="543265" y="649671"/>
                  </a:lnTo>
                  <a:lnTo>
                    <a:pt x="580988" y="617746"/>
                  </a:lnTo>
                  <a:lnTo>
                    <a:pt x="614775" y="617746"/>
                  </a:lnTo>
                  <a:lnTo>
                    <a:pt x="597817" y="600170"/>
                  </a:lnTo>
                  <a:lnTo>
                    <a:pt x="627305" y="562351"/>
                  </a:lnTo>
                  <a:lnTo>
                    <a:pt x="651073" y="521747"/>
                  </a:lnTo>
                  <a:lnTo>
                    <a:pt x="669141" y="478959"/>
                  </a:lnTo>
                  <a:lnTo>
                    <a:pt x="681534" y="434590"/>
                  </a:lnTo>
                  <a:lnTo>
                    <a:pt x="688274" y="389241"/>
                  </a:lnTo>
                  <a:lnTo>
                    <a:pt x="688478" y="380788"/>
                  </a:lnTo>
                  <a:close/>
                </a:path>
                <a:path w="927100" h="958850">
                  <a:moveTo>
                    <a:pt x="700282" y="631874"/>
                  </a:moveTo>
                  <a:lnTo>
                    <a:pt x="673080" y="636900"/>
                  </a:lnTo>
                  <a:lnTo>
                    <a:pt x="647372" y="651532"/>
                  </a:lnTo>
                  <a:lnTo>
                    <a:pt x="748347" y="651532"/>
                  </a:lnTo>
                  <a:lnTo>
                    <a:pt x="726272" y="636677"/>
                  </a:lnTo>
                  <a:lnTo>
                    <a:pt x="700282" y="631874"/>
                  </a:lnTo>
                  <a:close/>
                </a:path>
                <a:path w="927100" h="958850">
                  <a:moveTo>
                    <a:pt x="276977" y="233090"/>
                  </a:moveTo>
                  <a:lnTo>
                    <a:pt x="309598" y="551678"/>
                  </a:lnTo>
                  <a:lnTo>
                    <a:pt x="325266" y="556295"/>
                  </a:lnTo>
                  <a:lnTo>
                    <a:pt x="329672" y="553159"/>
                  </a:lnTo>
                  <a:lnTo>
                    <a:pt x="350018" y="498629"/>
                  </a:lnTo>
                  <a:lnTo>
                    <a:pt x="324393" y="498629"/>
                  </a:lnTo>
                  <a:lnTo>
                    <a:pt x="276977" y="233090"/>
                  </a:lnTo>
                  <a:close/>
                </a:path>
                <a:path w="927100" h="958850">
                  <a:moveTo>
                    <a:pt x="425973" y="256025"/>
                  </a:moveTo>
                  <a:lnTo>
                    <a:pt x="415931" y="258801"/>
                  </a:lnTo>
                  <a:lnTo>
                    <a:pt x="412935" y="261599"/>
                  </a:lnTo>
                  <a:lnTo>
                    <a:pt x="411575" y="265291"/>
                  </a:lnTo>
                  <a:lnTo>
                    <a:pt x="324511" y="498629"/>
                  </a:lnTo>
                  <a:lnTo>
                    <a:pt x="350018" y="498629"/>
                  </a:lnTo>
                  <a:lnTo>
                    <a:pt x="420476" y="309793"/>
                  </a:lnTo>
                  <a:lnTo>
                    <a:pt x="445334" y="309793"/>
                  </a:lnTo>
                  <a:lnTo>
                    <a:pt x="432503" y="259943"/>
                  </a:lnTo>
                  <a:lnTo>
                    <a:pt x="425973" y="256025"/>
                  </a:lnTo>
                  <a:close/>
                </a:path>
                <a:path w="927100" h="958850">
                  <a:moveTo>
                    <a:pt x="445334" y="309793"/>
                  </a:moveTo>
                  <a:lnTo>
                    <a:pt x="420643" y="309793"/>
                  </a:lnTo>
                  <a:lnTo>
                    <a:pt x="460505" y="464484"/>
                  </a:lnTo>
                  <a:lnTo>
                    <a:pt x="467034" y="468393"/>
                  </a:lnTo>
                  <a:lnTo>
                    <a:pt x="475707" y="465986"/>
                  </a:lnTo>
                  <a:lnTo>
                    <a:pt x="477781" y="464639"/>
                  </a:lnTo>
                  <a:lnTo>
                    <a:pt x="507412" y="428869"/>
                  </a:lnTo>
                  <a:lnTo>
                    <a:pt x="475984" y="428869"/>
                  </a:lnTo>
                  <a:lnTo>
                    <a:pt x="445334" y="309793"/>
                  </a:lnTo>
                  <a:close/>
                </a:path>
                <a:path w="927100" h="958850">
                  <a:moveTo>
                    <a:pt x="465835" y="22680"/>
                  </a:moveTo>
                  <a:lnTo>
                    <a:pt x="350471" y="22680"/>
                  </a:lnTo>
                  <a:lnTo>
                    <a:pt x="402357" y="27901"/>
                  </a:lnTo>
                  <a:lnTo>
                    <a:pt x="435392" y="35764"/>
                  </a:lnTo>
                  <a:lnTo>
                    <a:pt x="497846" y="62255"/>
                  </a:lnTo>
                  <a:lnTo>
                    <a:pt x="562106" y="109716"/>
                  </a:lnTo>
                  <a:lnTo>
                    <a:pt x="592883" y="143182"/>
                  </a:lnTo>
                  <a:lnTo>
                    <a:pt x="618730" y="180478"/>
                  </a:lnTo>
                  <a:lnTo>
                    <a:pt x="639346" y="221011"/>
                  </a:lnTo>
                  <a:lnTo>
                    <a:pt x="654429" y="264188"/>
                  </a:lnTo>
                  <a:lnTo>
                    <a:pt x="663678" y="309417"/>
                  </a:lnTo>
                  <a:lnTo>
                    <a:pt x="666791" y="356105"/>
                  </a:lnTo>
                  <a:lnTo>
                    <a:pt x="538290" y="356105"/>
                  </a:lnTo>
                  <a:lnTo>
                    <a:pt x="534996" y="357678"/>
                  </a:lnTo>
                  <a:lnTo>
                    <a:pt x="476109" y="428869"/>
                  </a:lnTo>
                  <a:lnTo>
                    <a:pt x="507412" y="428869"/>
                  </a:lnTo>
                  <a:lnTo>
                    <a:pt x="547241" y="380788"/>
                  </a:lnTo>
                  <a:lnTo>
                    <a:pt x="688478" y="380788"/>
                  </a:lnTo>
                  <a:lnTo>
                    <a:pt x="684881" y="298011"/>
                  </a:lnTo>
                  <a:lnTo>
                    <a:pt x="674794" y="253334"/>
                  </a:lnTo>
                  <a:lnTo>
                    <a:pt x="659144" y="210085"/>
                  </a:lnTo>
                  <a:lnTo>
                    <a:pt x="637952" y="168866"/>
                  </a:lnTo>
                  <a:lnTo>
                    <a:pt x="611241" y="130279"/>
                  </a:lnTo>
                  <a:lnTo>
                    <a:pt x="579033" y="94926"/>
                  </a:lnTo>
                  <a:lnTo>
                    <a:pt x="542547" y="64353"/>
                  </a:lnTo>
                  <a:lnTo>
                    <a:pt x="503373" y="39713"/>
                  </a:lnTo>
                  <a:lnTo>
                    <a:pt x="465835" y="22680"/>
                  </a:lnTo>
                  <a:close/>
                </a:path>
                <a:path w="927100" h="958850">
                  <a:moveTo>
                    <a:pt x="260281" y="169942"/>
                  </a:moveTo>
                  <a:lnTo>
                    <a:pt x="249555" y="171999"/>
                  </a:lnTo>
                  <a:lnTo>
                    <a:pt x="246062" y="175156"/>
                  </a:lnTo>
                  <a:lnTo>
                    <a:pt x="187864" y="356105"/>
                  </a:lnTo>
                  <a:lnTo>
                    <a:pt x="212975" y="356105"/>
                  </a:lnTo>
                  <a:lnTo>
                    <a:pt x="252532" y="233090"/>
                  </a:lnTo>
                  <a:lnTo>
                    <a:pt x="276977" y="233090"/>
                  </a:lnTo>
                  <a:lnTo>
                    <a:pt x="266493" y="174375"/>
                  </a:lnTo>
                  <a:lnTo>
                    <a:pt x="260281" y="169942"/>
                  </a:lnTo>
                  <a:close/>
                </a:path>
              </a:pathLst>
            </a:custGeom>
            <a:solidFill>
              <a:srgbClr val="CDD2D3"/>
            </a:solidFill>
          </p:spPr>
          <p:txBody>
            <a:bodyPr wrap="square" lIns="0" tIns="0" rIns="0" bIns="0" rtlCol="0"/>
            <a:lstStyle/>
            <a:p>
              <a:endParaRPr/>
            </a:p>
          </p:txBody>
        </p:sp>
        <p:sp>
          <p:nvSpPr>
            <p:cNvPr id="13" name="object 13"/>
            <p:cNvSpPr/>
            <p:nvPr/>
          </p:nvSpPr>
          <p:spPr>
            <a:xfrm>
              <a:off x="947851" y="1947400"/>
              <a:ext cx="927100" cy="958850"/>
            </a:xfrm>
            <a:custGeom>
              <a:avLst/>
              <a:gdLst/>
              <a:ahLst/>
              <a:cxnLst/>
              <a:rect l="l" t="t" r="r" b="b"/>
              <a:pathLst>
                <a:path w="927100" h="958850">
                  <a:moveTo>
                    <a:pt x="926985" y="842100"/>
                  </a:moveTo>
                  <a:lnTo>
                    <a:pt x="748347" y="651532"/>
                  </a:lnTo>
                  <a:lnTo>
                    <a:pt x="700282" y="631874"/>
                  </a:lnTo>
                  <a:lnTo>
                    <a:pt x="673080" y="636900"/>
                  </a:lnTo>
                  <a:lnTo>
                    <a:pt x="647372" y="651532"/>
                  </a:lnTo>
                  <a:lnTo>
                    <a:pt x="597817" y="600170"/>
                  </a:lnTo>
                  <a:lnTo>
                    <a:pt x="627305" y="562351"/>
                  </a:lnTo>
                  <a:lnTo>
                    <a:pt x="651073" y="521747"/>
                  </a:lnTo>
                  <a:lnTo>
                    <a:pt x="669141" y="478959"/>
                  </a:lnTo>
                  <a:lnTo>
                    <a:pt x="681534" y="434590"/>
                  </a:lnTo>
                  <a:lnTo>
                    <a:pt x="688274" y="389241"/>
                  </a:lnTo>
                  <a:lnTo>
                    <a:pt x="689382" y="343514"/>
                  </a:lnTo>
                  <a:lnTo>
                    <a:pt x="684881" y="298011"/>
                  </a:lnTo>
                  <a:lnTo>
                    <a:pt x="674794" y="253334"/>
                  </a:lnTo>
                  <a:lnTo>
                    <a:pt x="659144" y="210085"/>
                  </a:lnTo>
                  <a:lnTo>
                    <a:pt x="637952" y="168866"/>
                  </a:lnTo>
                  <a:lnTo>
                    <a:pt x="611241" y="130279"/>
                  </a:lnTo>
                  <a:lnTo>
                    <a:pt x="579033" y="94926"/>
                  </a:lnTo>
                  <a:lnTo>
                    <a:pt x="542547" y="64353"/>
                  </a:lnTo>
                  <a:lnTo>
                    <a:pt x="503373" y="39713"/>
                  </a:lnTo>
                  <a:lnTo>
                    <a:pt x="462091" y="20981"/>
                  </a:lnTo>
                  <a:lnTo>
                    <a:pt x="419283" y="8133"/>
                  </a:lnTo>
                  <a:lnTo>
                    <a:pt x="375529" y="1147"/>
                  </a:lnTo>
                  <a:lnTo>
                    <a:pt x="331410" y="0"/>
                  </a:lnTo>
                  <a:lnTo>
                    <a:pt x="287507" y="4666"/>
                  </a:lnTo>
                  <a:lnTo>
                    <a:pt x="244401" y="15123"/>
                  </a:lnTo>
                  <a:lnTo>
                    <a:pt x="202673" y="31349"/>
                  </a:lnTo>
                  <a:lnTo>
                    <a:pt x="162903" y="53318"/>
                  </a:lnTo>
                  <a:lnTo>
                    <a:pt x="125673" y="81007"/>
                  </a:lnTo>
                  <a:lnTo>
                    <a:pt x="91563" y="114394"/>
                  </a:lnTo>
                  <a:lnTo>
                    <a:pt x="62076" y="152211"/>
                  </a:lnTo>
                  <a:lnTo>
                    <a:pt x="38309" y="192814"/>
                  </a:lnTo>
                  <a:lnTo>
                    <a:pt x="20240" y="235601"/>
                  </a:lnTo>
                  <a:lnTo>
                    <a:pt x="7848" y="279970"/>
                  </a:lnTo>
                  <a:lnTo>
                    <a:pt x="1108" y="325319"/>
                  </a:lnTo>
                  <a:lnTo>
                    <a:pt x="0" y="371047"/>
                  </a:lnTo>
                  <a:lnTo>
                    <a:pt x="4500" y="416550"/>
                  </a:lnTo>
                  <a:lnTo>
                    <a:pt x="14586" y="461228"/>
                  </a:lnTo>
                  <a:lnTo>
                    <a:pt x="30236" y="504478"/>
                  </a:lnTo>
                  <a:lnTo>
                    <a:pt x="51428" y="545698"/>
                  </a:lnTo>
                  <a:lnTo>
                    <a:pt x="78139" y="584285"/>
                  </a:lnTo>
                  <a:lnTo>
                    <a:pt x="110347" y="619639"/>
                  </a:lnTo>
                  <a:lnTo>
                    <a:pt x="148309" y="651258"/>
                  </a:lnTo>
                  <a:lnTo>
                    <a:pt x="189213" y="676511"/>
                  </a:lnTo>
                  <a:lnTo>
                    <a:pt x="232400" y="695401"/>
                  </a:lnTo>
                  <a:lnTo>
                    <a:pt x="277210" y="707930"/>
                  </a:lnTo>
                  <a:lnTo>
                    <a:pt x="322985" y="714101"/>
                  </a:lnTo>
                  <a:lnTo>
                    <a:pt x="369066" y="713916"/>
                  </a:lnTo>
                  <a:lnTo>
                    <a:pt x="414793" y="707378"/>
                  </a:lnTo>
                  <a:lnTo>
                    <a:pt x="459508" y="694489"/>
                  </a:lnTo>
                  <a:lnTo>
                    <a:pt x="502552" y="675253"/>
                  </a:lnTo>
                  <a:lnTo>
                    <a:pt x="543265" y="649671"/>
                  </a:lnTo>
                  <a:lnTo>
                    <a:pt x="580988" y="617746"/>
                  </a:lnTo>
                  <a:lnTo>
                    <a:pt x="630523" y="669098"/>
                  </a:lnTo>
                  <a:lnTo>
                    <a:pt x="623348" y="679961"/>
                  </a:lnTo>
                  <a:lnTo>
                    <a:pt x="617781" y="691721"/>
                  </a:lnTo>
                  <a:lnTo>
                    <a:pt x="613894" y="704187"/>
                  </a:lnTo>
                  <a:lnTo>
                    <a:pt x="611759" y="717168"/>
                  </a:lnTo>
                  <a:lnTo>
                    <a:pt x="611771" y="732603"/>
                  </a:lnTo>
                  <a:lnTo>
                    <a:pt x="630454" y="773446"/>
                  </a:lnTo>
                  <a:lnTo>
                    <a:pt x="797773" y="947164"/>
                  </a:lnTo>
                  <a:lnTo>
                    <a:pt x="808094" y="955756"/>
                  </a:lnTo>
                  <a:lnTo>
                    <a:pt x="813028" y="958406"/>
                  </a:lnTo>
                </a:path>
                <a:path w="927100" h="958850">
                  <a:moveTo>
                    <a:pt x="118097" y="120473"/>
                  </a:moveTo>
                  <a:lnTo>
                    <a:pt x="157781" y="85451"/>
                  </a:lnTo>
                  <a:lnTo>
                    <a:pt x="201816" y="57843"/>
                  </a:lnTo>
                  <a:lnTo>
                    <a:pt x="249246" y="37968"/>
                  </a:lnTo>
                  <a:lnTo>
                    <a:pt x="299116" y="26141"/>
                  </a:lnTo>
                  <a:lnTo>
                    <a:pt x="350472" y="22680"/>
                  </a:lnTo>
                  <a:lnTo>
                    <a:pt x="402357" y="27901"/>
                  </a:lnTo>
                  <a:lnTo>
                    <a:pt x="467316" y="47251"/>
                  </a:lnTo>
                  <a:lnTo>
                    <a:pt x="526700" y="80671"/>
                  </a:lnTo>
                  <a:lnTo>
                    <a:pt x="562106" y="109716"/>
                  </a:lnTo>
                  <a:lnTo>
                    <a:pt x="592883" y="143182"/>
                  </a:lnTo>
                  <a:lnTo>
                    <a:pt x="618730" y="180478"/>
                  </a:lnTo>
                  <a:lnTo>
                    <a:pt x="639346" y="221011"/>
                  </a:lnTo>
                  <a:lnTo>
                    <a:pt x="654429" y="264188"/>
                  </a:lnTo>
                  <a:lnTo>
                    <a:pt x="663678" y="309417"/>
                  </a:lnTo>
                  <a:lnTo>
                    <a:pt x="666791" y="356105"/>
                  </a:lnTo>
                  <a:lnTo>
                    <a:pt x="541763" y="356105"/>
                  </a:lnTo>
                  <a:lnTo>
                    <a:pt x="538290" y="356105"/>
                  </a:lnTo>
                  <a:lnTo>
                    <a:pt x="534996" y="357678"/>
                  </a:lnTo>
                  <a:lnTo>
                    <a:pt x="532733" y="360404"/>
                  </a:lnTo>
                  <a:lnTo>
                    <a:pt x="476143" y="428827"/>
                  </a:lnTo>
                  <a:lnTo>
                    <a:pt x="475985" y="428869"/>
                  </a:lnTo>
                  <a:lnTo>
                    <a:pt x="434199" y="266525"/>
                  </a:lnTo>
                  <a:lnTo>
                    <a:pt x="432503" y="259943"/>
                  </a:lnTo>
                  <a:lnTo>
                    <a:pt x="425973" y="256025"/>
                  </a:lnTo>
                  <a:lnTo>
                    <a:pt x="419623" y="257783"/>
                  </a:lnTo>
                  <a:lnTo>
                    <a:pt x="415931" y="258801"/>
                  </a:lnTo>
                  <a:lnTo>
                    <a:pt x="412935" y="261599"/>
                  </a:lnTo>
                  <a:lnTo>
                    <a:pt x="411575" y="265291"/>
                  </a:lnTo>
                  <a:lnTo>
                    <a:pt x="324542" y="498547"/>
                  </a:lnTo>
                  <a:lnTo>
                    <a:pt x="324393" y="498629"/>
                  </a:lnTo>
                  <a:lnTo>
                    <a:pt x="267694" y="181070"/>
                  </a:lnTo>
                  <a:lnTo>
                    <a:pt x="266493" y="174375"/>
                  </a:lnTo>
                  <a:lnTo>
                    <a:pt x="260281" y="169942"/>
                  </a:lnTo>
                  <a:lnTo>
                    <a:pt x="253812" y="171186"/>
                  </a:lnTo>
                  <a:lnTo>
                    <a:pt x="249555" y="171999"/>
                  </a:lnTo>
                  <a:lnTo>
                    <a:pt x="246062" y="175156"/>
                  </a:lnTo>
                  <a:lnTo>
                    <a:pt x="244693" y="179414"/>
                  </a:lnTo>
                  <a:lnTo>
                    <a:pt x="187864" y="356105"/>
                  </a:lnTo>
                  <a:lnTo>
                    <a:pt x="24078" y="356104"/>
                  </a:lnTo>
                  <a:lnTo>
                    <a:pt x="28007" y="303654"/>
                  </a:lnTo>
                  <a:lnTo>
                    <a:pt x="39733" y="252967"/>
                  </a:lnTo>
                  <a:lnTo>
                    <a:pt x="58896" y="204942"/>
                  </a:lnTo>
                  <a:lnTo>
                    <a:pt x="85137" y="160477"/>
                  </a:lnTo>
                  <a:lnTo>
                    <a:pt x="118097" y="120473"/>
                  </a:lnTo>
                </a:path>
                <a:path w="927100" h="958850">
                  <a:moveTo>
                    <a:pt x="167513" y="633883"/>
                  </a:moveTo>
                  <a:lnTo>
                    <a:pt x="128748" y="602473"/>
                  </a:lnTo>
                  <a:lnTo>
                    <a:pt x="95425" y="565745"/>
                  </a:lnTo>
                  <a:lnTo>
                    <a:pt x="67969" y="524455"/>
                  </a:lnTo>
                  <a:lnTo>
                    <a:pt x="46806" y="479362"/>
                  </a:lnTo>
                  <a:lnTo>
                    <a:pt x="32361" y="431220"/>
                  </a:lnTo>
                  <a:lnTo>
                    <a:pt x="25060" y="380788"/>
                  </a:lnTo>
                  <a:lnTo>
                    <a:pt x="196448" y="380788"/>
                  </a:lnTo>
                  <a:lnTo>
                    <a:pt x="201578" y="380788"/>
                  </a:lnTo>
                  <a:lnTo>
                    <a:pt x="206132" y="377384"/>
                  </a:lnTo>
                  <a:lnTo>
                    <a:pt x="207750" y="372344"/>
                  </a:lnTo>
                  <a:lnTo>
                    <a:pt x="252532" y="233090"/>
                  </a:lnTo>
                  <a:lnTo>
                    <a:pt x="252681" y="233018"/>
                  </a:lnTo>
                  <a:lnTo>
                    <a:pt x="308636" y="546247"/>
                  </a:lnTo>
                  <a:lnTo>
                    <a:pt x="309598" y="551678"/>
                  </a:lnTo>
                  <a:lnTo>
                    <a:pt x="313934" y="555781"/>
                  </a:lnTo>
                  <a:lnTo>
                    <a:pt x="319243" y="556295"/>
                  </a:lnTo>
                  <a:lnTo>
                    <a:pt x="319610" y="556295"/>
                  </a:lnTo>
                  <a:lnTo>
                    <a:pt x="319977" y="556295"/>
                  </a:lnTo>
                  <a:lnTo>
                    <a:pt x="320345" y="556295"/>
                  </a:lnTo>
                  <a:lnTo>
                    <a:pt x="325266" y="556295"/>
                  </a:lnTo>
                  <a:lnTo>
                    <a:pt x="329672" y="553159"/>
                  </a:lnTo>
                  <a:lnTo>
                    <a:pt x="331448" y="548407"/>
                  </a:lnTo>
                  <a:lnTo>
                    <a:pt x="420476" y="309793"/>
                  </a:lnTo>
                  <a:lnTo>
                    <a:pt x="420625" y="309721"/>
                  </a:lnTo>
                  <a:lnTo>
                    <a:pt x="458808" y="457892"/>
                  </a:lnTo>
                  <a:lnTo>
                    <a:pt x="460505" y="464484"/>
                  </a:lnTo>
                  <a:lnTo>
                    <a:pt x="467034" y="468393"/>
                  </a:lnTo>
                  <a:lnTo>
                    <a:pt x="547241" y="380788"/>
                  </a:lnTo>
                  <a:lnTo>
                    <a:pt x="665819" y="380788"/>
                  </a:lnTo>
                  <a:lnTo>
                    <a:pt x="658870" y="429614"/>
                  </a:lnTo>
                  <a:lnTo>
                    <a:pt x="645460" y="475700"/>
                  </a:lnTo>
                  <a:lnTo>
                    <a:pt x="626120" y="518570"/>
                  </a:lnTo>
                  <a:lnTo>
                    <a:pt x="601382" y="557749"/>
                  </a:lnTo>
                  <a:lnTo>
                    <a:pt x="571779" y="592760"/>
                  </a:lnTo>
                  <a:lnTo>
                    <a:pt x="537842" y="623126"/>
                  </a:lnTo>
                  <a:lnTo>
                    <a:pt x="500105" y="648372"/>
                  </a:lnTo>
                  <a:lnTo>
                    <a:pt x="459100" y="668022"/>
                  </a:lnTo>
                  <a:lnTo>
                    <a:pt x="415357" y="681598"/>
                  </a:lnTo>
                  <a:lnTo>
                    <a:pt x="369411" y="688626"/>
                  </a:lnTo>
                  <a:lnTo>
                    <a:pt x="321793" y="688628"/>
                  </a:lnTo>
                  <a:lnTo>
                    <a:pt x="313581" y="687894"/>
                  </a:lnTo>
                  <a:lnTo>
                    <a:pt x="256885" y="676871"/>
                  </a:lnTo>
                  <a:lnTo>
                    <a:pt x="195828" y="651510"/>
                  </a:lnTo>
                  <a:lnTo>
                    <a:pt x="167513" y="633883"/>
                  </a:lnTo>
                </a:path>
                <a:path w="927100" h="958850">
                  <a:moveTo>
                    <a:pt x="834911" y="940424"/>
                  </a:moveTo>
                  <a:lnTo>
                    <a:pt x="647303" y="755972"/>
                  </a:lnTo>
                  <a:lnTo>
                    <a:pt x="635411" y="729300"/>
                  </a:lnTo>
                  <a:lnTo>
                    <a:pt x="635494" y="719266"/>
                  </a:lnTo>
                  <a:lnTo>
                    <a:pt x="655300" y="677089"/>
                  </a:lnTo>
                  <a:lnTo>
                    <a:pt x="695045" y="656724"/>
                  </a:lnTo>
                  <a:lnTo>
                    <a:pt x="714922" y="658647"/>
                  </a:lnTo>
                  <a:lnTo>
                    <a:pt x="731508" y="668995"/>
                  </a:lnTo>
                  <a:lnTo>
                    <a:pt x="898907" y="842754"/>
                  </a:lnTo>
                  <a:lnTo>
                    <a:pt x="904770" y="850728"/>
                  </a:lnTo>
                  <a:lnTo>
                    <a:pt x="908755" y="859734"/>
                  </a:lnTo>
                  <a:lnTo>
                    <a:pt x="909760" y="864576"/>
                  </a:lnTo>
                </a:path>
              </a:pathLst>
            </a:custGeom>
            <a:ln w="14145">
              <a:solidFill>
                <a:srgbClr val="286669"/>
              </a:solidFill>
            </a:ln>
          </p:spPr>
          <p:txBody>
            <a:bodyPr wrap="square" lIns="0" tIns="0" rIns="0" bIns="0" rtlCol="0"/>
            <a:lstStyle/>
            <a:p>
              <a:endParaRPr/>
            </a:p>
          </p:txBody>
        </p:sp>
      </p:grpSp>
      <p:sp>
        <p:nvSpPr>
          <p:cNvPr id="14" name="object 14"/>
          <p:cNvSpPr txBox="1">
            <a:spLocks noGrp="1"/>
          </p:cNvSpPr>
          <p:nvPr>
            <p:ph type="sldNum" sz="quarter" idx="7"/>
          </p:nvPr>
        </p:nvSpPr>
        <p:spPr>
          <a:xfrm flipH="1">
            <a:off x="10053182" y="6336778"/>
            <a:ext cx="1967345" cy="209673"/>
          </a:xfrm>
          <a:prstGeom prst="rect">
            <a:avLst/>
          </a:prstGeom>
        </p:spPr>
        <p:txBody>
          <a:bodyPr vert="horz" wrap="square" lIns="0" tIns="24765" rIns="0" bIns="0" rtlCol="0">
            <a:spAutoFit/>
          </a:bodyPr>
          <a:lstStyle/>
          <a:p>
            <a:pPr marL="38100">
              <a:lnSpc>
                <a:spcPct val="100000"/>
              </a:lnSpc>
              <a:spcBef>
                <a:spcPts val="195"/>
              </a:spcBef>
            </a:pPr>
            <a:r>
              <a:rPr lang="nl-BE" spc="-25" dirty="0"/>
              <a:t>2</a:t>
            </a:r>
            <a:endParaRPr spc="-25"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580771"/>
            <a:ext cx="8643620" cy="807720"/>
          </a:xfrm>
          <a:prstGeom prst="rect">
            <a:avLst/>
          </a:prstGeom>
        </p:spPr>
        <p:txBody>
          <a:bodyPr vert="horz" wrap="square" lIns="0" tIns="58419" rIns="0" bIns="0" rtlCol="0">
            <a:spAutoFit/>
          </a:bodyPr>
          <a:lstStyle/>
          <a:p>
            <a:pPr marL="12700" marR="5080">
              <a:lnSpc>
                <a:spcPts val="2920"/>
              </a:lnSpc>
              <a:spcBef>
                <a:spcPts val="459"/>
              </a:spcBef>
            </a:pPr>
            <a:r>
              <a:rPr sz="2700" dirty="0"/>
              <a:t>Het</a:t>
            </a:r>
            <a:r>
              <a:rPr sz="2700" spc="-35" dirty="0"/>
              <a:t> </a:t>
            </a:r>
            <a:r>
              <a:rPr sz="2700" spc="-10" dirty="0"/>
              <a:t>managementmodel</a:t>
            </a:r>
            <a:r>
              <a:rPr sz="2700" spc="-35" dirty="0"/>
              <a:t> </a:t>
            </a:r>
            <a:r>
              <a:rPr sz="2700" dirty="0"/>
              <a:t>als</a:t>
            </a:r>
            <a:r>
              <a:rPr sz="2700" spc="-30" dirty="0"/>
              <a:t> </a:t>
            </a:r>
            <a:r>
              <a:rPr sz="2700" dirty="0"/>
              <a:t>basis</a:t>
            </a:r>
            <a:r>
              <a:rPr sz="2700" spc="-45" dirty="0"/>
              <a:t> </a:t>
            </a:r>
            <a:r>
              <a:rPr sz="2700" dirty="0"/>
              <a:t>voor</a:t>
            </a:r>
            <a:r>
              <a:rPr sz="2700" spc="-40" dirty="0"/>
              <a:t> </a:t>
            </a:r>
            <a:r>
              <a:rPr sz="2700" dirty="0"/>
              <a:t>een</a:t>
            </a:r>
            <a:r>
              <a:rPr sz="2700" spc="-35" dirty="0"/>
              <a:t> </a:t>
            </a:r>
            <a:r>
              <a:rPr sz="2700" spc="-10" dirty="0"/>
              <a:t>eigentijdse politiek-</a:t>
            </a:r>
            <a:r>
              <a:rPr sz="2700" dirty="0"/>
              <a:t>ambtelijke</a:t>
            </a:r>
            <a:r>
              <a:rPr sz="2700" spc="-85" dirty="0"/>
              <a:t> </a:t>
            </a:r>
            <a:r>
              <a:rPr sz="2700" spc="-10" dirty="0"/>
              <a:t>verhouding</a:t>
            </a:r>
            <a:endParaRPr sz="2700"/>
          </a:p>
        </p:txBody>
      </p:sp>
      <p:pic>
        <p:nvPicPr>
          <p:cNvPr id="3" name="object 3"/>
          <p:cNvPicPr/>
          <p:nvPr/>
        </p:nvPicPr>
        <p:blipFill>
          <a:blip r:embed="rId3" cstate="print"/>
          <a:stretch>
            <a:fillRect/>
          </a:stretch>
        </p:blipFill>
        <p:spPr>
          <a:xfrm>
            <a:off x="2435605" y="1947545"/>
            <a:ext cx="64007" cy="106679"/>
          </a:xfrm>
          <a:prstGeom prst="rect">
            <a:avLst/>
          </a:prstGeom>
        </p:spPr>
      </p:pic>
      <p:sp>
        <p:nvSpPr>
          <p:cNvPr id="4" name="object 4"/>
          <p:cNvSpPr txBox="1"/>
          <p:nvPr/>
        </p:nvSpPr>
        <p:spPr>
          <a:xfrm>
            <a:off x="2651886" y="1898650"/>
            <a:ext cx="8515350" cy="3489673"/>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1E1E1E"/>
                </a:solidFill>
                <a:latin typeface="Segoe UI"/>
                <a:cs typeface="Segoe UI"/>
              </a:rPr>
              <a:t>Sterk</a:t>
            </a:r>
            <a:r>
              <a:rPr sz="1200" b="1" spc="-70" dirty="0">
                <a:solidFill>
                  <a:srgbClr val="1E1E1E"/>
                </a:solidFill>
                <a:latin typeface="Segoe UI"/>
                <a:cs typeface="Segoe UI"/>
              </a:rPr>
              <a:t> </a:t>
            </a:r>
            <a:r>
              <a:rPr sz="1200" b="1" spc="-10" dirty="0">
                <a:solidFill>
                  <a:srgbClr val="1E1E1E"/>
                </a:solidFill>
                <a:latin typeface="Segoe UI"/>
                <a:cs typeface="Segoe UI"/>
              </a:rPr>
              <a:t>managementteam</a:t>
            </a:r>
            <a:endParaRPr sz="1200" dirty="0">
              <a:latin typeface="Segoe UI"/>
              <a:cs typeface="Segoe UI"/>
            </a:endParaRPr>
          </a:p>
          <a:p>
            <a:pPr marL="469900" marR="652145" indent="-228600">
              <a:lnSpc>
                <a:spcPct val="140000"/>
              </a:lnSpc>
              <a:spcBef>
                <a:spcPts val="1025"/>
              </a:spcBef>
              <a:buClr>
                <a:srgbClr val="44B8BE"/>
              </a:buClr>
              <a:buFont typeface="Arial MT"/>
              <a:buChar char="•"/>
              <a:tabLst>
                <a:tab pos="469900" algn="l"/>
              </a:tabLst>
            </a:pPr>
            <a:r>
              <a:rPr sz="1100" dirty="0">
                <a:solidFill>
                  <a:srgbClr val="1E1E1E"/>
                </a:solidFill>
                <a:latin typeface="Segoe UI"/>
                <a:cs typeface="Segoe UI"/>
              </a:rPr>
              <a:t>Binnen</a:t>
            </a:r>
            <a:r>
              <a:rPr sz="1100" spc="-40" dirty="0">
                <a:solidFill>
                  <a:srgbClr val="1E1E1E"/>
                </a:solidFill>
                <a:latin typeface="Segoe UI"/>
                <a:cs typeface="Segoe UI"/>
              </a:rPr>
              <a:t> </a:t>
            </a:r>
            <a:r>
              <a:rPr sz="1100" dirty="0">
                <a:solidFill>
                  <a:srgbClr val="1E1E1E"/>
                </a:solidFill>
                <a:latin typeface="Segoe UI"/>
                <a:cs typeface="Segoe UI"/>
              </a:rPr>
              <a:t>het</a:t>
            </a:r>
            <a:r>
              <a:rPr sz="1100" spc="-25" dirty="0">
                <a:solidFill>
                  <a:srgbClr val="1E1E1E"/>
                </a:solidFill>
                <a:latin typeface="Segoe UI"/>
                <a:cs typeface="Segoe UI"/>
              </a:rPr>
              <a:t> </a:t>
            </a:r>
            <a:r>
              <a:rPr sz="1100" dirty="0" err="1">
                <a:solidFill>
                  <a:srgbClr val="1E1E1E"/>
                </a:solidFill>
                <a:latin typeface="Segoe UI"/>
                <a:cs typeface="Segoe UI"/>
              </a:rPr>
              <a:t>managementteam</a:t>
            </a:r>
            <a:r>
              <a:rPr sz="1100" spc="-20" dirty="0">
                <a:solidFill>
                  <a:srgbClr val="1E1E1E"/>
                </a:solidFill>
                <a:latin typeface="Segoe UI"/>
                <a:cs typeface="Segoe UI"/>
              </a:rPr>
              <a:t> </a:t>
            </a:r>
            <a:r>
              <a:rPr lang="nl-BE" sz="1100" spc="-20" dirty="0">
                <a:solidFill>
                  <a:srgbClr val="1E1E1E"/>
                </a:solidFill>
                <a:latin typeface="Segoe UI"/>
                <a:cs typeface="Segoe UI"/>
              </a:rPr>
              <a:t>hanteren we </a:t>
            </a:r>
            <a:r>
              <a:rPr sz="1100" dirty="0" err="1">
                <a:solidFill>
                  <a:srgbClr val="1E1E1E"/>
                </a:solidFill>
                <a:latin typeface="Segoe UI"/>
                <a:cs typeface="Segoe UI"/>
              </a:rPr>
              <a:t>een</a:t>
            </a:r>
            <a:r>
              <a:rPr sz="1100" spc="-25" dirty="0">
                <a:solidFill>
                  <a:srgbClr val="1E1E1E"/>
                </a:solidFill>
                <a:latin typeface="Segoe UI"/>
                <a:cs typeface="Segoe UI"/>
              </a:rPr>
              <a:t> </a:t>
            </a:r>
            <a:r>
              <a:rPr sz="1100" dirty="0">
                <a:solidFill>
                  <a:srgbClr val="1E1E1E"/>
                </a:solidFill>
                <a:latin typeface="Segoe UI"/>
                <a:cs typeface="Segoe UI"/>
              </a:rPr>
              <a:t>open</a:t>
            </a:r>
            <a:r>
              <a:rPr sz="1100" spc="-15" dirty="0">
                <a:solidFill>
                  <a:srgbClr val="1E1E1E"/>
                </a:solidFill>
                <a:latin typeface="Segoe UI"/>
                <a:cs typeface="Segoe UI"/>
              </a:rPr>
              <a:t> </a:t>
            </a:r>
            <a:r>
              <a:rPr sz="1100" dirty="0">
                <a:solidFill>
                  <a:srgbClr val="1E1E1E"/>
                </a:solidFill>
                <a:latin typeface="Segoe UI"/>
                <a:cs typeface="Segoe UI"/>
              </a:rPr>
              <a:t>debat-</a:t>
            </a:r>
            <a:r>
              <a:rPr sz="1100" spc="-35"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beslissingscultuur,</a:t>
            </a:r>
            <a:r>
              <a:rPr sz="1100" spc="-20" dirty="0">
                <a:solidFill>
                  <a:srgbClr val="1E1E1E"/>
                </a:solidFill>
                <a:latin typeface="Segoe UI"/>
                <a:cs typeface="Segoe UI"/>
              </a:rPr>
              <a:t> </a:t>
            </a:r>
            <a:r>
              <a:rPr sz="1100" dirty="0">
                <a:solidFill>
                  <a:srgbClr val="1E1E1E"/>
                </a:solidFill>
                <a:latin typeface="Segoe UI"/>
                <a:cs typeface="Segoe UI"/>
              </a:rPr>
              <a:t>waar</a:t>
            </a:r>
            <a:r>
              <a:rPr sz="1100" spc="-20" dirty="0">
                <a:solidFill>
                  <a:srgbClr val="1E1E1E"/>
                </a:solidFill>
                <a:latin typeface="Segoe UI"/>
                <a:cs typeface="Segoe UI"/>
              </a:rPr>
              <a:t> </a:t>
            </a:r>
            <a:r>
              <a:rPr sz="1100" dirty="0">
                <a:solidFill>
                  <a:srgbClr val="1E1E1E"/>
                </a:solidFill>
                <a:latin typeface="Segoe UI"/>
                <a:cs typeface="Segoe UI"/>
              </a:rPr>
              <a:t>meningen</a:t>
            </a:r>
            <a:r>
              <a:rPr sz="1100" spc="-15" dirty="0">
                <a:solidFill>
                  <a:srgbClr val="1E1E1E"/>
                </a:solidFill>
                <a:latin typeface="Segoe UI"/>
                <a:cs typeface="Segoe UI"/>
              </a:rPr>
              <a:t> </a:t>
            </a:r>
            <a:r>
              <a:rPr sz="1100" spc="-25" dirty="0">
                <a:solidFill>
                  <a:srgbClr val="1E1E1E"/>
                </a:solidFill>
                <a:latin typeface="Segoe UI"/>
                <a:cs typeface="Segoe UI"/>
              </a:rPr>
              <a:t>en </a:t>
            </a:r>
            <a:r>
              <a:rPr sz="1100" dirty="0">
                <a:solidFill>
                  <a:srgbClr val="1E1E1E"/>
                </a:solidFill>
                <a:latin typeface="Segoe UI"/>
                <a:cs typeface="Segoe UI"/>
              </a:rPr>
              <a:t>standpunten</a:t>
            </a:r>
            <a:r>
              <a:rPr sz="1100" spc="-35" dirty="0">
                <a:solidFill>
                  <a:srgbClr val="1E1E1E"/>
                </a:solidFill>
                <a:latin typeface="Segoe UI"/>
                <a:cs typeface="Segoe UI"/>
              </a:rPr>
              <a:t> </a:t>
            </a:r>
            <a:r>
              <a:rPr sz="1100" dirty="0">
                <a:solidFill>
                  <a:srgbClr val="1E1E1E"/>
                </a:solidFill>
                <a:latin typeface="Segoe UI"/>
                <a:cs typeface="Segoe UI"/>
              </a:rPr>
              <a:t>binnen</a:t>
            </a:r>
            <a:r>
              <a:rPr sz="1100" spc="-20" dirty="0">
                <a:solidFill>
                  <a:srgbClr val="1E1E1E"/>
                </a:solidFill>
                <a:latin typeface="Segoe UI"/>
                <a:cs typeface="Segoe UI"/>
              </a:rPr>
              <a:t> </a:t>
            </a:r>
            <a:r>
              <a:rPr sz="1100" dirty="0">
                <a:solidFill>
                  <a:srgbClr val="1E1E1E"/>
                </a:solidFill>
                <a:latin typeface="Segoe UI"/>
                <a:cs typeface="Segoe UI"/>
              </a:rPr>
              <a:t>een</a:t>
            </a:r>
            <a:r>
              <a:rPr sz="1100" spc="-30" dirty="0">
                <a:solidFill>
                  <a:srgbClr val="1E1E1E"/>
                </a:solidFill>
                <a:latin typeface="Segoe UI"/>
                <a:cs typeface="Segoe UI"/>
              </a:rPr>
              <a:t> </a:t>
            </a:r>
            <a:r>
              <a:rPr sz="1100" dirty="0">
                <a:solidFill>
                  <a:srgbClr val="1E1E1E"/>
                </a:solidFill>
                <a:latin typeface="Segoe UI"/>
                <a:cs typeface="Segoe UI"/>
              </a:rPr>
              <a:t>veilige</a:t>
            </a:r>
            <a:r>
              <a:rPr sz="1100" spc="-45" dirty="0">
                <a:solidFill>
                  <a:srgbClr val="1E1E1E"/>
                </a:solidFill>
                <a:latin typeface="Segoe UI"/>
                <a:cs typeface="Segoe UI"/>
              </a:rPr>
              <a:t> </a:t>
            </a:r>
            <a:r>
              <a:rPr sz="1100" dirty="0">
                <a:solidFill>
                  <a:srgbClr val="1E1E1E"/>
                </a:solidFill>
                <a:latin typeface="Segoe UI"/>
                <a:cs typeface="Segoe UI"/>
              </a:rPr>
              <a:t>omgeving</a:t>
            </a:r>
            <a:r>
              <a:rPr sz="1100" spc="-35" dirty="0">
                <a:solidFill>
                  <a:srgbClr val="1E1E1E"/>
                </a:solidFill>
                <a:latin typeface="Segoe UI"/>
                <a:cs typeface="Segoe UI"/>
              </a:rPr>
              <a:t> </a:t>
            </a:r>
            <a:r>
              <a:rPr sz="1100" dirty="0">
                <a:solidFill>
                  <a:srgbClr val="1E1E1E"/>
                </a:solidFill>
                <a:latin typeface="Segoe UI"/>
                <a:cs typeface="Segoe UI"/>
              </a:rPr>
              <a:t>kunnen</a:t>
            </a:r>
            <a:r>
              <a:rPr sz="1100" spc="-30" dirty="0">
                <a:solidFill>
                  <a:srgbClr val="1E1E1E"/>
                </a:solidFill>
                <a:latin typeface="Segoe UI"/>
                <a:cs typeface="Segoe UI"/>
              </a:rPr>
              <a:t> </a:t>
            </a:r>
            <a:r>
              <a:rPr sz="1100" dirty="0">
                <a:solidFill>
                  <a:srgbClr val="1E1E1E"/>
                </a:solidFill>
                <a:latin typeface="Segoe UI"/>
                <a:cs typeface="Segoe UI"/>
              </a:rPr>
              <a:t>worden</a:t>
            </a:r>
            <a:r>
              <a:rPr sz="1100" spc="-10" dirty="0">
                <a:solidFill>
                  <a:srgbClr val="1E1E1E"/>
                </a:solidFill>
                <a:latin typeface="Segoe UI"/>
                <a:cs typeface="Segoe UI"/>
              </a:rPr>
              <a:t> uitgedrukt.</a:t>
            </a:r>
            <a:endParaRPr sz="1100" dirty="0">
              <a:latin typeface="Segoe UI"/>
              <a:cs typeface="Segoe UI"/>
            </a:endParaRPr>
          </a:p>
          <a:p>
            <a:pPr marL="469265" indent="-227965">
              <a:lnSpc>
                <a:spcPct val="100000"/>
              </a:lnSpc>
              <a:spcBef>
                <a:spcPts val="1225"/>
              </a:spcBef>
              <a:buClr>
                <a:srgbClr val="44B8BE"/>
              </a:buClr>
              <a:buFont typeface="Arial MT"/>
              <a:buChar char="•"/>
              <a:tabLst>
                <a:tab pos="469265" algn="l"/>
              </a:tabLst>
            </a:pPr>
            <a:r>
              <a:rPr sz="1100" spc="-10" dirty="0">
                <a:solidFill>
                  <a:srgbClr val="1E1E1E"/>
                </a:solidFill>
                <a:latin typeface="Segoe UI"/>
                <a:cs typeface="Segoe UI"/>
              </a:rPr>
              <a:t>MAT-</a:t>
            </a:r>
            <a:r>
              <a:rPr sz="1100" dirty="0">
                <a:solidFill>
                  <a:srgbClr val="1E1E1E"/>
                </a:solidFill>
                <a:latin typeface="Segoe UI"/>
                <a:cs typeface="Segoe UI"/>
              </a:rPr>
              <a:t>leden</a:t>
            </a:r>
            <a:r>
              <a:rPr sz="1100" spc="-30" dirty="0">
                <a:solidFill>
                  <a:srgbClr val="1E1E1E"/>
                </a:solidFill>
                <a:latin typeface="Segoe UI"/>
                <a:cs typeface="Segoe UI"/>
              </a:rPr>
              <a:t> </a:t>
            </a:r>
            <a:r>
              <a:rPr sz="1100" dirty="0">
                <a:solidFill>
                  <a:srgbClr val="1E1E1E"/>
                </a:solidFill>
                <a:latin typeface="Segoe UI"/>
                <a:cs typeface="Segoe UI"/>
              </a:rPr>
              <a:t>moeten</a:t>
            </a:r>
            <a:r>
              <a:rPr sz="1100" spc="-15" dirty="0">
                <a:solidFill>
                  <a:srgbClr val="1E1E1E"/>
                </a:solidFill>
                <a:latin typeface="Segoe UI"/>
                <a:cs typeface="Segoe UI"/>
              </a:rPr>
              <a:t> </a:t>
            </a:r>
            <a:r>
              <a:rPr sz="1100" dirty="0">
                <a:solidFill>
                  <a:srgbClr val="1E1E1E"/>
                </a:solidFill>
                <a:latin typeface="Segoe UI"/>
                <a:cs typeface="Segoe UI"/>
              </a:rPr>
              <a:t>meer</a:t>
            </a:r>
            <a:r>
              <a:rPr sz="1100" spc="-5" dirty="0">
                <a:solidFill>
                  <a:srgbClr val="1E1E1E"/>
                </a:solidFill>
                <a:latin typeface="Segoe UI"/>
                <a:cs typeface="Segoe UI"/>
              </a:rPr>
              <a:t> </a:t>
            </a:r>
            <a:r>
              <a:rPr sz="1100" dirty="0">
                <a:solidFill>
                  <a:srgbClr val="1E1E1E"/>
                </a:solidFill>
                <a:latin typeface="Segoe UI"/>
                <a:cs typeface="Segoe UI"/>
              </a:rPr>
              <a:t>tijd</a:t>
            </a:r>
            <a:r>
              <a:rPr sz="1100" spc="-15" dirty="0">
                <a:solidFill>
                  <a:srgbClr val="1E1E1E"/>
                </a:solidFill>
                <a:latin typeface="Segoe UI"/>
                <a:cs typeface="Segoe UI"/>
              </a:rPr>
              <a:t> </a:t>
            </a:r>
            <a:r>
              <a:rPr sz="1100" dirty="0">
                <a:solidFill>
                  <a:srgbClr val="1E1E1E"/>
                </a:solidFill>
                <a:latin typeface="Segoe UI"/>
                <a:cs typeface="Segoe UI"/>
              </a:rPr>
              <a:t>kunnen</a:t>
            </a:r>
            <a:r>
              <a:rPr sz="1100" spc="-15" dirty="0">
                <a:solidFill>
                  <a:srgbClr val="1E1E1E"/>
                </a:solidFill>
                <a:latin typeface="Segoe UI"/>
                <a:cs typeface="Segoe UI"/>
              </a:rPr>
              <a:t> </a:t>
            </a:r>
            <a:r>
              <a:rPr sz="1100" dirty="0">
                <a:solidFill>
                  <a:srgbClr val="1E1E1E"/>
                </a:solidFill>
                <a:latin typeface="Segoe UI"/>
                <a:cs typeface="Segoe UI"/>
              </a:rPr>
              <a:t>vrijmaken</a:t>
            </a:r>
            <a:r>
              <a:rPr sz="1100" spc="-15" dirty="0">
                <a:solidFill>
                  <a:srgbClr val="1E1E1E"/>
                </a:solidFill>
                <a:latin typeface="Segoe UI"/>
                <a:cs typeface="Segoe UI"/>
              </a:rPr>
              <a:t> </a:t>
            </a:r>
            <a:r>
              <a:rPr sz="1100" dirty="0">
                <a:solidFill>
                  <a:srgbClr val="1E1E1E"/>
                </a:solidFill>
                <a:latin typeface="Segoe UI"/>
                <a:cs typeface="Segoe UI"/>
              </a:rPr>
              <a:t>voor</a:t>
            </a:r>
            <a:r>
              <a:rPr sz="1100" spc="-15" dirty="0">
                <a:solidFill>
                  <a:srgbClr val="1E1E1E"/>
                </a:solidFill>
                <a:latin typeface="Segoe UI"/>
                <a:cs typeface="Segoe UI"/>
              </a:rPr>
              <a:t> </a:t>
            </a:r>
            <a:r>
              <a:rPr sz="1100" dirty="0">
                <a:solidFill>
                  <a:srgbClr val="1E1E1E"/>
                </a:solidFill>
                <a:latin typeface="Segoe UI"/>
                <a:cs typeface="Segoe UI"/>
              </a:rPr>
              <a:t>hun</a:t>
            </a:r>
            <a:r>
              <a:rPr sz="1100" spc="-10" dirty="0">
                <a:solidFill>
                  <a:srgbClr val="1E1E1E"/>
                </a:solidFill>
                <a:latin typeface="Segoe UI"/>
                <a:cs typeface="Segoe UI"/>
              </a:rPr>
              <a:t> managementtaken.</a:t>
            </a:r>
            <a:endParaRPr sz="1100" dirty="0">
              <a:latin typeface="Segoe UI"/>
              <a:cs typeface="Segoe UI"/>
            </a:endParaRPr>
          </a:p>
          <a:p>
            <a:pPr marL="469265" indent="-227965">
              <a:lnSpc>
                <a:spcPct val="100000"/>
              </a:lnSpc>
              <a:spcBef>
                <a:spcPts val="1225"/>
              </a:spcBef>
              <a:buClr>
                <a:srgbClr val="44B8BE"/>
              </a:buClr>
              <a:buFont typeface="Arial MT"/>
              <a:buChar char="•"/>
              <a:tabLst>
                <a:tab pos="469265" algn="l"/>
              </a:tabLst>
            </a:pPr>
            <a:r>
              <a:rPr sz="1100" dirty="0">
                <a:solidFill>
                  <a:srgbClr val="1E1E1E"/>
                </a:solidFill>
                <a:latin typeface="Segoe UI"/>
                <a:cs typeface="Segoe UI"/>
              </a:rPr>
              <a:t>Het</a:t>
            </a:r>
            <a:r>
              <a:rPr sz="1100" spc="-25" dirty="0">
                <a:solidFill>
                  <a:srgbClr val="1E1E1E"/>
                </a:solidFill>
                <a:latin typeface="Segoe UI"/>
                <a:cs typeface="Segoe UI"/>
              </a:rPr>
              <a:t> </a:t>
            </a:r>
            <a:r>
              <a:rPr sz="1100" dirty="0">
                <a:solidFill>
                  <a:srgbClr val="1E1E1E"/>
                </a:solidFill>
                <a:latin typeface="Segoe UI"/>
                <a:cs typeface="Segoe UI"/>
              </a:rPr>
              <a:t>MAT</a:t>
            </a:r>
            <a:r>
              <a:rPr sz="1100" spc="-35" dirty="0">
                <a:solidFill>
                  <a:srgbClr val="1E1E1E"/>
                </a:solidFill>
                <a:latin typeface="Segoe UI"/>
                <a:cs typeface="Segoe UI"/>
              </a:rPr>
              <a:t> </a:t>
            </a:r>
            <a:r>
              <a:rPr sz="1100" dirty="0">
                <a:solidFill>
                  <a:srgbClr val="1E1E1E"/>
                </a:solidFill>
                <a:latin typeface="Segoe UI"/>
                <a:cs typeface="Segoe UI"/>
              </a:rPr>
              <a:t>schenkt</a:t>
            </a:r>
            <a:r>
              <a:rPr sz="1100" spc="-20" dirty="0">
                <a:solidFill>
                  <a:srgbClr val="1E1E1E"/>
                </a:solidFill>
                <a:latin typeface="Segoe UI"/>
                <a:cs typeface="Segoe UI"/>
              </a:rPr>
              <a:t> </a:t>
            </a:r>
            <a:r>
              <a:rPr sz="1100" dirty="0">
                <a:solidFill>
                  <a:srgbClr val="1E1E1E"/>
                </a:solidFill>
                <a:latin typeface="Segoe UI"/>
                <a:cs typeface="Segoe UI"/>
              </a:rPr>
              <a:t>aandacht</a:t>
            </a:r>
            <a:r>
              <a:rPr sz="1100" spc="-15" dirty="0">
                <a:solidFill>
                  <a:srgbClr val="1E1E1E"/>
                </a:solidFill>
                <a:latin typeface="Segoe UI"/>
                <a:cs typeface="Segoe UI"/>
              </a:rPr>
              <a:t> </a:t>
            </a:r>
            <a:r>
              <a:rPr sz="1100" dirty="0">
                <a:solidFill>
                  <a:srgbClr val="1E1E1E"/>
                </a:solidFill>
                <a:latin typeface="Segoe UI"/>
                <a:cs typeface="Segoe UI"/>
              </a:rPr>
              <a:t>aan</a:t>
            </a:r>
            <a:r>
              <a:rPr sz="1100" spc="-20"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spc="-10" dirty="0">
                <a:solidFill>
                  <a:srgbClr val="1E1E1E"/>
                </a:solidFill>
                <a:latin typeface="Segoe UI"/>
                <a:cs typeface="Segoe UI"/>
              </a:rPr>
              <a:t>informatiedoorstroom</a:t>
            </a:r>
            <a:r>
              <a:rPr sz="1100" dirty="0">
                <a:solidFill>
                  <a:srgbClr val="1E1E1E"/>
                </a:solidFill>
                <a:latin typeface="Segoe UI"/>
                <a:cs typeface="Segoe UI"/>
              </a:rPr>
              <a:t> van</a:t>
            </a:r>
            <a:r>
              <a:rPr sz="1100" spc="-30" dirty="0">
                <a:solidFill>
                  <a:srgbClr val="1E1E1E"/>
                </a:solidFill>
                <a:latin typeface="Segoe UI"/>
                <a:cs typeface="Segoe UI"/>
              </a:rPr>
              <a:t> </a:t>
            </a:r>
            <a:r>
              <a:rPr sz="1100" dirty="0">
                <a:solidFill>
                  <a:srgbClr val="1E1E1E"/>
                </a:solidFill>
                <a:latin typeface="Segoe UI"/>
                <a:cs typeface="Segoe UI"/>
              </a:rPr>
              <a:t>beslissingen</a:t>
            </a:r>
            <a:r>
              <a:rPr sz="1100" spc="-35" dirty="0">
                <a:solidFill>
                  <a:srgbClr val="1E1E1E"/>
                </a:solidFill>
                <a:latin typeface="Segoe UI"/>
                <a:cs typeface="Segoe UI"/>
              </a:rPr>
              <a:t> </a:t>
            </a:r>
            <a:r>
              <a:rPr sz="1100" dirty="0">
                <a:solidFill>
                  <a:srgbClr val="1E1E1E"/>
                </a:solidFill>
                <a:latin typeface="Segoe UI"/>
                <a:cs typeface="Segoe UI"/>
              </a:rPr>
              <a:t>richting</a:t>
            </a:r>
            <a:r>
              <a:rPr sz="1100" spc="-1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diensthoofden</a:t>
            </a:r>
            <a:r>
              <a:rPr sz="1100" spc="-15"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spc="-10" dirty="0">
                <a:solidFill>
                  <a:srgbClr val="1E1E1E"/>
                </a:solidFill>
                <a:latin typeface="Segoe UI"/>
                <a:cs typeface="Segoe UI"/>
              </a:rPr>
              <a:t>medewerkers.</a:t>
            </a:r>
            <a:endParaRPr sz="1100" dirty="0">
              <a:latin typeface="Segoe UI"/>
              <a:cs typeface="Segoe UI"/>
            </a:endParaRPr>
          </a:p>
          <a:p>
            <a:pPr>
              <a:lnSpc>
                <a:spcPct val="100000"/>
              </a:lnSpc>
              <a:buClr>
                <a:srgbClr val="44B8BE"/>
              </a:buClr>
              <a:buFont typeface="Arial MT"/>
              <a:buChar char="•"/>
            </a:pPr>
            <a:endParaRPr sz="1100" dirty="0">
              <a:latin typeface="Segoe UI"/>
              <a:cs typeface="Segoe UI"/>
            </a:endParaRPr>
          </a:p>
          <a:p>
            <a:pPr>
              <a:lnSpc>
                <a:spcPct val="100000"/>
              </a:lnSpc>
              <a:spcBef>
                <a:spcPts val="200"/>
              </a:spcBef>
              <a:buClr>
                <a:srgbClr val="44B8BE"/>
              </a:buClr>
              <a:buFont typeface="Arial MT"/>
              <a:buChar char="•"/>
            </a:pPr>
            <a:endParaRPr sz="1100" dirty="0">
              <a:latin typeface="Segoe UI"/>
              <a:cs typeface="Segoe UI"/>
            </a:endParaRPr>
          </a:p>
          <a:p>
            <a:pPr marL="12700">
              <a:lnSpc>
                <a:spcPct val="100000"/>
              </a:lnSpc>
            </a:pPr>
            <a:r>
              <a:rPr sz="1200" b="1" dirty="0">
                <a:solidFill>
                  <a:srgbClr val="1E1E1E"/>
                </a:solidFill>
                <a:latin typeface="Segoe UI"/>
                <a:cs typeface="Segoe UI"/>
              </a:rPr>
              <a:t>Succesvol</a:t>
            </a:r>
            <a:r>
              <a:rPr sz="1200" b="1" spc="-50" dirty="0">
                <a:solidFill>
                  <a:srgbClr val="1E1E1E"/>
                </a:solidFill>
                <a:latin typeface="Segoe UI"/>
                <a:cs typeface="Segoe UI"/>
              </a:rPr>
              <a:t> </a:t>
            </a:r>
            <a:r>
              <a:rPr sz="1200" b="1" spc="-10" dirty="0">
                <a:solidFill>
                  <a:srgbClr val="1E1E1E"/>
                </a:solidFill>
                <a:latin typeface="Segoe UI"/>
                <a:cs typeface="Segoe UI"/>
              </a:rPr>
              <a:t>politiek-</a:t>
            </a:r>
            <a:r>
              <a:rPr sz="1200" b="1" dirty="0">
                <a:solidFill>
                  <a:srgbClr val="1E1E1E"/>
                </a:solidFill>
                <a:latin typeface="Segoe UI"/>
                <a:cs typeface="Segoe UI"/>
              </a:rPr>
              <a:t>ambtelijk</a:t>
            </a:r>
            <a:r>
              <a:rPr sz="1200" b="1" spc="-20" dirty="0">
                <a:solidFill>
                  <a:srgbClr val="1E1E1E"/>
                </a:solidFill>
                <a:latin typeface="Segoe UI"/>
                <a:cs typeface="Segoe UI"/>
              </a:rPr>
              <a:t> </a:t>
            </a:r>
            <a:r>
              <a:rPr sz="1200" b="1" spc="-10" dirty="0">
                <a:solidFill>
                  <a:srgbClr val="1E1E1E"/>
                </a:solidFill>
                <a:latin typeface="Segoe UI"/>
                <a:cs typeface="Segoe UI"/>
              </a:rPr>
              <a:t>partnerschap</a:t>
            </a:r>
            <a:endParaRPr sz="1200" dirty="0">
              <a:latin typeface="Segoe UI"/>
              <a:cs typeface="Segoe UI"/>
            </a:endParaRPr>
          </a:p>
          <a:p>
            <a:pPr marL="469265" indent="-227965">
              <a:lnSpc>
                <a:spcPct val="100000"/>
              </a:lnSpc>
              <a:spcBef>
                <a:spcPts val="1555"/>
              </a:spcBef>
              <a:buClr>
                <a:srgbClr val="44B8BE"/>
              </a:buClr>
              <a:buFont typeface="Arial MT"/>
              <a:buChar char="•"/>
              <a:tabLst>
                <a:tab pos="469265" algn="l"/>
              </a:tabLst>
            </a:pPr>
            <a:r>
              <a:rPr sz="1100" dirty="0">
                <a:solidFill>
                  <a:srgbClr val="1E1E1E"/>
                </a:solidFill>
                <a:latin typeface="Segoe UI"/>
                <a:cs typeface="Segoe UI"/>
              </a:rPr>
              <a:t>Evalueren</a:t>
            </a:r>
            <a:r>
              <a:rPr sz="1100" spc="-25"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waar</a:t>
            </a:r>
            <a:r>
              <a:rPr sz="1100" spc="-20" dirty="0">
                <a:solidFill>
                  <a:srgbClr val="1E1E1E"/>
                </a:solidFill>
                <a:latin typeface="Segoe UI"/>
                <a:cs typeface="Segoe UI"/>
              </a:rPr>
              <a:t> </a:t>
            </a:r>
            <a:r>
              <a:rPr sz="1100" dirty="0">
                <a:solidFill>
                  <a:srgbClr val="1E1E1E"/>
                </a:solidFill>
                <a:latin typeface="Segoe UI"/>
                <a:cs typeface="Segoe UI"/>
              </a:rPr>
              <a:t>nodig</a:t>
            </a:r>
            <a:r>
              <a:rPr sz="1100" spc="-15" dirty="0">
                <a:solidFill>
                  <a:srgbClr val="1E1E1E"/>
                </a:solidFill>
                <a:latin typeface="Segoe UI"/>
                <a:cs typeface="Segoe UI"/>
              </a:rPr>
              <a:t> </a:t>
            </a:r>
            <a:r>
              <a:rPr sz="1100" dirty="0">
                <a:solidFill>
                  <a:srgbClr val="1E1E1E"/>
                </a:solidFill>
                <a:latin typeface="Segoe UI"/>
                <a:cs typeface="Segoe UI"/>
              </a:rPr>
              <a:t>herwerken</a:t>
            </a:r>
            <a:r>
              <a:rPr sz="1100" spc="-15" dirty="0">
                <a:solidFill>
                  <a:srgbClr val="1E1E1E"/>
                </a:solidFill>
                <a:latin typeface="Segoe UI"/>
                <a:cs typeface="Segoe UI"/>
              </a:rPr>
              <a:t> </a:t>
            </a:r>
            <a:r>
              <a:rPr sz="1100" dirty="0">
                <a:solidFill>
                  <a:srgbClr val="1E1E1E"/>
                </a:solidFill>
                <a:latin typeface="Segoe UI"/>
                <a:cs typeface="Segoe UI"/>
              </a:rPr>
              <a:t>van</a:t>
            </a:r>
            <a:r>
              <a:rPr sz="1100" spc="-2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bestaande</a:t>
            </a:r>
            <a:r>
              <a:rPr sz="1100" spc="-35" dirty="0">
                <a:solidFill>
                  <a:srgbClr val="1E1E1E"/>
                </a:solidFill>
                <a:latin typeface="Segoe UI"/>
                <a:cs typeface="Segoe UI"/>
              </a:rPr>
              <a:t> </a:t>
            </a:r>
            <a:r>
              <a:rPr sz="1100" spc="-10" dirty="0">
                <a:solidFill>
                  <a:srgbClr val="1E1E1E"/>
                </a:solidFill>
                <a:latin typeface="Segoe UI"/>
                <a:cs typeface="Segoe UI"/>
              </a:rPr>
              <a:t>afsprakennota.</a:t>
            </a:r>
            <a:endParaRPr sz="1100" dirty="0">
              <a:latin typeface="Segoe UI"/>
              <a:cs typeface="Segoe UI"/>
            </a:endParaRPr>
          </a:p>
          <a:p>
            <a:pPr marL="469900" marR="350520" indent="-228600">
              <a:lnSpc>
                <a:spcPct val="140000"/>
              </a:lnSpc>
              <a:spcBef>
                <a:spcPts val="695"/>
              </a:spcBef>
              <a:buClr>
                <a:srgbClr val="44B8BE"/>
              </a:buClr>
              <a:buFont typeface="Arial MT"/>
              <a:buChar char="•"/>
              <a:tabLst>
                <a:tab pos="469900" algn="l"/>
              </a:tabLst>
            </a:pPr>
            <a:r>
              <a:rPr sz="1100" dirty="0">
                <a:solidFill>
                  <a:srgbClr val="1E1E1E"/>
                </a:solidFill>
                <a:latin typeface="Segoe UI"/>
                <a:cs typeface="Segoe UI"/>
              </a:rPr>
              <a:t>Duidelijke</a:t>
            </a:r>
            <a:r>
              <a:rPr sz="1100" spc="-30" dirty="0">
                <a:solidFill>
                  <a:srgbClr val="1E1E1E"/>
                </a:solidFill>
                <a:latin typeface="Segoe UI"/>
                <a:cs typeface="Segoe UI"/>
              </a:rPr>
              <a:t> </a:t>
            </a:r>
            <a:r>
              <a:rPr sz="1100" spc="-10" dirty="0">
                <a:solidFill>
                  <a:srgbClr val="1E1E1E"/>
                </a:solidFill>
                <a:latin typeface="Segoe UI"/>
                <a:cs typeface="Segoe UI"/>
              </a:rPr>
              <a:t>evaluatiemomenten</a:t>
            </a:r>
            <a:r>
              <a:rPr sz="1100" spc="-20" dirty="0">
                <a:solidFill>
                  <a:srgbClr val="1E1E1E"/>
                </a:solidFill>
                <a:latin typeface="Segoe UI"/>
                <a:cs typeface="Segoe UI"/>
              </a:rPr>
              <a:t> </a:t>
            </a:r>
            <a:r>
              <a:rPr sz="1100" dirty="0">
                <a:solidFill>
                  <a:srgbClr val="1E1E1E"/>
                </a:solidFill>
                <a:latin typeface="Segoe UI"/>
                <a:cs typeface="Segoe UI"/>
              </a:rPr>
              <a:t>vastleggen</a:t>
            </a:r>
            <a:r>
              <a:rPr sz="1100" spc="-20" dirty="0">
                <a:solidFill>
                  <a:srgbClr val="1E1E1E"/>
                </a:solidFill>
                <a:latin typeface="Segoe UI"/>
                <a:cs typeface="Segoe UI"/>
              </a:rPr>
              <a:t> </a:t>
            </a:r>
            <a:r>
              <a:rPr sz="1100" dirty="0">
                <a:solidFill>
                  <a:srgbClr val="1E1E1E"/>
                </a:solidFill>
                <a:latin typeface="Segoe UI"/>
                <a:cs typeface="Segoe UI"/>
              </a:rPr>
              <a:t>om</a:t>
            </a:r>
            <a:r>
              <a:rPr sz="1100" spc="-20" dirty="0">
                <a:solidFill>
                  <a:srgbClr val="1E1E1E"/>
                </a:solidFill>
                <a:latin typeface="Segoe UI"/>
                <a:cs typeface="Segoe UI"/>
              </a:rPr>
              <a:t> </a:t>
            </a:r>
            <a:r>
              <a:rPr sz="1100" dirty="0">
                <a:solidFill>
                  <a:srgbClr val="1E1E1E"/>
                </a:solidFill>
                <a:latin typeface="Segoe UI"/>
                <a:cs typeface="Segoe UI"/>
              </a:rPr>
              <a:t>de</a:t>
            </a:r>
            <a:r>
              <a:rPr sz="1100" spc="-15" dirty="0">
                <a:solidFill>
                  <a:srgbClr val="1E1E1E"/>
                </a:solidFill>
                <a:latin typeface="Segoe UI"/>
                <a:cs typeface="Segoe UI"/>
              </a:rPr>
              <a:t> </a:t>
            </a:r>
            <a:r>
              <a:rPr sz="1100" dirty="0">
                <a:solidFill>
                  <a:srgbClr val="1E1E1E"/>
                </a:solidFill>
                <a:latin typeface="Segoe UI"/>
                <a:cs typeface="Segoe UI"/>
              </a:rPr>
              <a:t>samenwerking</a:t>
            </a:r>
            <a:r>
              <a:rPr sz="1100" spc="-10" dirty="0">
                <a:solidFill>
                  <a:srgbClr val="1E1E1E"/>
                </a:solidFill>
                <a:latin typeface="Segoe UI"/>
                <a:cs typeface="Segoe UI"/>
              </a:rPr>
              <a:t> </a:t>
            </a:r>
            <a:r>
              <a:rPr sz="1100" dirty="0">
                <a:solidFill>
                  <a:srgbClr val="1E1E1E"/>
                </a:solidFill>
                <a:latin typeface="Segoe UI"/>
                <a:cs typeface="Segoe UI"/>
              </a:rPr>
              <a:t>open</a:t>
            </a:r>
            <a:r>
              <a:rPr sz="1100" spc="-20"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constructief</a:t>
            </a:r>
            <a:r>
              <a:rPr sz="1100" spc="5" dirty="0">
                <a:solidFill>
                  <a:srgbClr val="1E1E1E"/>
                </a:solidFill>
                <a:latin typeface="Segoe UI"/>
                <a:cs typeface="Segoe UI"/>
              </a:rPr>
              <a:t> </a:t>
            </a:r>
            <a:r>
              <a:rPr sz="1100" dirty="0">
                <a:solidFill>
                  <a:srgbClr val="1E1E1E"/>
                </a:solidFill>
                <a:latin typeface="Segoe UI"/>
                <a:cs typeface="Segoe UI"/>
              </a:rPr>
              <a:t>te</a:t>
            </a:r>
            <a:r>
              <a:rPr sz="1100" spc="-20" dirty="0">
                <a:solidFill>
                  <a:srgbClr val="1E1E1E"/>
                </a:solidFill>
                <a:latin typeface="Segoe UI"/>
                <a:cs typeface="Segoe UI"/>
              </a:rPr>
              <a:t> </a:t>
            </a:r>
            <a:r>
              <a:rPr sz="1100" dirty="0">
                <a:solidFill>
                  <a:srgbClr val="1E1E1E"/>
                </a:solidFill>
                <a:latin typeface="Segoe UI"/>
                <a:cs typeface="Segoe UI"/>
              </a:rPr>
              <a:t>kunnen</a:t>
            </a:r>
            <a:r>
              <a:rPr sz="1100" spc="-15" dirty="0">
                <a:solidFill>
                  <a:srgbClr val="1E1E1E"/>
                </a:solidFill>
                <a:latin typeface="Segoe UI"/>
                <a:cs typeface="Segoe UI"/>
              </a:rPr>
              <a:t> </a:t>
            </a:r>
            <a:r>
              <a:rPr sz="1100" dirty="0">
                <a:solidFill>
                  <a:srgbClr val="1E1E1E"/>
                </a:solidFill>
                <a:latin typeface="Segoe UI"/>
                <a:cs typeface="Segoe UI"/>
              </a:rPr>
              <a:t>bespreken</a:t>
            </a:r>
            <a:r>
              <a:rPr sz="1100" spc="-15"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bijsturen</a:t>
            </a:r>
            <a:r>
              <a:rPr sz="1100" spc="-20" dirty="0">
                <a:solidFill>
                  <a:srgbClr val="1E1E1E"/>
                </a:solidFill>
                <a:latin typeface="Segoe UI"/>
                <a:cs typeface="Segoe UI"/>
              </a:rPr>
              <a:t> waar </a:t>
            </a:r>
            <a:r>
              <a:rPr sz="1100" spc="-10" dirty="0">
                <a:solidFill>
                  <a:srgbClr val="1E1E1E"/>
                </a:solidFill>
                <a:latin typeface="Segoe UI"/>
                <a:cs typeface="Segoe UI"/>
              </a:rPr>
              <a:t>noodzakelijk.</a:t>
            </a:r>
            <a:endParaRPr sz="1100" dirty="0">
              <a:latin typeface="Segoe UI"/>
              <a:cs typeface="Segoe UI"/>
            </a:endParaRPr>
          </a:p>
          <a:p>
            <a:pPr marL="469265" indent="-227965">
              <a:lnSpc>
                <a:spcPct val="100000"/>
              </a:lnSpc>
              <a:spcBef>
                <a:spcPts val="1220"/>
              </a:spcBef>
              <a:buClr>
                <a:srgbClr val="44B8BE"/>
              </a:buClr>
              <a:buFont typeface="Arial MT"/>
              <a:buChar char="•"/>
              <a:tabLst>
                <a:tab pos="469265" algn="l"/>
              </a:tabLst>
            </a:pPr>
            <a:r>
              <a:rPr sz="1100" dirty="0" err="1">
                <a:solidFill>
                  <a:srgbClr val="1E1E1E"/>
                </a:solidFill>
                <a:latin typeface="Segoe UI"/>
                <a:cs typeface="Segoe UI"/>
              </a:rPr>
              <a:t>Daarbij</a:t>
            </a:r>
            <a:r>
              <a:rPr sz="1100" spc="-20" dirty="0">
                <a:solidFill>
                  <a:srgbClr val="1E1E1E"/>
                </a:solidFill>
                <a:latin typeface="Segoe UI"/>
                <a:cs typeface="Segoe UI"/>
              </a:rPr>
              <a:t> </a:t>
            </a:r>
            <a:r>
              <a:rPr sz="1100" dirty="0">
                <a:solidFill>
                  <a:srgbClr val="1E1E1E"/>
                </a:solidFill>
                <a:latin typeface="Segoe UI"/>
                <a:cs typeface="Segoe UI"/>
              </a:rPr>
              <a:t>ook</a:t>
            </a:r>
            <a:r>
              <a:rPr sz="1100" spc="-10" dirty="0">
                <a:solidFill>
                  <a:srgbClr val="1E1E1E"/>
                </a:solidFill>
                <a:latin typeface="Segoe UI"/>
                <a:cs typeface="Segoe UI"/>
              </a:rPr>
              <a:t> </a:t>
            </a:r>
            <a:r>
              <a:rPr sz="1100" dirty="0">
                <a:solidFill>
                  <a:srgbClr val="1E1E1E"/>
                </a:solidFill>
                <a:latin typeface="Segoe UI"/>
                <a:cs typeface="Segoe UI"/>
              </a:rPr>
              <a:t>nagaan</a:t>
            </a:r>
            <a:r>
              <a:rPr sz="1100" spc="-20" dirty="0">
                <a:solidFill>
                  <a:srgbClr val="1E1E1E"/>
                </a:solidFill>
                <a:latin typeface="Segoe UI"/>
                <a:cs typeface="Segoe UI"/>
              </a:rPr>
              <a:t> </a:t>
            </a:r>
            <a:r>
              <a:rPr sz="1100" dirty="0">
                <a:solidFill>
                  <a:srgbClr val="1E1E1E"/>
                </a:solidFill>
                <a:latin typeface="Segoe UI"/>
                <a:cs typeface="Segoe UI"/>
              </a:rPr>
              <a:t>of</a:t>
            </a:r>
            <a:r>
              <a:rPr sz="1100" spc="-10"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voor</a:t>
            </a:r>
            <a:r>
              <a:rPr sz="1100" spc="-5" dirty="0">
                <a:solidFill>
                  <a:srgbClr val="1E1E1E"/>
                </a:solidFill>
                <a:latin typeface="Segoe UI"/>
                <a:cs typeface="Segoe UI"/>
              </a:rPr>
              <a:t> </a:t>
            </a:r>
            <a:r>
              <a:rPr sz="1100" dirty="0">
                <a:solidFill>
                  <a:srgbClr val="1E1E1E"/>
                </a:solidFill>
                <a:latin typeface="Segoe UI"/>
                <a:cs typeface="Segoe UI"/>
              </a:rPr>
              <a:t>bepaalde</a:t>
            </a:r>
            <a:r>
              <a:rPr sz="1100" spc="-20" dirty="0">
                <a:solidFill>
                  <a:srgbClr val="1E1E1E"/>
                </a:solidFill>
                <a:latin typeface="Segoe UI"/>
                <a:cs typeface="Segoe UI"/>
              </a:rPr>
              <a:t> </a:t>
            </a:r>
            <a:r>
              <a:rPr sz="1100" dirty="0">
                <a:solidFill>
                  <a:srgbClr val="1E1E1E"/>
                </a:solidFill>
                <a:latin typeface="Segoe UI"/>
                <a:cs typeface="Segoe UI"/>
              </a:rPr>
              <a:t>bevoegdheden</a:t>
            </a:r>
            <a:r>
              <a:rPr sz="1100" spc="-15" dirty="0">
                <a:solidFill>
                  <a:srgbClr val="1E1E1E"/>
                </a:solidFill>
                <a:latin typeface="Segoe UI"/>
                <a:cs typeface="Segoe UI"/>
              </a:rPr>
              <a:t> </a:t>
            </a:r>
            <a:r>
              <a:rPr sz="1100" dirty="0">
                <a:solidFill>
                  <a:srgbClr val="1E1E1E"/>
                </a:solidFill>
                <a:latin typeface="Segoe UI"/>
                <a:cs typeface="Segoe UI"/>
              </a:rPr>
              <a:t>wenselijk</a:t>
            </a:r>
            <a:r>
              <a:rPr sz="1100" spc="-15" dirty="0">
                <a:solidFill>
                  <a:srgbClr val="1E1E1E"/>
                </a:solidFill>
                <a:latin typeface="Segoe UI"/>
                <a:cs typeface="Segoe UI"/>
              </a:rPr>
              <a:t> </a:t>
            </a:r>
            <a:r>
              <a:rPr sz="1100" dirty="0">
                <a:solidFill>
                  <a:srgbClr val="1E1E1E"/>
                </a:solidFill>
                <a:latin typeface="Segoe UI"/>
                <a:cs typeface="Segoe UI"/>
              </a:rPr>
              <a:t>is</a:t>
            </a:r>
            <a:r>
              <a:rPr sz="1100" spc="-35" dirty="0">
                <a:solidFill>
                  <a:srgbClr val="1E1E1E"/>
                </a:solidFill>
                <a:latin typeface="Segoe UI"/>
                <a:cs typeface="Segoe UI"/>
              </a:rPr>
              <a:t> </a:t>
            </a:r>
            <a:r>
              <a:rPr sz="1100" dirty="0">
                <a:solidFill>
                  <a:srgbClr val="1E1E1E"/>
                </a:solidFill>
                <a:latin typeface="Segoe UI"/>
                <a:cs typeface="Segoe UI"/>
              </a:rPr>
              <a:t>dat</a:t>
            </a:r>
            <a:r>
              <a:rPr sz="1100" spc="-15" dirty="0">
                <a:solidFill>
                  <a:srgbClr val="1E1E1E"/>
                </a:solidFill>
                <a:latin typeface="Segoe UI"/>
                <a:cs typeface="Segoe UI"/>
              </a:rPr>
              <a:t> </a:t>
            </a:r>
            <a:r>
              <a:rPr sz="1100" dirty="0">
                <a:solidFill>
                  <a:srgbClr val="1E1E1E"/>
                </a:solidFill>
                <a:latin typeface="Segoe UI"/>
                <a:cs typeface="Segoe UI"/>
              </a:rPr>
              <a:t>ze</a:t>
            </a:r>
            <a:r>
              <a:rPr sz="1100" spc="-20" dirty="0">
                <a:solidFill>
                  <a:srgbClr val="1E1E1E"/>
                </a:solidFill>
                <a:latin typeface="Segoe UI"/>
                <a:cs typeface="Segoe UI"/>
              </a:rPr>
              <a:t> </a:t>
            </a:r>
            <a:r>
              <a:rPr sz="1100" dirty="0">
                <a:solidFill>
                  <a:srgbClr val="1E1E1E"/>
                </a:solidFill>
                <a:latin typeface="Segoe UI"/>
                <a:cs typeface="Segoe UI"/>
              </a:rPr>
              <a:t>kunnen</a:t>
            </a:r>
            <a:r>
              <a:rPr sz="1100" spc="-15" dirty="0">
                <a:solidFill>
                  <a:srgbClr val="1E1E1E"/>
                </a:solidFill>
                <a:latin typeface="Segoe UI"/>
                <a:cs typeface="Segoe UI"/>
              </a:rPr>
              <a:t> </a:t>
            </a:r>
            <a:r>
              <a:rPr sz="1100" dirty="0">
                <a:solidFill>
                  <a:srgbClr val="1E1E1E"/>
                </a:solidFill>
                <a:latin typeface="Segoe UI"/>
                <a:cs typeface="Segoe UI"/>
              </a:rPr>
              <a:t>worden</a:t>
            </a:r>
            <a:r>
              <a:rPr sz="1100" spc="-10" dirty="0">
                <a:solidFill>
                  <a:srgbClr val="1E1E1E"/>
                </a:solidFill>
                <a:latin typeface="Segoe UI"/>
                <a:cs typeface="Segoe UI"/>
              </a:rPr>
              <a:t> doorgedelegeerd</a:t>
            </a:r>
            <a:r>
              <a:rPr sz="1100" spc="-5" dirty="0">
                <a:solidFill>
                  <a:srgbClr val="1E1E1E"/>
                </a:solidFill>
                <a:latin typeface="Segoe UI"/>
                <a:cs typeface="Segoe UI"/>
              </a:rPr>
              <a:t> </a:t>
            </a:r>
            <a:r>
              <a:rPr sz="1100" dirty="0">
                <a:solidFill>
                  <a:srgbClr val="1E1E1E"/>
                </a:solidFill>
                <a:latin typeface="Segoe UI"/>
                <a:cs typeface="Segoe UI"/>
              </a:rPr>
              <a:t>naar</a:t>
            </a:r>
            <a:r>
              <a:rPr sz="1100" spc="-10" dirty="0">
                <a:solidFill>
                  <a:srgbClr val="1E1E1E"/>
                </a:solidFill>
                <a:latin typeface="Segoe UI"/>
                <a:cs typeface="Segoe UI"/>
              </a:rPr>
              <a:t> </a:t>
            </a:r>
            <a:r>
              <a:rPr sz="1100" dirty="0">
                <a:solidFill>
                  <a:srgbClr val="1E1E1E"/>
                </a:solidFill>
                <a:latin typeface="Segoe UI"/>
                <a:cs typeface="Segoe UI"/>
              </a:rPr>
              <a:t>de</a:t>
            </a:r>
            <a:r>
              <a:rPr sz="1100" spc="-15" dirty="0">
                <a:solidFill>
                  <a:srgbClr val="1E1E1E"/>
                </a:solidFill>
                <a:latin typeface="Segoe UI"/>
                <a:cs typeface="Segoe UI"/>
              </a:rPr>
              <a:t> </a:t>
            </a:r>
            <a:r>
              <a:rPr sz="1100" spc="-10" dirty="0">
                <a:solidFill>
                  <a:srgbClr val="1E1E1E"/>
                </a:solidFill>
                <a:latin typeface="Segoe UI"/>
                <a:cs typeface="Segoe UI"/>
              </a:rPr>
              <a:t>Algemeen</a:t>
            </a:r>
            <a:endParaRPr sz="1100" dirty="0">
              <a:latin typeface="Segoe UI"/>
              <a:cs typeface="Segoe UI"/>
            </a:endParaRPr>
          </a:p>
          <a:p>
            <a:pPr marL="469900">
              <a:lnSpc>
                <a:spcPct val="100000"/>
              </a:lnSpc>
              <a:spcBef>
                <a:spcPts val="530"/>
              </a:spcBef>
            </a:pPr>
            <a:r>
              <a:rPr sz="1100" dirty="0">
                <a:solidFill>
                  <a:srgbClr val="1E1E1E"/>
                </a:solidFill>
                <a:latin typeface="Segoe UI"/>
                <a:cs typeface="Segoe UI"/>
              </a:rPr>
              <a:t>Directeur</a:t>
            </a:r>
            <a:r>
              <a:rPr sz="1100" spc="-30" dirty="0">
                <a:solidFill>
                  <a:srgbClr val="1E1E1E"/>
                </a:solidFill>
                <a:latin typeface="Segoe UI"/>
                <a:cs typeface="Segoe UI"/>
              </a:rPr>
              <a:t> </a:t>
            </a:r>
            <a:r>
              <a:rPr sz="1100" dirty="0">
                <a:solidFill>
                  <a:srgbClr val="1E1E1E"/>
                </a:solidFill>
                <a:latin typeface="Segoe UI"/>
                <a:cs typeface="Segoe UI"/>
              </a:rPr>
              <a:t>om</a:t>
            </a:r>
            <a:r>
              <a:rPr sz="1100" spc="-40" dirty="0">
                <a:solidFill>
                  <a:srgbClr val="1E1E1E"/>
                </a:solidFill>
                <a:latin typeface="Segoe UI"/>
                <a:cs typeface="Segoe UI"/>
              </a:rPr>
              <a:t> </a:t>
            </a:r>
            <a:r>
              <a:rPr sz="1100" dirty="0">
                <a:solidFill>
                  <a:srgbClr val="1E1E1E"/>
                </a:solidFill>
                <a:latin typeface="Segoe UI"/>
                <a:cs typeface="Segoe UI"/>
              </a:rPr>
              <a:t>efficiëntiewinsten</a:t>
            </a:r>
            <a:r>
              <a:rPr sz="1100" spc="-30" dirty="0">
                <a:solidFill>
                  <a:srgbClr val="1E1E1E"/>
                </a:solidFill>
                <a:latin typeface="Segoe UI"/>
                <a:cs typeface="Segoe UI"/>
              </a:rPr>
              <a:t> </a:t>
            </a:r>
            <a:r>
              <a:rPr sz="1100" dirty="0">
                <a:solidFill>
                  <a:srgbClr val="1E1E1E"/>
                </a:solidFill>
                <a:latin typeface="Segoe UI"/>
                <a:cs typeface="Segoe UI"/>
              </a:rPr>
              <a:t>te</a:t>
            </a:r>
            <a:r>
              <a:rPr sz="1100" spc="-30" dirty="0">
                <a:solidFill>
                  <a:srgbClr val="1E1E1E"/>
                </a:solidFill>
                <a:latin typeface="Segoe UI"/>
                <a:cs typeface="Segoe UI"/>
              </a:rPr>
              <a:t> </a:t>
            </a:r>
            <a:r>
              <a:rPr sz="1100" spc="-10" dirty="0">
                <a:solidFill>
                  <a:srgbClr val="1E1E1E"/>
                </a:solidFill>
                <a:latin typeface="Segoe UI"/>
                <a:cs typeface="Segoe UI"/>
              </a:rPr>
              <a:t>bekomen.</a:t>
            </a:r>
            <a:endParaRPr sz="1100" dirty="0">
              <a:latin typeface="Segoe UI"/>
              <a:cs typeface="Segoe UI"/>
            </a:endParaRPr>
          </a:p>
        </p:txBody>
      </p:sp>
      <p:pic>
        <p:nvPicPr>
          <p:cNvPr id="5" name="object 5"/>
          <p:cNvPicPr/>
          <p:nvPr/>
        </p:nvPicPr>
        <p:blipFill>
          <a:blip r:embed="rId3" cstate="print"/>
          <a:stretch>
            <a:fillRect/>
          </a:stretch>
        </p:blipFill>
        <p:spPr>
          <a:xfrm>
            <a:off x="2435605" y="4332604"/>
            <a:ext cx="64007" cy="106680"/>
          </a:xfrm>
          <a:prstGeom prst="rect">
            <a:avLst/>
          </a:prstGeom>
        </p:spPr>
      </p:pic>
      <p:sp>
        <p:nvSpPr>
          <p:cNvPr id="6" name="object 6"/>
          <p:cNvSpPr/>
          <p:nvPr/>
        </p:nvSpPr>
        <p:spPr>
          <a:xfrm>
            <a:off x="10957854" y="256543"/>
            <a:ext cx="796925" cy="753745"/>
          </a:xfrm>
          <a:custGeom>
            <a:avLst/>
            <a:gdLst/>
            <a:ahLst/>
            <a:cxnLst/>
            <a:rect l="l" t="t" r="r" b="b"/>
            <a:pathLst>
              <a:path w="796925" h="753744">
                <a:moveTo>
                  <a:pt x="492777" y="505092"/>
                </a:moveTo>
                <a:lnTo>
                  <a:pt x="462371" y="505092"/>
                </a:lnTo>
                <a:lnTo>
                  <a:pt x="577801" y="620621"/>
                </a:lnTo>
                <a:lnTo>
                  <a:pt x="562412" y="648823"/>
                </a:lnTo>
                <a:lnTo>
                  <a:pt x="567658" y="709501"/>
                </a:lnTo>
                <a:lnTo>
                  <a:pt x="615834" y="750044"/>
                </a:lnTo>
                <a:lnTo>
                  <a:pt x="646656" y="753323"/>
                </a:lnTo>
                <a:lnTo>
                  <a:pt x="676456" y="744795"/>
                </a:lnTo>
                <a:lnTo>
                  <a:pt x="692753" y="731806"/>
                </a:lnTo>
                <a:lnTo>
                  <a:pt x="639529" y="731806"/>
                </a:lnTo>
                <a:lnTo>
                  <a:pt x="616490" y="727151"/>
                </a:lnTo>
                <a:lnTo>
                  <a:pt x="597676" y="714455"/>
                </a:lnTo>
                <a:lnTo>
                  <a:pt x="584991" y="695624"/>
                </a:lnTo>
                <a:lnTo>
                  <a:pt x="580339" y="672565"/>
                </a:lnTo>
                <a:lnTo>
                  <a:pt x="584988" y="649515"/>
                </a:lnTo>
                <a:lnTo>
                  <a:pt x="597662" y="630692"/>
                </a:lnTo>
                <a:lnTo>
                  <a:pt x="616464" y="617996"/>
                </a:lnTo>
                <a:lnTo>
                  <a:pt x="639529" y="613324"/>
                </a:lnTo>
                <a:lnTo>
                  <a:pt x="693766" y="613324"/>
                </a:lnTo>
                <a:lnTo>
                  <a:pt x="691724" y="610757"/>
                </a:lnTo>
                <a:lnTo>
                  <a:pt x="683888" y="606116"/>
                </a:lnTo>
                <a:lnTo>
                  <a:pt x="593737" y="606116"/>
                </a:lnTo>
                <a:lnTo>
                  <a:pt x="492777" y="505092"/>
                </a:lnTo>
                <a:close/>
              </a:path>
              <a:path w="796925" h="753744">
                <a:moveTo>
                  <a:pt x="140500" y="593087"/>
                </a:moveTo>
                <a:lnTo>
                  <a:pt x="88486" y="626716"/>
                </a:lnTo>
                <a:lnTo>
                  <a:pt x="75711" y="665728"/>
                </a:lnTo>
                <a:lnTo>
                  <a:pt x="75675" y="668908"/>
                </a:lnTo>
                <a:lnTo>
                  <a:pt x="75554" y="679672"/>
                </a:lnTo>
                <a:lnTo>
                  <a:pt x="86772" y="716217"/>
                </a:lnTo>
                <a:lnTo>
                  <a:pt x="138596" y="752044"/>
                </a:lnTo>
                <a:lnTo>
                  <a:pt x="169612" y="752397"/>
                </a:lnTo>
                <a:lnTo>
                  <a:pt x="198497" y="741083"/>
                </a:lnTo>
                <a:lnTo>
                  <a:pt x="208111" y="731806"/>
                </a:lnTo>
                <a:lnTo>
                  <a:pt x="155245" y="731806"/>
                </a:lnTo>
                <a:lnTo>
                  <a:pt x="132206" y="727150"/>
                </a:lnTo>
                <a:lnTo>
                  <a:pt x="113392" y="714454"/>
                </a:lnTo>
                <a:lnTo>
                  <a:pt x="100707" y="695624"/>
                </a:lnTo>
                <a:lnTo>
                  <a:pt x="96055" y="672565"/>
                </a:lnTo>
                <a:lnTo>
                  <a:pt x="100704" y="649515"/>
                </a:lnTo>
                <a:lnTo>
                  <a:pt x="113378" y="630692"/>
                </a:lnTo>
                <a:lnTo>
                  <a:pt x="132180" y="617996"/>
                </a:lnTo>
                <a:lnTo>
                  <a:pt x="155245" y="613324"/>
                </a:lnTo>
                <a:lnTo>
                  <a:pt x="224274" y="613324"/>
                </a:lnTo>
                <a:lnTo>
                  <a:pt x="231475" y="606116"/>
                </a:lnTo>
                <a:lnTo>
                  <a:pt x="201037" y="606116"/>
                </a:lnTo>
                <a:lnTo>
                  <a:pt x="171514" y="593437"/>
                </a:lnTo>
                <a:lnTo>
                  <a:pt x="140500" y="593087"/>
                </a:lnTo>
                <a:close/>
              </a:path>
              <a:path w="796925" h="753744">
                <a:moveTo>
                  <a:pt x="224274" y="613324"/>
                </a:moveTo>
                <a:lnTo>
                  <a:pt x="155245" y="613324"/>
                </a:lnTo>
                <a:lnTo>
                  <a:pt x="178311" y="617996"/>
                </a:lnTo>
                <a:lnTo>
                  <a:pt x="197112" y="630692"/>
                </a:lnTo>
                <a:lnTo>
                  <a:pt x="209787" y="649515"/>
                </a:lnTo>
                <a:lnTo>
                  <a:pt x="214436" y="672565"/>
                </a:lnTo>
                <a:lnTo>
                  <a:pt x="209759" y="695624"/>
                </a:lnTo>
                <a:lnTo>
                  <a:pt x="197052" y="714454"/>
                </a:lnTo>
                <a:lnTo>
                  <a:pt x="181763" y="724778"/>
                </a:lnTo>
                <a:lnTo>
                  <a:pt x="178189" y="727150"/>
                </a:lnTo>
                <a:lnTo>
                  <a:pt x="155245" y="731806"/>
                </a:lnTo>
                <a:lnTo>
                  <a:pt x="208111" y="731806"/>
                </a:lnTo>
                <a:lnTo>
                  <a:pt x="221628" y="718764"/>
                </a:lnTo>
                <a:lnTo>
                  <a:pt x="232941" y="694691"/>
                </a:lnTo>
                <a:lnTo>
                  <a:pt x="235872" y="668908"/>
                </a:lnTo>
                <a:lnTo>
                  <a:pt x="230519" y="643518"/>
                </a:lnTo>
                <a:lnTo>
                  <a:pt x="216982" y="620621"/>
                </a:lnTo>
                <a:lnTo>
                  <a:pt x="224274" y="613324"/>
                </a:lnTo>
                <a:close/>
              </a:path>
              <a:path w="796925" h="753744">
                <a:moveTo>
                  <a:pt x="693766" y="613324"/>
                </a:moveTo>
                <a:lnTo>
                  <a:pt x="639529" y="613324"/>
                </a:lnTo>
                <a:lnTo>
                  <a:pt x="662560" y="617996"/>
                </a:lnTo>
                <a:lnTo>
                  <a:pt x="681366" y="630692"/>
                </a:lnTo>
                <a:lnTo>
                  <a:pt x="694052" y="649515"/>
                </a:lnTo>
                <a:lnTo>
                  <a:pt x="698720" y="672565"/>
                </a:lnTo>
                <a:lnTo>
                  <a:pt x="694068" y="695624"/>
                </a:lnTo>
                <a:lnTo>
                  <a:pt x="681383" y="714455"/>
                </a:lnTo>
                <a:lnTo>
                  <a:pt x="662569" y="727151"/>
                </a:lnTo>
                <a:lnTo>
                  <a:pt x="639529" y="731806"/>
                </a:lnTo>
                <a:lnTo>
                  <a:pt x="692753" y="731806"/>
                </a:lnTo>
                <a:lnTo>
                  <a:pt x="701571" y="724778"/>
                </a:lnTo>
                <a:lnTo>
                  <a:pt x="716965" y="696577"/>
                </a:lnTo>
                <a:lnTo>
                  <a:pt x="720243" y="665728"/>
                </a:lnTo>
                <a:lnTo>
                  <a:pt x="711724" y="635899"/>
                </a:lnTo>
                <a:lnTo>
                  <a:pt x="693766" y="613324"/>
                </a:lnTo>
                <a:close/>
              </a:path>
              <a:path w="796925" h="753744">
                <a:moveTo>
                  <a:pt x="208006" y="335519"/>
                </a:moveTo>
                <a:lnTo>
                  <a:pt x="150039" y="335519"/>
                </a:lnTo>
                <a:lnTo>
                  <a:pt x="293209" y="392866"/>
                </a:lnTo>
                <a:lnTo>
                  <a:pt x="289775" y="418884"/>
                </a:lnTo>
                <a:lnTo>
                  <a:pt x="292725" y="444579"/>
                </a:lnTo>
                <a:lnTo>
                  <a:pt x="301783" y="468803"/>
                </a:lnTo>
                <a:lnTo>
                  <a:pt x="316673" y="490408"/>
                </a:lnTo>
                <a:lnTo>
                  <a:pt x="201037" y="606116"/>
                </a:lnTo>
                <a:lnTo>
                  <a:pt x="231475" y="606116"/>
                </a:lnTo>
                <a:lnTo>
                  <a:pt x="332412" y="505092"/>
                </a:lnTo>
                <a:lnTo>
                  <a:pt x="394811" y="505092"/>
                </a:lnTo>
                <a:lnTo>
                  <a:pt x="363875" y="498841"/>
                </a:lnTo>
                <a:lnTo>
                  <a:pt x="336509" y="480375"/>
                </a:lnTo>
                <a:lnTo>
                  <a:pt x="318058" y="452985"/>
                </a:lnTo>
                <a:lnTo>
                  <a:pt x="311292" y="419444"/>
                </a:lnTo>
                <a:lnTo>
                  <a:pt x="318058" y="385903"/>
                </a:lnTo>
                <a:lnTo>
                  <a:pt x="327002" y="372626"/>
                </a:lnTo>
                <a:lnTo>
                  <a:pt x="300687" y="372626"/>
                </a:lnTo>
                <a:lnTo>
                  <a:pt x="208006" y="335519"/>
                </a:lnTo>
                <a:close/>
              </a:path>
              <a:path w="796925" h="753744">
                <a:moveTo>
                  <a:pt x="643514" y="591866"/>
                </a:moveTo>
                <a:lnTo>
                  <a:pt x="617774" y="594798"/>
                </a:lnTo>
                <a:lnTo>
                  <a:pt x="593737" y="606116"/>
                </a:lnTo>
                <a:lnTo>
                  <a:pt x="683888" y="606116"/>
                </a:lnTo>
                <a:lnTo>
                  <a:pt x="668863" y="597219"/>
                </a:lnTo>
                <a:lnTo>
                  <a:pt x="643514" y="591866"/>
                </a:lnTo>
                <a:close/>
              </a:path>
              <a:path w="796925" h="753744">
                <a:moveTo>
                  <a:pt x="394811" y="505092"/>
                </a:moveTo>
                <a:lnTo>
                  <a:pt x="332412" y="505092"/>
                </a:lnTo>
                <a:lnTo>
                  <a:pt x="363498" y="521638"/>
                </a:lnTo>
                <a:lnTo>
                  <a:pt x="397388" y="527153"/>
                </a:lnTo>
                <a:lnTo>
                  <a:pt x="431281" y="521638"/>
                </a:lnTo>
                <a:lnTo>
                  <a:pt x="461393" y="505613"/>
                </a:lnTo>
                <a:lnTo>
                  <a:pt x="397387" y="505613"/>
                </a:lnTo>
                <a:lnTo>
                  <a:pt x="394811" y="505092"/>
                </a:lnTo>
                <a:close/>
              </a:path>
              <a:path w="796925" h="753744">
                <a:moveTo>
                  <a:pt x="461228" y="333275"/>
                </a:moveTo>
                <a:lnTo>
                  <a:pt x="397387" y="333275"/>
                </a:lnTo>
                <a:lnTo>
                  <a:pt x="430899" y="340047"/>
                </a:lnTo>
                <a:lnTo>
                  <a:pt x="458266" y="358513"/>
                </a:lnTo>
                <a:lnTo>
                  <a:pt x="476716" y="385903"/>
                </a:lnTo>
                <a:lnTo>
                  <a:pt x="483369" y="418884"/>
                </a:lnTo>
                <a:lnTo>
                  <a:pt x="483482" y="419444"/>
                </a:lnTo>
                <a:lnTo>
                  <a:pt x="476678" y="452985"/>
                </a:lnTo>
                <a:lnTo>
                  <a:pt x="458194" y="480375"/>
                </a:lnTo>
                <a:lnTo>
                  <a:pt x="430754" y="498841"/>
                </a:lnTo>
                <a:lnTo>
                  <a:pt x="397387" y="505613"/>
                </a:lnTo>
                <a:lnTo>
                  <a:pt x="461393" y="505613"/>
                </a:lnTo>
                <a:lnTo>
                  <a:pt x="462371" y="505092"/>
                </a:lnTo>
                <a:lnTo>
                  <a:pt x="492777" y="505092"/>
                </a:lnTo>
                <a:lnTo>
                  <a:pt x="478101" y="490408"/>
                </a:lnTo>
                <a:lnTo>
                  <a:pt x="492986" y="468803"/>
                </a:lnTo>
                <a:lnTo>
                  <a:pt x="502036" y="444579"/>
                </a:lnTo>
                <a:lnTo>
                  <a:pt x="504914" y="419444"/>
                </a:lnTo>
                <a:lnTo>
                  <a:pt x="504978" y="418884"/>
                </a:lnTo>
                <a:lnTo>
                  <a:pt x="501535" y="392866"/>
                </a:lnTo>
                <a:lnTo>
                  <a:pt x="552092" y="372626"/>
                </a:lnTo>
                <a:lnTo>
                  <a:pt x="494163" y="372626"/>
                </a:lnTo>
                <a:lnTo>
                  <a:pt x="479090" y="349522"/>
                </a:lnTo>
                <a:lnTo>
                  <a:pt x="461228" y="333275"/>
                </a:lnTo>
                <a:close/>
              </a:path>
              <a:path w="796925" h="753744">
                <a:moveTo>
                  <a:pt x="671697" y="335519"/>
                </a:moveTo>
                <a:lnTo>
                  <a:pt x="644775" y="335519"/>
                </a:lnTo>
                <a:lnTo>
                  <a:pt x="657699" y="352541"/>
                </a:lnTo>
                <a:lnTo>
                  <a:pt x="674324" y="365391"/>
                </a:lnTo>
                <a:lnTo>
                  <a:pt x="693696" y="373515"/>
                </a:lnTo>
                <a:lnTo>
                  <a:pt x="714862" y="376360"/>
                </a:lnTo>
                <a:lnTo>
                  <a:pt x="746463" y="370133"/>
                </a:lnTo>
                <a:lnTo>
                  <a:pt x="769401" y="354818"/>
                </a:lnTo>
                <a:lnTo>
                  <a:pt x="714862" y="354818"/>
                </a:lnTo>
                <a:lnTo>
                  <a:pt x="691823" y="350162"/>
                </a:lnTo>
                <a:lnTo>
                  <a:pt x="673009" y="337466"/>
                </a:lnTo>
                <a:lnTo>
                  <a:pt x="671697" y="335519"/>
                </a:lnTo>
                <a:close/>
              </a:path>
              <a:path w="796925" h="753744">
                <a:moveTo>
                  <a:pt x="67785" y="215624"/>
                </a:moveTo>
                <a:lnTo>
                  <a:pt x="38648" y="226047"/>
                </a:lnTo>
                <a:lnTo>
                  <a:pt x="15543" y="246645"/>
                </a:lnTo>
                <a:lnTo>
                  <a:pt x="1628" y="275542"/>
                </a:lnTo>
                <a:lnTo>
                  <a:pt x="0" y="307579"/>
                </a:lnTo>
                <a:lnTo>
                  <a:pt x="10411" y="336741"/>
                </a:lnTo>
                <a:lnTo>
                  <a:pt x="30988" y="359866"/>
                </a:lnTo>
                <a:lnTo>
                  <a:pt x="59859" y="373793"/>
                </a:lnTo>
                <a:lnTo>
                  <a:pt x="86276" y="376053"/>
                </a:lnTo>
                <a:lnTo>
                  <a:pt x="111386" y="369877"/>
                </a:lnTo>
                <a:lnTo>
                  <a:pt x="133261" y="356083"/>
                </a:lnTo>
                <a:lnTo>
                  <a:pt x="134288" y="354817"/>
                </a:lnTo>
                <a:lnTo>
                  <a:pt x="79912" y="354817"/>
                </a:lnTo>
                <a:lnTo>
                  <a:pt x="56873" y="350162"/>
                </a:lnTo>
                <a:lnTo>
                  <a:pt x="38058" y="337466"/>
                </a:lnTo>
                <a:lnTo>
                  <a:pt x="25373" y="318635"/>
                </a:lnTo>
                <a:lnTo>
                  <a:pt x="20722" y="295576"/>
                </a:lnTo>
                <a:lnTo>
                  <a:pt x="25371" y="272526"/>
                </a:lnTo>
                <a:lnTo>
                  <a:pt x="38045" y="253704"/>
                </a:lnTo>
                <a:lnTo>
                  <a:pt x="56847" y="241007"/>
                </a:lnTo>
                <a:lnTo>
                  <a:pt x="79912" y="236335"/>
                </a:lnTo>
                <a:lnTo>
                  <a:pt x="133254" y="236335"/>
                </a:lnTo>
                <a:lnTo>
                  <a:pt x="128671" y="231184"/>
                </a:lnTo>
                <a:lnTo>
                  <a:pt x="99794" y="217253"/>
                </a:lnTo>
                <a:lnTo>
                  <a:pt x="67785" y="215624"/>
                </a:lnTo>
                <a:close/>
              </a:path>
              <a:path w="796925" h="753744">
                <a:moveTo>
                  <a:pt x="435093" y="318635"/>
                </a:moveTo>
                <a:lnTo>
                  <a:pt x="359675" y="318635"/>
                </a:lnTo>
                <a:lnTo>
                  <a:pt x="335768" y="331251"/>
                </a:lnTo>
                <a:lnTo>
                  <a:pt x="315683" y="349522"/>
                </a:lnTo>
                <a:lnTo>
                  <a:pt x="300602" y="372626"/>
                </a:lnTo>
                <a:lnTo>
                  <a:pt x="327002" y="372626"/>
                </a:lnTo>
                <a:lnTo>
                  <a:pt x="336509" y="358513"/>
                </a:lnTo>
                <a:lnTo>
                  <a:pt x="363875" y="340047"/>
                </a:lnTo>
                <a:lnTo>
                  <a:pt x="397387" y="333275"/>
                </a:lnTo>
                <a:lnTo>
                  <a:pt x="461228" y="333275"/>
                </a:lnTo>
                <a:lnTo>
                  <a:pt x="459002" y="331251"/>
                </a:lnTo>
                <a:lnTo>
                  <a:pt x="435093" y="318635"/>
                </a:lnTo>
                <a:close/>
              </a:path>
              <a:path w="796925" h="753744">
                <a:moveTo>
                  <a:pt x="715660" y="213994"/>
                </a:moveTo>
                <a:lnTo>
                  <a:pt x="658190" y="237492"/>
                </a:lnTo>
                <a:lnTo>
                  <a:pt x="634148" y="294778"/>
                </a:lnTo>
                <a:lnTo>
                  <a:pt x="634112" y="301779"/>
                </a:lnTo>
                <a:lnTo>
                  <a:pt x="634991" y="308762"/>
                </a:lnTo>
                <a:lnTo>
                  <a:pt x="636740" y="315539"/>
                </a:lnTo>
                <a:lnTo>
                  <a:pt x="494163" y="372626"/>
                </a:lnTo>
                <a:lnTo>
                  <a:pt x="552092" y="372626"/>
                </a:lnTo>
                <a:lnTo>
                  <a:pt x="644775" y="335519"/>
                </a:lnTo>
                <a:lnTo>
                  <a:pt x="671697" y="335519"/>
                </a:lnTo>
                <a:lnTo>
                  <a:pt x="660323" y="318636"/>
                </a:lnTo>
                <a:lnTo>
                  <a:pt x="655672" y="295577"/>
                </a:lnTo>
                <a:lnTo>
                  <a:pt x="660341" y="272526"/>
                </a:lnTo>
                <a:lnTo>
                  <a:pt x="673029" y="253704"/>
                </a:lnTo>
                <a:lnTo>
                  <a:pt x="691835" y="241007"/>
                </a:lnTo>
                <a:lnTo>
                  <a:pt x="714862" y="236336"/>
                </a:lnTo>
                <a:lnTo>
                  <a:pt x="770373" y="236336"/>
                </a:lnTo>
                <a:lnTo>
                  <a:pt x="747200" y="220531"/>
                </a:lnTo>
                <a:lnTo>
                  <a:pt x="715660" y="213994"/>
                </a:lnTo>
                <a:close/>
              </a:path>
              <a:path w="796925" h="753744">
                <a:moveTo>
                  <a:pt x="133254" y="236335"/>
                </a:moveTo>
                <a:lnTo>
                  <a:pt x="79912" y="236335"/>
                </a:lnTo>
                <a:lnTo>
                  <a:pt x="102977" y="241007"/>
                </a:lnTo>
                <a:lnTo>
                  <a:pt x="121779" y="253704"/>
                </a:lnTo>
                <a:lnTo>
                  <a:pt x="134453" y="272526"/>
                </a:lnTo>
                <a:lnTo>
                  <a:pt x="139102" y="295576"/>
                </a:lnTo>
                <a:lnTo>
                  <a:pt x="134426" y="318635"/>
                </a:lnTo>
                <a:lnTo>
                  <a:pt x="103864" y="349522"/>
                </a:lnTo>
                <a:lnTo>
                  <a:pt x="79912" y="354817"/>
                </a:lnTo>
                <a:lnTo>
                  <a:pt x="134288" y="354817"/>
                </a:lnTo>
                <a:lnTo>
                  <a:pt x="149950" y="335519"/>
                </a:lnTo>
                <a:lnTo>
                  <a:pt x="208006" y="335519"/>
                </a:lnTo>
                <a:lnTo>
                  <a:pt x="158101" y="315539"/>
                </a:lnTo>
                <a:lnTo>
                  <a:pt x="158198" y="312281"/>
                </a:lnTo>
                <a:lnTo>
                  <a:pt x="159663" y="283475"/>
                </a:lnTo>
                <a:lnTo>
                  <a:pt x="149251" y="254312"/>
                </a:lnTo>
                <a:lnTo>
                  <a:pt x="133254" y="236335"/>
                </a:lnTo>
                <a:close/>
              </a:path>
              <a:path w="796925" h="753744">
                <a:moveTo>
                  <a:pt x="770373" y="236336"/>
                </a:moveTo>
                <a:lnTo>
                  <a:pt x="714862" y="236336"/>
                </a:lnTo>
                <a:lnTo>
                  <a:pt x="737930" y="241008"/>
                </a:lnTo>
                <a:lnTo>
                  <a:pt x="756738" y="253704"/>
                </a:lnTo>
                <a:lnTo>
                  <a:pt x="769418" y="272526"/>
                </a:lnTo>
                <a:lnTo>
                  <a:pt x="774070" y="295577"/>
                </a:lnTo>
                <a:lnTo>
                  <a:pt x="769416" y="318636"/>
                </a:lnTo>
                <a:lnTo>
                  <a:pt x="756725" y="337466"/>
                </a:lnTo>
                <a:lnTo>
                  <a:pt x="737904" y="350162"/>
                </a:lnTo>
                <a:lnTo>
                  <a:pt x="714862" y="354818"/>
                </a:lnTo>
                <a:lnTo>
                  <a:pt x="769401" y="354818"/>
                </a:lnTo>
                <a:lnTo>
                  <a:pt x="772329" y="352862"/>
                </a:lnTo>
                <a:lnTo>
                  <a:pt x="789847" y="327144"/>
                </a:lnTo>
                <a:lnTo>
                  <a:pt x="796401" y="295577"/>
                </a:lnTo>
                <a:lnTo>
                  <a:pt x="790161" y="263946"/>
                </a:lnTo>
                <a:lnTo>
                  <a:pt x="772897" y="238057"/>
                </a:lnTo>
                <a:lnTo>
                  <a:pt x="770373" y="236336"/>
                </a:lnTo>
                <a:close/>
              </a:path>
              <a:path w="796925" h="753744">
                <a:moveTo>
                  <a:pt x="386625" y="0"/>
                </a:moveTo>
                <a:lnTo>
                  <a:pt x="356335" y="10485"/>
                </a:lnTo>
                <a:lnTo>
                  <a:pt x="333216" y="31069"/>
                </a:lnTo>
                <a:lnTo>
                  <a:pt x="319495" y="58826"/>
                </a:lnTo>
                <a:lnTo>
                  <a:pt x="317399" y="90836"/>
                </a:lnTo>
                <a:lnTo>
                  <a:pt x="325192" y="116195"/>
                </a:lnTo>
                <a:lnTo>
                  <a:pt x="340315" y="137186"/>
                </a:lnTo>
                <a:lnTo>
                  <a:pt x="361288" y="152326"/>
                </a:lnTo>
                <a:lnTo>
                  <a:pt x="386625" y="160130"/>
                </a:lnTo>
                <a:lnTo>
                  <a:pt x="386625" y="312281"/>
                </a:lnTo>
                <a:lnTo>
                  <a:pt x="359532" y="318635"/>
                </a:lnTo>
                <a:lnTo>
                  <a:pt x="435220" y="318635"/>
                </a:lnTo>
                <a:lnTo>
                  <a:pt x="408149" y="312281"/>
                </a:lnTo>
                <a:lnTo>
                  <a:pt x="408149" y="160130"/>
                </a:lnTo>
                <a:lnTo>
                  <a:pt x="438444" y="149644"/>
                </a:lnTo>
                <a:lnTo>
                  <a:pt x="449956" y="139396"/>
                </a:lnTo>
                <a:lnTo>
                  <a:pt x="397387" y="139396"/>
                </a:lnTo>
                <a:lnTo>
                  <a:pt x="374447" y="134740"/>
                </a:lnTo>
                <a:lnTo>
                  <a:pt x="355583" y="122044"/>
                </a:lnTo>
                <a:lnTo>
                  <a:pt x="342874" y="103213"/>
                </a:lnTo>
                <a:lnTo>
                  <a:pt x="338197" y="80154"/>
                </a:lnTo>
                <a:lnTo>
                  <a:pt x="342848" y="57092"/>
                </a:lnTo>
                <a:lnTo>
                  <a:pt x="355533" y="38262"/>
                </a:lnTo>
                <a:lnTo>
                  <a:pt x="374348" y="25568"/>
                </a:lnTo>
                <a:lnTo>
                  <a:pt x="397387" y="20913"/>
                </a:lnTo>
                <a:lnTo>
                  <a:pt x="450852" y="20913"/>
                </a:lnTo>
                <a:lnTo>
                  <a:pt x="446341" y="15838"/>
                </a:lnTo>
                <a:lnTo>
                  <a:pt x="418607" y="2102"/>
                </a:lnTo>
                <a:lnTo>
                  <a:pt x="386625" y="0"/>
                </a:lnTo>
                <a:close/>
              </a:path>
              <a:path w="796925" h="753744">
                <a:moveTo>
                  <a:pt x="450852" y="20913"/>
                </a:moveTo>
                <a:lnTo>
                  <a:pt x="397387" y="20913"/>
                </a:lnTo>
                <a:lnTo>
                  <a:pt x="420426" y="25568"/>
                </a:lnTo>
                <a:lnTo>
                  <a:pt x="439240" y="38262"/>
                </a:lnTo>
                <a:lnTo>
                  <a:pt x="451926" y="57092"/>
                </a:lnTo>
                <a:lnTo>
                  <a:pt x="456577" y="80154"/>
                </a:lnTo>
                <a:lnTo>
                  <a:pt x="451926" y="103213"/>
                </a:lnTo>
                <a:lnTo>
                  <a:pt x="439240" y="122044"/>
                </a:lnTo>
                <a:lnTo>
                  <a:pt x="420426" y="134740"/>
                </a:lnTo>
                <a:lnTo>
                  <a:pt x="397387" y="139396"/>
                </a:lnTo>
                <a:lnTo>
                  <a:pt x="449956" y="139396"/>
                </a:lnTo>
                <a:lnTo>
                  <a:pt x="461566" y="129061"/>
                </a:lnTo>
                <a:lnTo>
                  <a:pt x="475288" y="101303"/>
                </a:lnTo>
                <a:lnTo>
                  <a:pt x="477383" y="69294"/>
                </a:lnTo>
                <a:lnTo>
                  <a:pt x="466906" y="38977"/>
                </a:lnTo>
                <a:lnTo>
                  <a:pt x="450852" y="20913"/>
                </a:lnTo>
                <a:close/>
              </a:path>
            </a:pathLst>
          </a:custGeom>
          <a:solidFill>
            <a:srgbClr val="286669"/>
          </a:solidFill>
        </p:spPr>
        <p:txBody>
          <a:bodyPr wrap="square" lIns="0" tIns="0" rIns="0" bIns="0" rtlCol="0"/>
          <a:lstStyle/>
          <a:p>
            <a:endParaRPr/>
          </a:p>
        </p:txBody>
      </p:sp>
      <p:grpSp>
        <p:nvGrpSpPr>
          <p:cNvPr id="7" name="object 7"/>
          <p:cNvGrpSpPr/>
          <p:nvPr/>
        </p:nvGrpSpPr>
        <p:grpSpPr>
          <a:xfrm>
            <a:off x="1072098" y="1816635"/>
            <a:ext cx="820419" cy="879475"/>
            <a:chOff x="1072098" y="1816635"/>
            <a:chExt cx="820419" cy="879475"/>
          </a:xfrm>
        </p:grpSpPr>
        <p:sp>
          <p:nvSpPr>
            <p:cNvPr id="8" name="object 8"/>
            <p:cNvSpPr/>
            <p:nvPr/>
          </p:nvSpPr>
          <p:spPr>
            <a:xfrm>
              <a:off x="1078730" y="1823268"/>
              <a:ext cx="807085" cy="866140"/>
            </a:xfrm>
            <a:custGeom>
              <a:avLst/>
              <a:gdLst/>
              <a:ahLst/>
              <a:cxnLst/>
              <a:rect l="l" t="t" r="r" b="b"/>
              <a:pathLst>
                <a:path w="807085" h="866139">
                  <a:moveTo>
                    <a:pt x="406115" y="0"/>
                  </a:moveTo>
                  <a:lnTo>
                    <a:pt x="362615" y="68"/>
                  </a:lnTo>
                  <a:lnTo>
                    <a:pt x="320695" y="27686"/>
                  </a:lnTo>
                  <a:lnTo>
                    <a:pt x="301346" y="86549"/>
                  </a:lnTo>
                  <a:lnTo>
                    <a:pt x="300166" y="116651"/>
                  </a:lnTo>
                  <a:lnTo>
                    <a:pt x="303171" y="132507"/>
                  </a:lnTo>
                  <a:lnTo>
                    <a:pt x="364955" y="179662"/>
                  </a:lnTo>
                  <a:lnTo>
                    <a:pt x="412291" y="196919"/>
                  </a:lnTo>
                  <a:lnTo>
                    <a:pt x="461507" y="203430"/>
                  </a:lnTo>
                  <a:lnTo>
                    <a:pt x="511007" y="194135"/>
                  </a:lnTo>
                  <a:lnTo>
                    <a:pt x="522839" y="211080"/>
                  </a:lnTo>
                  <a:lnTo>
                    <a:pt x="532841" y="235214"/>
                  </a:lnTo>
                  <a:lnTo>
                    <a:pt x="538004" y="262820"/>
                  </a:lnTo>
                  <a:lnTo>
                    <a:pt x="535319" y="290181"/>
                  </a:lnTo>
                  <a:lnTo>
                    <a:pt x="515875" y="344324"/>
                  </a:lnTo>
                  <a:lnTo>
                    <a:pt x="504907" y="388296"/>
                  </a:lnTo>
                  <a:lnTo>
                    <a:pt x="502069" y="410755"/>
                  </a:lnTo>
                  <a:lnTo>
                    <a:pt x="502990" y="443495"/>
                  </a:lnTo>
                  <a:lnTo>
                    <a:pt x="510284" y="475535"/>
                  </a:lnTo>
                  <a:lnTo>
                    <a:pt x="485150" y="465238"/>
                  </a:lnTo>
                  <a:lnTo>
                    <a:pt x="458953" y="457868"/>
                  </a:lnTo>
                  <a:lnTo>
                    <a:pt x="431989" y="453491"/>
                  </a:lnTo>
                  <a:lnTo>
                    <a:pt x="404550" y="452176"/>
                  </a:lnTo>
                  <a:lnTo>
                    <a:pt x="364999" y="456984"/>
                  </a:lnTo>
                  <a:lnTo>
                    <a:pt x="333231" y="468863"/>
                  </a:lnTo>
                  <a:lnTo>
                    <a:pt x="308432" y="483997"/>
                  </a:lnTo>
                  <a:lnTo>
                    <a:pt x="276412" y="509049"/>
                  </a:lnTo>
                  <a:lnTo>
                    <a:pt x="262378" y="504670"/>
                  </a:lnTo>
                  <a:lnTo>
                    <a:pt x="233089" y="488573"/>
                  </a:lnTo>
                  <a:lnTo>
                    <a:pt x="208190" y="480023"/>
                  </a:lnTo>
                  <a:lnTo>
                    <a:pt x="182196" y="475010"/>
                  </a:lnTo>
                  <a:lnTo>
                    <a:pt x="155539" y="473649"/>
                  </a:lnTo>
                  <a:lnTo>
                    <a:pt x="91894" y="487248"/>
                  </a:lnTo>
                  <a:lnTo>
                    <a:pt x="44543" y="517439"/>
                  </a:lnTo>
                  <a:lnTo>
                    <a:pt x="14617" y="548314"/>
                  </a:lnTo>
                  <a:lnTo>
                    <a:pt x="0" y="569178"/>
                  </a:lnTo>
                  <a:lnTo>
                    <a:pt x="1926" y="575834"/>
                  </a:lnTo>
                  <a:lnTo>
                    <a:pt x="13162" y="581845"/>
                  </a:lnTo>
                  <a:lnTo>
                    <a:pt x="20350" y="580059"/>
                  </a:lnTo>
                  <a:lnTo>
                    <a:pt x="32955" y="562105"/>
                  </a:lnTo>
                  <a:lnTo>
                    <a:pt x="59191" y="534836"/>
                  </a:lnTo>
                  <a:lnTo>
                    <a:pt x="100613" y="507713"/>
                  </a:lnTo>
                  <a:lnTo>
                    <a:pt x="155539" y="495411"/>
                  </a:lnTo>
                  <a:lnTo>
                    <a:pt x="179035" y="496583"/>
                  </a:lnTo>
                  <a:lnTo>
                    <a:pt x="201939" y="501009"/>
                  </a:lnTo>
                  <a:lnTo>
                    <a:pt x="223861" y="508586"/>
                  </a:lnTo>
                  <a:lnTo>
                    <a:pt x="259548" y="527030"/>
                  </a:lnTo>
                  <a:lnTo>
                    <a:pt x="276392" y="530812"/>
                  </a:lnTo>
                  <a:lnTo>
                    <a:pt x="283348" y="529622"/>
                  </a:lnTo>
                  <a:lnTo>
                    <a:pt x="297394" y="521260"/>
                  </a:lnTo>
                  <a:lnTo>
                    <a:pt x="322250" y="501582"/>
                  </a:lnTo>
                  <a:lnTo>
                    <a:pt x="343844" y="488280"/>
                  </a:lnTo>
                  <a:lnTo>
                    <a:pt x="370980" y="478038"/>
                  </a:lnTo>
                  <a:lnTo>
                    <a:pt x="404530" y="473939"/>
                  </a:lnTo>
                  <a:lnTo>
                    <a:pt x="430297" y="475240"/>
                  </a:lnTo>
                  <a:lnTo>
                    <a:pt x="455587" y="479507"/>
                  </a:lnTo>
                  <a:lnTo>
                    <a:pt x="480105" y="486670"/>
                  </a:lnTo>
                  <a:lnTo>
                    <a:pt x="523124" y="504697"/>
                  </a:lnTo>
                  <a:lnTo>
                    <a:pt x="553146" y="549084"/>
                  </a:lnTo>
                  <a:lnTo>
                    <a:pt x="560461" y="550263"/>
                  </a:lnTo>
                  <a:lnTo>
                    <a:pt x="571062" y="543335"/>
                  </a:lnTo>
                  <a:lnTo>
                    <a:pt x="572324" y="536543"/>
                  </a:lnTo>
                  <a:lnTo>
                    <a:pt x="547697" y="501399"/>
                  </a:lnTo>
                  <a:lnTo>
                    <a:pt x="533422" y="471253"/>
                  </a:lnTo>
                  <a:lnTo>
                    <a:pt x="528059" y="451904"/>
                  </a:lnTo>
                  <a:lnTo>
                    <a:pt x="525411" y="432080"/>
                  </a:lnTo>
                  <a:lnTo>
                    <a:pt x="525530" y="412024"/>
                  </a:lnTo>
                  <a:lnTo>
                    <a:pt x="532644" y="370369"/>
                  </a:lnTo>
                  <a:lnTo>
                    <a:pt x="558065" y="295884"/>
                  </a:lnTo>
                  <a:lnTo>
                    <a:pt x="561668" y="265370"/>
                  </a:lnTo>
                  <a:lnTo>
                    <a:pt x="556962" y="234423"/>
                  </a:lnTo>
                  <a:lnTo>
                    <a:pt x="546353" y="206210"/>
                  </a:lnTo>
                  <a:lnTo>
                    <a:pt x="532248" y="183897"/>
                  </a:lnTo>
                  <a:lnTo>
                    <a:pt x="556403" y="167394"/>
                  </a:lnTo>
                  <a:lnTo>
                    <a:pt x="557420" y="160566"/>
                  </a:lnTo>
                  <a:lnTo>
                    <a:pt x="549597" y="150990"/>
                  </a:lnTo>
                  <a:lnTo>
                    <a:pt x="542233" y="150047"/>
                  </a:lnTo>
                  <a:lnTo>
                    <a:pt x="503921" y="173613"/>
                  </a:lnTo>
                  <a:lnTo>
                    <a:pt x="468653" y="181605"/>
                  </a:lnTo>
                  <a:lnTo>
                    <a:pt x="429179" y="178433"/>
                  </a:lnTo>
                  <a:lnTo>
                    <a:pt x="384502" y="164014"/>
                  </a:lnTo>
                  <a:lnTo>
                    <a:pt x="333621" y="138268"/>
                  </a:lnTo>
                  <a:lnTo>
                    <a:pt x="323558" y="114855"/>
                  </a:lnTo>
                  <a:lnTo>
                    <a:pt x="324621" y="88853"/>
                  </a:lnTo>
                  <a:lnTo>
                    <a:pt x="330838" y="62266"/>
                  </a:lnTo>
                  <a:lnTo>
                    <a:pt x="340305" y="39525"/>
                  </a:lnTo>
                  <a:lnTo>
                    <a:pt x="351116" y="25066"/>
                  </a:lnTo>
                  <a:lnTo>
                    <a:pt x="377666" y="20231"/>
                  </a:lnTo>
                  <a:lnTo>
                    <a:pt x="426135" y="24055"/>
                  </a:lnTo>
                  <a:lnTo>
                    <a:pt x="484360" y="35796"/>
                  </a:lnTo>
                  <a:lnTo>
                    <a:pt x="540176" y="54713"/>
                  </a:lnTo>
                  <a:lnTo>
                    <a:pt x="581418" y="80062"/>
                  </a:lnTo>
                  <a:lnTo>
                    <a:pt x="622822" y="131581"/>
                  </a:lnTo>
                  <a:lnTo>
                    <a:pt x="645329" y="168032"/>
                  </a:lnTo>
                  <a:lnTo>
                    <a:pt x="668792" y="211157"/>
                  </a:lnTo>
                  <a:lnTo>
                    <a:pt x="693027" y="260618"/>
                  </a:lnTo>
                  <a:lnTo>
                    <a:pt x="717848" y="316074"/>
                  </a:lnTo>
                  <a:lnTo>
                    <a:pt x="743070" y="377186"/>
                  </a:lnTo>
                  <a:lnTo>
                    <a:pt x="767270" y="451172"/>
                  </a:lnTo>
                  <a:lnTo>
                    <a:pt x="779911" y="515779"/>
                  </a:lnTo>
                  <a:lnTo>
                    <a:pt x="783631" y="567890"/>
                  </a:lnTo>
                  <a:lnTo>
                    <a:pt x="781066" y="604392"/>
                  </a:lnTo>
                  <a:lnTo>
                    <a:pt x="774853" y="622170"/>
                  </a:lnTo>
                  <a:lnTo>
                    <a:pt x="745772" y="642076"/>
                  </a:lnTo>
                  <a:lnTo>
                    <a:pt x="605828" y="724192"/>
                  </a:lnTo>
                  <a:lnTo>
                    <a:pt x="568014" y="748945"/>
                  </a:lnTo>
                  <a:lnTo>
                    <a:pt x="524871" y="773944"/>
                  </a:lnTo>
                  <a:lnTo>
                    <a:pt x="477505" y="795131"/>
                  </a:lnTo>
                  <a:lnTo>
                    <a:pt x="427023" y="808449"/>
                  </a:lnTo>
                  <a:lnTo>
                    <a:pt x="391657" y="809085"/>
                  </a:lnTo>
                  <a:lnTo>
                    <a:pt x="328753" y="802429"/>
                  </a:lnTo>
                  <a:lnTo>
                    <a:pt x="300811" y="802510"/>
                  </a:lnTo>
                  <a:lnTo>
                    <a:pt x="268418" y="812935"/>
                  </a:lnTo>
                  <a:lnTo>
                    <a:pt x="237688" y="826781"/>
                  </a:lnTo>
                  <a:lnTo>
                    <a:pt x="215137" y="835213"/>
                  </a:lnTo>
                  <a:lnTo>
                    <a:pt x="190925" y="841461"/>
                  </a:lnTo>
                  <a:lnTo>
                    <a:pt x="165407" y="843904"/>
                  </a:lnTo>
                  <a:lnTo>
                    <a:pt x="110220" y="834460"/>
                  </a:lnTo>
                  <a:lnTo>
                    <a:pt x="64658" y="813637"/>
                  </a:lnTo>
                  <a:lnTo>
                    <a:pt x="33570" y="792700"/>
                  </a:lnTo>
                  <a:lnTo>
                    <a:pt x="17084" y="778797"/>
                  </a:lnTo>
                  <a:lnTo>
                    <a:pt x="9652" y="779015"/>
                  </a:lnTo>
                  <a:lnTo>
                    <a:pt x="1036" y="787521"/>
                  </a:lnTo>
                  <a:lnTo>
                    <a:pt x="968" y="793941"/>
                  </a:lnTo>
                  <a:lnTo>
                    <a:pt x="19000" y="809849"/>
                  </a:lnTo>
                  <a:lnTo>
                    <a:pt x="53391" y="832911"/>
                  </a:lnTo>
                  <a:lnTo>
                    <a:pt x="103707" y="855457"/>
                  </a:lnTo>
                  <a:lnTo>
                    <a:pt x="165407" y="865612"/>
                  </a:lnTo>
                  <a:lnTo>
                    <a:pt x="194494" y="862967"/>
                  </a:lnTo>
                  <a:lnTo>
                    <a:pt x="221467" y="856200"/>
                  </a:lnTo>
                  <a:lnTo>
                    <a:pt x="294934" y="826514"/>
                  </a:lnTo>
                  <a:lnTo>
                    <a:pt x="304195" y="823955"/>
                  </a:lnTo>
                  <a:lnTo>
                    <a:pt x="341240" y="825272"/>
                  </a:lnTo>
                  <a:lnTo>
                    <a:pt x="392053" y="830844"/>
                  </a:lnTo>
                  <a:lnTo>
                    <a:pt x="430837" y="829840"/>
                  </a:lnTo>
                  <a:lnTo>
                    <a:pt x="484891" y="815745"/>
                  </a:lnTo>
                  <a:lnTo>
                    <a:pt x="534956" y="793578"/>
                  </a:lnTo>
                  <a:lnTo>
                    <a:pt x="580134" y="767521"/>
                  </a:lnTo>
                  <a:lnTo>
                    <a:pt x="711307" y="686896"/>
                  </a:lnTo>
                  <a:lnTo>
                    <a:pt x="779899" y="646720"/>
                  </a:lnTo>
                  <a:lnTo>
                    <a:pt x="792280" y="636679"/>
                  </a:lnTo>
                  <a:lnTo>
                    <a:pt x="801743" y="617624"/>
                  </a:lnTo>
                  <a:lnTo>
                    <a:pt x="806703" y="585419"/>
                  </a:lnTo>
                  <a:lnTo>
                    <a:pt x="806340" y="542289"/>
                  </a:lnTo>
                  <a:lnTo>
                    <a:pt x="799834" y="490457"/>
                  </a:lnTo>
                  <a:lnTo>
                    <a:pt x="786365" y="432148"/>
                  </a:lnTo>
                  <a:lnTo>
                    <a:pt x="765113" y="369587"/>
                  </a:lnTo>
                  <a:lnTo>
                    <a:pt x="727912" y="281350"/>
                  </a:lnTo>
                  <a:lnTo>
                    <a:pt x="704855" y="231818"/>
                  </a:lnTo>
                  <a:lnTo>
                    <a:pt x="679698" y="182518"/>
                  </a:lnTo>
                  <a:lnTo>
                    <a:pt x="653098" y="136328"/>
                  </a:lnTo>
                  <a:lnTo>
                    <a:pt x="625707" y="96129"/>
                  </a:lnTo>
                  <a:lnTo>
                    <a:pt x="598180" y="64801"/>
                  </a:lnTo>
                  <a:lnTo>
                    <a:pt x="562137" y="40939"/>
                  </a:lnTo>
                  <a:lnTo>
                    <a:pt x="513218" y="21485"/>
                  </a:lnTo>
                  <a:lnTo>
                    <a:pt x="458763" y="7488"/>
                  </a:lnTo>
                  <a:lnTo>
                    <a:pt x="406115" y="0"/>
                  </a:lnTo>
                  <a:close/>
                </a:path>
              </a:pathLst>
            </a:custGeom>
            <a:solidFill>
              <a:srgbClr val="CDD2D3"/>
            </a:solidFill>
          </p:spPr>
          <p:txBody>
            <a:bodyPr wrap="square" lIns="0" tIns="0" rIns="0" bIns="0" rtlCol="0"/>
            <a:lstStyle/>
            <a:p>
              <a:endParaRPr/>
            </a:p>
          </p:txBody>
        </p:sp>
        <p:sp>
          <p:nvSpPr>
            <p:cNvPr id="9" name="object 9"/>
            <p:cNvSpPr/>
            <p:nvPr/>
          </p:nvSpPr>
          <p:spPr>
            <a:xfrm>
              <a:off x="1078730" y="1823268"/>
              <a:ext cx="807085" cy="866140"/>
            </a:xfrm>
            <a:custGeom>
              <a:avLst/>
              <a:gdLst/>
              <a:ahLst/>
              <a:cxnLst/>
              <a:rect l="l" t="t" r="r" b="b"/>
              <a:pathLst>
                <a:path w="807085" h="866139">
                  <a:moveTo>
                    <a:pt x="598180" y="64801"/>
                  </a:moveTo>
                  <a:lnTo>
                    <a:pt x="562137" y="40939"/>
                  </a:lnTo>
                  <a:lnTo>
                    <a:pt x="513218" y="21485"/>
                  </a:lnTo>
                  <a:lnTo>
                    <a:pt x="458763" y="7488"/>
                  </a:lnTo>
                  <a:lnTo>
                    <a:pt x="406115" y="0"/>
                  </a:lnTo>
                  <a:lnTo>
                    <a:pt x="362615" y="68"/>
                  </a:lnTo>
                  <a:lnTo>
                    <a:pt x="320695" y="27686"/>
                  </a:lnTo>
                  <a:lnTo>
                    <a:pt x="301346" y="86549"/>
                  </a:lnTo>
                  <a:lnTo>
                    <a:pt x="300166" y="116651"/>
                  </a:lnTo>
                  <a:lnTo>
                    <a:pt x="303171" y="132507"/>
                  </a:lnTo>
                  <a:lnTo>
                    <a:pt x="364955" y="179662"/>
                  </a:lnTo>
                  <a:lnTo>
                    <a:pt x="412291" y="196919"/>
                  </a:lnTo>
                  <a:lnTo>
                    <a:pt x="461507" y="203430"/>
                  </a:lnTo>
                  <a:lnTo>
                    <a:pt x="511007" y="194135"/>
                  </a:lnTo>
                  <a:lnTo>
                    <a:pt x="522839" y="211080"/>
                  </a:lnTo>
                  <a:lnTo>
                    <a:pt x="532841" y="235214"/>
                  </a:lnTo>
                  <a:lnTo>
                    <a:pt x="538004" y="262820"/>
                  </a:lnTo>
                  <a:lnTo>
                    <a:pt x="535319" y="290181"/>
                  </a:lnTo>
                  <a:lnTo>
                    <a:pt x="515875" y="344324"/>
                  </a:lnTo>
                  <a:lnTo>
                    <a:pt x="509517" y="366123"/>
                  </a:lnTo>
                  <a:lnTo>
                    <a:pt x="504907" y="388296"/>
                  </a:lnTo>
                  <a:lnTo>
                    <a:pt x="502069" y="410755"/>
                  </a:lnTo>
                  <a:lnTo>
                    <a:pt x="501726" y="427162"/>
                  </a:lnTo>
                  <a:lnTo>
                    <a:pt x="502990" y="443495"/>
                  </a:lnTo>
                  <a:lnTo>
                    <a:pt x="505847" y="459653"/>
                  </a:lnTo>
                  <a:lnTo>
                    <a:pt x="510284" y="475535"/>
                  </a:lnTo>
                  <a:lnTo>
                    <a:pt x="485150" y="465238"/>
                  </a:lnTo>
                  <a:lnTo>
                    <a:pt x="458953" y="457868"/>
                  </a:lnTo>
                  <a:lnTo>
                    <a:pt x="431989" y="453491"/>
                  </a:lnTo>
                  <a:lnTo>
                    <a:pt x="404550" y="452176"/>
                  </a:lnTo>
                  <a:lnTo>
                    <a:pt x="364999" y="456984"/>
                  </a:lnTo>
                  <a:lnTo>
                    <a:pt x="308432" y="483997"/>
                  </a:lnTo>
                  <a:lnTo>
                    <a:pt x="277810" y="508360"/>
                  </a:lnTo>
                  <a:lnTo>
                    <a:pt x="276412" y="509049"/>
                  </a:lnTo>
                  <a:lnTo>
                    <a:pt x="269185" y="507571"/>
                  </a:lnTo>
                  <a:lnTo>
                    <a:pt x="262378" y="504670"/>
                  </a:lnTo>
                  <a:lnTo>
                    <a:pt x="256462" y="500544"/>
                  </a:lnTo>
                  <a:lnTo>
                    <a:pt x="233089" y="488573"/>
                  </a:lnTo>
                  <a:lnTo>
                    <a:pt x="208190" y="480023"/>
                  </a:lnTo>
                  <a:lnTo>
                    <a:pt x="182196" y="475010"/>
                  </a:lnTo>
                  <a:lnTo>
                    <a:pt x="155539" y="473649"/>
                  </a:lnTo>
                  <a:lnTo>
                    <a:pt x="91894" y="487248"/>
                  </a:lnTo>
                  <a:lnTo>
                    <a:pt x="44543" y="517439"/>
                  </a:lnTo>
                  <a:lnTo>
                    <a:pt x="14617" y="548314"/>
                  </a:lnTo>
                  <a:lnTo>
                    <a:pt x="3246" y="563964"/>
                  </a:lnTo>
                  <a:lnTo>
                    <a:pt x="0" y="569178"/>
                  </a:lnTo>
                  <a:lnTo>
                    <a:pt x="1926" y="575834"/>
                  </a:lnTo>
                  <a:lnTo>
                    <a:pt x="7549" y="578844"/>
                  </a:lnTo>
                  <a:lnTo>
                    <a:pt x="13162" y="581845"/>
                  </a:lnTo>
                  <a:lnTo>
                    <a:pt x="20350" y="580059"/>
                  </a:lnTo>
                  <a:lnTo>
                    <a:pt x="23587" y="574845"/>
                  </a:lnTo>
                  <a:lnTo>
                    <a:pt x="32955" y="562105"/>
                  </a:lnTo>
                  <a:lnTo>
                    <a:pt x="59191" y="534836"/>
                  </a:lnTo>
                  <a:lnTo>
                    <a:pt x="100613" y="507713"/>
                  </a:lnTo>
                  <a:lnTo>
                    <a:pt x="155539" y="495411"/>
                  </a:lnTo>
                  <a:lnTo>
                    <a:pt x="179035" y="496583"/>
                  </a:lnTo>
                  <a:lnTo>
                    <a:pt x="201939" y="501009"/>
                  </a:lnTo>
                  <a:lnTo>
                    <a:pt x="223861" y="508586"/>
                  </a:lnTo>
                  <a:lnTo>
                    <a:pt x="244414" y="519214"/>
                  </a:lnTo>
                  <a:lnTo>
                    <a:pt x="251711" y="523606"/>
                  </a:lnTo>
                  <a:lnTo>
                    <a:pt x="259548" y="527030"/>
                  </a:lnTo>
                  <a:lnTo>
                    <a:pt x="267813" y="529445"/>
                  </a:lnTo>
                  <a:lnTo>
                    <a:pt x="276392" y="530812"/>
                  </a:lnTo>
                  <a:lnTo>
                    <a:pt x="283348" y="529622"/>
                  </a:lnTo>
                  <a:lnTo>
                    <a:pt x="290208" y="526309"/>
                  </a:lnTo>
                  <a:lnTo>
                    <a:pt x="297394" y="521260"/>
                  </a:lnTo>
                  <a:lnTo>
                    <a:pt x="305329" y="514862"/>
                  </a:lnTo>
                  <a:lnTo>
                    <a:pt x="322250" y="501582"/>
                  </a:lnTo>
                  <a:lnTo>
                    <a:pt x="343844" y="488280"/>
                  </a:lnTo>
                  <a:lnTo>
                    <a:pt x="370980" y="478038"/>
                  </a:lnTo>
                  <a:lnTo>
                    <a:pt x="404530" y="473939"/>
                  </a:lnTo>
                  <a:lnTo>
                    <a:pt x="430297" y="475240"/>
                  </a:lnTo>
                  <a:lnTo>
                    <a:pt x="455587" y="479507"/>
                  </a:lnTo>
                  <a:lnTo>
                    <a:pt x="480105" y="486670"/>
                  </a:lnTo>
                  <a:lnTo>
                    <a:pt x="503556" y="496663"/>
                  </a:lnTo>
                  <a:lnTo>
                    <a:pt x="509912" y="499683"/>
                  </a:lnTo>
                  <a:lnTo>
                    <a:pt x="516445" y="502367"/>
                  </a:lnTo>
                  <a:lnTo>
                    <a:pt x="523124" y="504697"/>
                  </a:lnTo>
                  <a:lnTo>
                    <a:pt x="528986" y="514960"/>
                  </a:lnTo>
                  <a:lnTo>
                    <a:pt x="535329" y="524971"/>
                  </a:lnTo>
                  <a:lnTo>
                    <a:pt x="542140" y="534715"/>
                  </a:lnTo>
                  <a:lnTo>
                    <a:pt x="549411" y="544178"/>
                  </a:lnTo>
                  <a:lnTo>
                    <a:pt x="553146" y="549084"/>
                  </a:lnTo>
                  <a:lnTo>
                    <a:pt x="560461" y="550263"/>
                  </a:lnTo>
                  <a:lnTo>
                    <a:pt x="565762" y="546799"/>
                  </a:lnTo>
                  <a:lnTo>
                    <a:pt x="571062" y="543335"/>
                  </a:lnTo>
                  <a:lnTo>
                    <a:pt x="568256" y="531211"/>
                  </a:lnTo>
                  <a:lnTo>
                    <a:pt x="560862" y="521595"/>
                  </a:lnTo>
                  <a:lnTo>
                    <a:pt x="541666" y="490189"/>
                  </a:lnTo>
                  <a:lnTo>
                    <a:pt x="541450" y="489880"/>
                  </a:lnTo>
                  <a:lnTo>
                    <a:pt x="533422" y="471253"/>
                  </a:lnTo>
                  <a:lnTo>
                    <a:pt x="528059" y="451904"/>
                  </a:lnTo>
                  <a:lnTo>
                    <a:pt x="525411" y="432080"/>
                  </a:lnTo>
                  <a:lnTo>
                    <a:pt x="525530" y="412024"/>
                  </a:lnTo>
                  <a:lnTo>
                    <a:pt x="528269" y="391063"/>
                  </a:lnTo>
                  <a:lnTo>
                    <a:pt x="532644" y="370369"/>
                  </a:lnTo>
                  <a:lnTo>
                    <a:pt x="538633" y="350026"/>
                  </a:lnTo>
                  <a:lnTo>
                    <a:pt x="546213" y="330115"/>
                  </a:lnTo>
                  <a:lnTo>
                    <a:pt x="549331" y="321750"/>
                  </a:lnTo>
                  <a:lnTo>
                    <a:pt x="552407" y="313251"/>
                  </a:lnTo>
                  <a:lnTo>
                    <a:pt x="555348" y="304627"/>
                  </a:lnTo>
                  <a:lnTo>
                    <a:pt x="558065" y="295884"/>
                  </a:lnTo>
                  <a:lnTo>
                    <a:pt x="561668" y="265370"/>
                  </a:lnTo>
                  <a:lnTo>
                    <a:pt x="556962" y="234423"/>
                  </a:lnTo>
                  <a:lnTo>
                    <a:pt x="546353" y="206210"/>
                  </a:lnTo>
                  <a:lnTo>
                    <a:pt x="532248" y="183897"/>
                  </a:lnTo>
                  <a:lnTo>
                    <a:pt x="538918" y="180044"/>
                  </a:lnTo>
                  <a:lnTo>
                    <a:pt x="545264" y="175736"/>
                  </a:lnTo>
                  <a:lnTo>
                    <a:pt x="551239" y="171021"/>
                  </a:lnTo>
                  <a:lnTo>
                    <a:pt x="556403" y="167394"/>
                  </a:lnTo>
                  <a:lnTo>
                    <a:pt x="557420" y="160566"/>
                  </a:lnTo>
                  <a:lnTo>
                    <a:pt x="553508" y="155778"/>
                  </a:lnTo>
                  <a:lnTo>
                    <a:pt x="549597" y="150990"/>
                  </a:lnTo>
                  <a:lnTo>
                    <a:pt x="542233" y="150047"/>
                  </a:lnTo>
                  <a:lnTo>
                    <a:pt x="537069" y="153674"/>
                  </a:lnTo>
                  <a:lnTo>
                    <a:pt x="536688" y="153937"/>
                  </a:lnTo>
                  <a:lnTo>
                    <a:pt x="536326" y="154228"/>
                  </a:lnTo>
                  <a:lnTo>
                    <a:pt x="535984" y="154536"/>
                  </a:lnTo>
                  <a:lnTo>
                    <a:pt x="503921" y="173613"/>
                  </a:lnTo>
                  <a:lnTo>
                    <a:pt x="429179" y="178433"/>
                  </a:lnTo>
                  <a:lnTo>
                    <a:pt x="384502" y="164014"/>
                  </a:lnTo>
                  <a:lnTo>
                    <a:pt x="333621" y="138268"/>
                  </a:lnTo>
                  <a:lnTo>
                    <a:pt x="323558" y="114855"/>
                  </a:lnTo>
                  <a:lnTo>
                    <a:pt x="324621" y="88853"/>
                  </a:lnTo>
                  <a:lnTo>
                    <a:pt x="330838" y="62266"/>
                  </a:lnTo>
                  <a:lnTo>
                    <a:pt x="340305" y="39525"/>
                  </a:lnTo>
                  <a:lnTo>
                    <a:pt x="351116" y="25066"/>
                  </a:lnTo>
                  <a:lnTo>
                    <a:pt x="377666" y="20231"/>
                  </a:lnTo>
                  <a:lnTo>
                    <a:pt x="426135" y="24055"/>
                  </a:lnTo>
                  <a:lnTo>
                    <a:pt x="484360" y="35796"/>
                  </a:lnTo>
                  <a:lnTo>
                    <a:pt x="540176" y="54713"/>
                  </a:lnTo>
                  <a:lnTo>
                    <a:pt x="581418" y="80062"/>
                  </a:lnTo>
                  <a:lnTo>
                    <a:pt x="622822" y="131581"/>
                  </a:lnTo>
                  <a:lnTo>
                    <a:pt x="645329" y="168032"/>
                  </a:lnTo>
                  <a:lnTo>
                    <a:pt x="668792" y="211157"/>
                  </a:lnTo>
                  <a:lnTo>
                    <a:pt x="693027" y="260618"/>
                  </a:lnTo>
                  <a:lnTo>
                    <a:pt x="717848" y="316074"/>
                  </a:lnTo>
                  <a:lnTo>
                    <a:pt x="743070" y="377186"/>
                  </a:lnTo>
                  <a:lnTo>
                    <a:pt x="767270" y="451172"/>
                  </a:lnTo>
                  <a:lnTo>
                    <a:pt x="779911" y="515779"/>
                  </a:lnTo>
                  <a:lnTo>
                    <a:pt x="783631" y="567890"/>
                  </a:lnTo>
                  <a:lnTo>
                    <a:pt x="781066" y="604392"/>
                  </a:lnTo>
                  <a:lnTo>
                    <a:pt x="745772" y="642076"/>
                  </a:lnTo>
                  <a:lnTo>
                    <a:pt x="699337" y="668252"/>
                  </a:lnTo>
                  <a:lnTo>
                    <a:pt x="683624" y="676942"/>
                  </a:lnTo>
                  <a:lnTo>
                    <a:pt x="668025" y="685664"/>
                  </a:lnTo>
                  <a:lnTo>
                    <a:pt x="631048" y="707551"/>
                  </a:lnTo>
                  <a:lnTo>
                    <a:pt x="605828" y="724192"/>
                  </a:lnTo>
                  <a:lnTo>
                    <a:pt x="568014" y="748945"/>
                  </a:lnTo>
                  <a:lnTo>
                    <a:pt x="524871" y="773944"/>
                  </a:lnTo>
                  <a:lnTo>
                    <a:pt x="477505" y="795131"/>
                  </a:lnTo>
                  <a:lnTo>
                    <a:pt x="427023" y="808449"/>
                  </a:lnTo>
                  <a:lnTo>
                    <a:pt x="409341" y="809301"/>
                  </a:lnTo>
                  <a:lnTo>
                    <a:pt x="391657" y="809085"/>
                  </a:lnTo>
                  <a:lnTo>
                    <a:pt x="374026" y="807803"/>
                  </a:lnTo>
                  <a:lnTo>
                    <a:pt x="356504" y="805457"/>
                  </a:lnTo>
                  <a:lnTo>
                    <a:pt x="342673" y="803557"/>
                  </a:lnTo>
                  <a:lnTo>
                    <a:pt x="328753" y="802429"/>
                  </a:lnTo>
                  <a:lnTo>
                    <a:pt x="289752" y="805282"/>
                  </a:lnTo>
                  <a:lnTo>
                    <a:pt x="258222" y="817789"/>
                  </a:lnTo>
                  <a:lnTo>
                    <a:pt x="237688" y="826781"/>
                  </a:lnTo>
                  <a:lnTo>
                    <a:pt x="215137" y="835213"/>
                  </a:lnTo>
                  <a:lnTo>
                    <a:pt x="190925" y="841461"/>
                  </a:lnTo>
                  <a:lnTo>
                    <a:pt x="165407" y="843904"/>
                  </a:lnTo>
                  <a:lnTo>
                    <a:pt x="110220" y="834460"/>
                  </a:lnTo>
                  <a:lnTo>
                    <a:pt x="64658" y="813637"/>
                  </a:lnTo>
                  <a:lnTo>
                    <a:pt x="33570" y="792700"/>
                  </a:lnTo>
                  <a:lnTo>
                    <a:pt x="21807" y="782914"/>
                  </a:lnTo>
                  <a:lnTo>
                    <a:pt x="17084" y="778797"/>
                  </a:lnTo>
                  <a:lnTo>
                    <a:pt x="9652" y="779015"/>
                  </a:lnTo>
                  <a:lnTo>
                    <a:pt x="5222" y="783395"/>
                  </a:lnTo>
                  <a:lnTo>
                    <a:pt x="1036" y="787521"/>
                  </a:lnTo>
                  <a:lnTo>
                    <a:pt x="968" y="793941"/>
                  </a:lnTo>
                  <a:lnTo>
                    <a:pt x="53391" y="832911"/>
                  </a:lnTo>
                  <a:lnTo>
                    <a:pt x="103707" y="855457"/>
                  </a:lnTo>
                  <a:lnTo>
                    <a:pt x="165407" y="865612"/>
                  </a:lnTo>
                  <a:lnTo>
                    <a:pt x="194494" y="862967"/>
                  </a:lnTo>
                  <a:lnTo>
                    <a:pt x="221467" y="856200"/>
                  </a:lnTo>
                  <a:lnTo>
                    <a:pt x="246173" y="847067"/>
                  </a:lnTo>
                  <a:lnTo>
                    <a:pt x="268461" y="837321"/>
                  </a:lnTo>
                  <a:lnTo>
                    <a:pt x="277040" y="833206"/>
                  </a:lnTo>
                  <a:lnTo>
                    <a:pt x="285873" y="829601"/>
                  </a:lnTo>
                  <a:lnTo>
                    <a:pt x="294934" y="826514"/>
                  </a:lnTo>
                  <a:lnTo>
                    <a:pt x="304195" y="823955"/>
                  </a:lnTo>
                  <a:lnTo>
                    <a:pt x="316569" y="823766"/>
                  </a:lnTo>
                  <a:lnTo>
                    <a:pt x="328927" y="824206"/>
                  </a:lnTo>
                  <a:lnTo>
                    <a:pt x="341240" y="825272"/>
                  </a:lnTo>
                  <a:lnTo>
                    <a:pt x="353482" y="826966"/>
                  </a:lnTo>
                  <a:lnTo>
                    <a:pt x="372708" y="829514"/>
                  </a:lnTo>
                  <a:lnTo>
                    <a:pt x="392053" y="830844"/>
                  </a:lnTo>
                  <a:lnTo>
                    <a:pt x="411452" y="830954"/>
                  </a:lnTo>
                  <a:lnTo>
                    <a:pt x="430837" y="829840"/>
                  </a:lnTo>
                  <a:lnTo>
                    <a:pt x="484891" y="815745"/>
                  </a:lnTo>
                  <a:lnTo>
                    <a:pt x="534956" y="793578"/>
                  </a:lnTo>
                  <a:lnTo>
                    <a:pt x="580134" y="767521"/>
                  </a:lnTo>
                  <a:lnTo>
                    <a:pt x="619528" y="741756"/>
                  </a:lnTo>
                  <a:lnTo>
                    <a:pt x="628098" y="736026"/>
                  </a:lnTo>
                  <a:lnTo>
                    <a:pt x="636344" y="730565"/>
                  </a:lnTo>
                  <a:lnTo>
                    <a:pt x="680363" y="704080"/>
                  </a:lnTo>
                  <a:lnTo>
                    <a:pt x="711307" y="686896"/>
                  </a:lnTo>
                  <a:lnTo>
                    <a:pt x="737974" y="672096"/>
                  </a:lnTo>
                  <a:lnTo>
                    <a:pt x="779899" y="646720"/>
                  </a:lnTo>
                  <a:lnTo>
                    <a:pt x="806703" y="585419"/>
                  </a:lnTo>
                  <a:lnTo>
                    <a:pt x="806340" y="542289"/>
                  </a:lnTo>
                  <a:lnTo>
                    <a:pt x="799834" y="490457"/>
                  </a:lnTo>
                  <a:lnTo>
                    <a:pt x="786365" y="432148"/>
                  </a:lnTo>
                  <a:lnTo>
                    <a:pt x="765113" y="369587"/>
                  </a:lnTo>
                  <a:lnTo>
                    <a:pt x="748216" y="328233"/>
                  </a:lnTo>
                  <a:lnTo>
                    <a:pt x="727912" y="281350"/>
                  </a:lnTo>
                  <a:lnTo>
                    <a:pt x="704855" y="231818"/>
                  </a:lnTo>
                  <a:lnTo>
                    <a:pt x="679698" y="182518"/>
                  </a:lnTo>
                  <a:lnTo>
                    <a:pt x="653098" y="136328"/>
                  </a:lnTo>
                  <a:lnTo>
                    <a:pt x="625707" y="96129"/>
                  </a:lnTo>
                  <a:lnTo>
                    <a:pt x="598180" y="64801"/>
                  </a:lnTo>
                </a:path>
              </a:pathLst>
            </a:custGeom>
            <a:ln w="13228">
              <a:solidFill>
                <a:srgbClr val="286669"/>
              </a:solidFill>
            </a:ln>
          </p:spPr>
          <p:txBody>
            <a:bodyPr wrap="square" lIns="0" tIns="0" rIns="0" bIns="0" rtlCol="0"/>
            <a:lstStyle/>
            <a:p>
              <a:endParaRPr/>
            </a:p>
          </p:txBody>
        </p:sp>
      </p:grpSp>
      <p:pic>
        <p:nvPicPr>
          <p:cNvPr id="10" name="object 10"/>
          <p:cNvPicPr/>
          <p:nvPr/>
        </p:nvPicPr>
        <p:blipFill>
          <a:blip r:embed="rId4" cstate="print"/>
          <a:stretch>
            <a:fillRect/>
          </a:stretch>
        </p:blipFill>
        <p:spPr>
          <a:xfrm>
            <a:off x="932946" y="4553507"/>
            <a:ext cx="1277425" cy="1190122"/>
          </a:xfrm>
          <a:prstGeom prst="rect">
            <a:avLst/>
          </a:prstGeom>
        </p:spPr>
      </p:pic>
      <p:sp>
        <p:nvSpPr>
          <p:cNvPr id="11" name="object 11"/>
          <p:cNvSpPr txBox="1">
            <a:spLocks noGrp="1"/>
          </p:cNvSpPr>
          <p:nvPr>
            <p:ph type="sldNum" sz="quarter" idx="7"/>
          </p:nvPr>
        </p:nvSpPr>
        <p:spPr>
          <a:xfrm>
            <a:off x="8610600" y="6434076"/>
            <a:ext cx="2743200" cy="209673"/>
          </a:xfrm>
          <a:prstGeom prst="rect">
            <a:avLst/>
          </a:prstGeom>
        </p:spPr>
        <p:txBody>
          <a:bodyPr vert="horz" wrap="square" lIns="0" tIns="24765" rIns="0" bIns="0" rtlCol="0">
            <a:spAutoFit/>
          </a:bodyPr>
          <a:lstStyle/>
          <a:p>
            <a:pPr marL="38100">
              <a:lnSpc>
                <a:spcPct val="100000"/>
              </a:lnSpc>
              <a:spcBef>
                <a:spcPts val="195"/>
              </a:spcBef>
            </a:pPr>
            <a:r>
              <a:rPr lang="nl-BE" spc="-25" dirty="0"/>
              <a:t>3</a:t>
            </a:r>
            <a:endParaRPr spc="-25"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6939" y="580771"/>
            <a:ext cx="7245984" cy="807720"/>
          </a:xfrm>
          <a:prstGeom prst="rect">
            <a:avLst/>
          </a:prstGeom>
        </p:spPr>
        <p:txBody>
          <a:bodyPr vert="horz" wrap="square" lIns="0" tIns="58419" rIns="0" bIns="0" rtlCol="0">
            <a:spAutoFit/>
          </a:bodyPr>
          <a:lstStyle/>
          <a:p>
            <a:pPr marL="12700" marR="5080">
              <a:lnSpc>
                <a:spcPts val="2920"/>
              </a:lnSpc>
              <a:spcBef>
                <a:spcPts val="459"/>
              </a:spcBef>
            </a:pPr>
            <a:r>
              <a:rPr sz="2700" dirty="0"/>
              <a:t>Projectmatig</a:t>
            </a:r>
            <a:r>
              <a:rPr sz="2700" spc="-55" dirty="0"/>
              <a:t> </a:t>
            </a:r>
            <a:r>
              <a:rPr sz="2700" dirty="0"/>
              <a:t>werken</a:t>
            </a:r>
            <a:r>
              <a:rPr sz="2700" spc="-40" dirty="0"/>
              <a:t> </a:t>
            </a:r>
            <a:r>
              <a:rPr sz="2700" dirty="0"/>
              <a:t>als</a:t>
            </a:r>
            <a:r>
              <a:rPr sz="2700" spc="-45" dirty="0"/>
              <a:t> </a:t>
            </a:r>
            <a:r>
              <a:rPr sz="2700" dirty="0"/>
              <a:t>katalysator</a:t>
            </a:r>
            <a:r>
              <a:rPr sz="2700" spc="-65" dirty="0"/>
              <a:t> </a:t>
            </a:r>
            <a:r>
              <a:rPr sz="2700" dirty="0"/>
              <a:t>voor</a:t>
            </a:r>
            <a:r>
              <a:rPr sz="2700" spc="-45" dirty="0"/>
              <a:t> </a:t>
            </a:r>
            <a:r>
              <a:rPr sz="2700" spc="-25" dirty="0"/>
              <a:t>het </a:t>
            </a:r>
            <a:r>
              <a:rPr sz="2700" dirty="0"/>
              <a:t>realiseren</a:t>
            </a:r>
            <a:r>
              <a:rPr sz="2700" spc="-75" dirty="0"/>
              <a:t> </a:t>
            </a:r>
            <a:r>
              <a:rPr sz="2700" dirty="0"/>
              <a:t>van</a:t>
            </a:r>
            <a:r>
              <a:rPr sz="2700" spc="-60" dirty="0"/>
              <a:t> </a:t>
            </a:r>
            <a:r>
              <a:rPr sz="2700" dirty="0"/>
              <a:t>de</a:t>
            </a:r>
            <a:r>
              <a:rPr sz="2700" spc="-45" dirty="0"/>
              <a:t> </a:t>
            </a:r>
            <a:r>
              <a:rPr sz="2700" spc="-10" dirty="0"/>
              <a:t>beleidsdoelstellingen</a:t>
            </a:r>
            <a:endParaRPr sz="2700"/>
          </a:p>
        </p:txBody>
      </p:sp>
      <p:pic>
        <p:nvPicPr>
          <p:cNvPr id="3" name="object 3"/>
          <p:cNvPicPr/>
          <p:nvPr/>
        </p:nvPicPr>
        <p:blipFill>
          <a:blip r:embed="rId3" cstate="print"/>
          <a:stretch>
            <a:fillRect/>
          </a:stretch>
        </p:blipFill>
        <p:spPr>
          <a:xfrm>
            <a:off x="2435605" y="1947545"/>
            <a:ext cx="64007" cy="106679"/>
          </a:xfrm>
          <a:prstGeom prst="rect">
            <a:avLst/>
          </a:prstGeom>
        </p:spPr>
      </p:pic>
      <p:sp>
        <p:nvSpPr>
          <p:cNvPr id="4" name="object 4"/>
          <p:cNvSpPr txBox="1"/>
          <p:nvPr/>
        </p:nvSpPr>
        <p:spPr>
          <a:xfrm>
            <a:off x="2651886" y="1898650"/>
            <a:ext cx="8586470" cy="1925955"/>
          </a:xfrm>
          <a:prstGeom prst="rect">
            <a:avLst/>
          </a:prstGeom>
        </p:spPr>
        <p:txBody>
          <a:bodyPr vert="horz" wrap="square" lIns="0" tIns="12700" rIns="0" bIns="0" rtlCol="0">
            <a:spAutoFit/>
          </a:bodyPr>
          <a:lstStyle/>
          <a:p>
            <a:pPr marL="12700">
              <a:lnSpc>
                <a:spcPct val="100000"/>
              </a:lnSpc>
              <a:spcBef>
                <a:spcPts val="100"/>
              </a:spcBef>
            </a:pPr>
            <a:r>
              <a:rPr sz="1200" b="1" spc="-10" dirty="0">
                <a:solidFill>
                  <a:srgbClr val="1E1E1E"/>
                </a:solidFill>
                <a:latin typeface="Segoe UI"/>
                <a:cs typeface="Segoe UI"/>
              </a:rPr>
              <a:t>Ontwikkelen </a:t>
            </a:r>
            <a:r>
              <a:rPr sz="1200" b="1" dirty="0">
                <a:solidFill>
                  <a:srgbClr val="1E1E1E"/>
                </a:solidFill>
                <a:latin typeface="Segoe UI"/>
                <a:cs typeface="Segoe UI"/>
              </a:rPr>
              <a:t>van een</a:t>
            </a:r>
            <a:r>
              <a:rPr sz="1200" b="1" spc="-5" dirty="0">
                <a:solidFill>
                  <a:srgbClr val="1E1E1E"/>
                </a:solidFill>
                <a:latin typeface="Segoe UI"/>
                <a:cs typeface="Segoe UI"/>
              </a:rPr>
              <a:t> </a:t>
            </a:r>
            <a:r>
              <a:rPr sz="1200" b="1" spc="-10" dirty="0">
                <a:solidFill>
                  <a:srgbClr val="1E1E1E"/>
                </a:solidFill>
                <a:latin typeface="Segoe UI"/>
                <a:cs typeface="Segoe UI"/>
              </a:rPr>
              <a:t>organisatiebrede</a:t>
            </a:r>
            <a:r>
              <a:rPr sz="1200" b="1" spc="-25" dirty="0">
                <a:solidFill>
                  <a:srgbClr val="1E1E1E"/>
                </a:solidFill>
                <a:latin typeface="Segoe UI"/>
                <a:cs typeface="Segoe UI"/>
              </a:rPr>
              <a:t> </a:t>
            </a:r>
            <a:r>
              <a:rPr sz="1200" b="1" dirty="0">
                <a:solidFill>
                  <a:srgbClr val="1E1E1E"/>
                </a:solidFill>
                <a:latin typeface="Segoe UI"/>
                <a:cs typeface="Segoe UI"/>
              </a:rPr>
              <a:t>visie</a:t>
            </a:r>
            <a:r>
              <a:rPr sz="1200" b="1" spc="-15" dirty="0">
                <a:solidFill>
                  <a:srgbClr val="1E1E1E"/>
                </a:solidFill>
                <a:latin typeface="Segoe UI"/>
                <a:cs typeface="Segoe UI"/>
              </a:rPr>
              <a:t> </a:t>
            </a:r>
            <a:r>
              <a:rPr sz="1200" b="1" dirty="0">
                <a:solidFill>
                  <a:srgbClr val="1E1E1E"/>
                </a:solidFill>
                <a:latin typeface="Segoe UI"/>
                <a:cs typeface="Segoe UI"/>
              </a:rPr>
              <a:t>en</a:t>
            </a:r>
            <a:r>
              <a:rPr sz="1200" b="1" spc="-5" dirty="0">
                <a:solidFill>
                  <a:srgbClr val="1E1E1E"/>
                </a:solidFill>
                <a:latin typeface="Segoe UI"/>
                <a:cs typeface="Segoe UI"/>
              </a:rPr>
              <a:t> </a:t>
            </a:r>
            <a:r>
              <a:rPr sz="1200" b="1" spc="-10" dirty="0">
                <a:solidFill>
                  <a:srgbClr val="1E1E1E"/>
                </a:solidFill>
                <a:latin typeface="Segoe UI"/>
                <a:cs typeface="Segoe UI"/>
              </a:rPr>
              <a:t>methodiek </a:t>
            </a:r>
            <a:r>
              <a:rPr sz="1200" b="1" dirty="0">
                <a:solidFill>
                  <a:srgbClr val="1E1E1E"/>
                </a:solidFill>
                <a:latin typeface="Segoe UI"/>
                <a:cs typeface="Segoe UI"/>
              </a:rPr>
              <a:t>projectmatig</a:t>
            </a:r>
            <a:r>
              <a:rPr sz="1200" b="1" spc="-25" dirty="0">
                <a:solidFill>
                  <a:srgbClr val="1E1E1E"/>
                </a:solidFill>
                <a:latin typeface="Segoe UI"/>
                <a:cs typeface="Segoe UI"/>
              </a:rPr>
              <a:t> </a:t>
            </a:r>
            <a:r>
              <a:rPr sz="1200" b="1" spc="-10" dirty="0">
                <a:solidFill>
                  <a:srgbClr val="1E1E1E"/>
                </a:solidFill>
                <a:latin typeface="Segoe UI"/>
                <a:cs typeface="Segoe UI"/>
              </a:rPr>
              <a:t>werken</a:t>
            </a:r>
            <a:endParaRPr sz="1200" dirty="0">
              <a:latin typeface="Segoe UI"/>
              <a:cs typeface="Segoe UI"/>
            </a:endParaRPr>
          </a:p>
          <a:p>
            <a:pPr marL="469900" marR="5080" indent="-228600">
              <a:lnSpc>
                <a:spcPct val="140000"/>
              </a:lnSpc>
              <a:spcBef>
                <a:spcPts val="1025"/>
              </a:spcBef>
              <a:buClr>
                <a:srgbClr val="44B8BE"/>
              </a:buClr>
              <a:buFont typeface="Arial MT"/>
              <a:buChar char="•"/>
              <a:tabLst>
                <a:tab pos="469900" algn="l"/>
              </a:tabLst>
            </a:pPr>
            <a:r>
              <a:rPr sz="1100" dirty="0">
                <a:solidFill>
                  <a:srgbClr val="1E1E1E"/>
                </a:solidFill>
                <a:latin typeface="Segoe UI"/>
                <a:cs typeface="Segoe UI"/>
              </a:rPr>
              <a:t>In</a:t>
            </a:r>
            <a:r>
              <a:rPr sz="1100" spc="-20"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schoot</a:t>
            </a:r>
            <a:r>
              <a:rPr sz="1100" spc="-10"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MAT</a:t>
            </a:r>
            <a:r>
              <a:rPr sz="1100" spc="-20" dirty="0">
                <a:solidFill>
                  <a:srgbClr val="1E1E1E"/>
                </a:solidFill>
                <a:latin typeface="Segoe UI"/>
                <a:cs typeface="Segoe UI"/>
              </a:rPr>
              <a:t> </a:t>
            </a:r>
            <a:r>
              <a:rPr sz="1100" dirty="0">
                <a:solidFill>
                  <a:srgbClr val="1E1E1E"/>
                </a:solidFill>
                <a:latin typeface="Segoe UI"/>
                <a:cs typeface="Segoe UI"/>
              </a:rPr>
              <a:t>wordt</a:t>
            </a:r>
            <a:r>
              <a:rPr sz="1100" spc="-10" dirty="0">
                <a:solidFill>
                  <a:srgbClr val="1E1E1E"/>
                </a:solidFill>
                <a:latin typeface="Segoe UI"/>
                <a:cs typeface="Segoe UI"/>
              </a:rPr>
              <a:t> </a:t>
            </a:r>
            <a:r>
              <a:rPr sz="1100" dirty="0">
                <a:solidFill>
                  <a:srgbClr val="1E1E1E"/>
                </a:solidFill>
                <a:latin typeface="Segoe UI"/>
                <a:cs typeface="Segoe UI"/>
              </a:rPr>
              <a:t>op</a:t>
            </a:r>
            <a:r>
              <a:rPr sz="1100" spc="-15" dirty="0">
                <a:solidFill>
                  <a:srgbClr val="1E1E1E"/>
                </a:solidFill>
                <a:latin typeface="Segoe UI"/>
                <a:cs typeface="Segoe UI"/>
              </a:rPr>
              <a:t> </a:t>
            </a:r>
            <a:r>
              <a:rPr sz="1100" dirty="0">
                <a:solidFill>
                  <a:srgbClr val="1E1E1E"/>
                </a:solidFill>
                <a:latin typeface="Segoe UI"/>
                <a:cs typeface="Segoe UI"/>
              </a:rPr>
              <a:t>een</a:t>
            </a:r>
            <a:r>
              <a:rPr sz="1100" spc="-20" dirty="0">
                <a:solidFill>
                  <a:srgbClr val="1E1E1E"/>
                </a:solidFill>
                <a:latin typeface="Segoe UI"/>
                <a:cs typeface="Segoe UI"/>
              </a:rPr>
              <a:t> </a:t>
            </a:r>
            <a:r>
              <a:rPr sz="1100" dirty="0">
                <a:solidFill>
                  <a:srgbClr val="1E1E1E"/>
                </a:solidFill>
                <a:latin typeface="Segoe UI"/>
                <a:cs typeface="Segoe UI"/>
              </a:rPr>
              <a:t>geïntegreerde </a:t>
            </a:r>
            <a:r>
              <a:rPr sz="1100" spc="-10" dirty="0">
                <a:solidFill>
                  <a:srgbClr val="1E1E1E"/>
                </a:solidFill>
                <a:latin typeface="Segoe UI"/>
                <a:cs typeface="Segoe UI"/>
              </a:rPr>
              <a:t>organisatiebrede</a:t>
            </a:r>
            <a:r>
              <a:rPr sz="1100" spc="-5" dirty="0">
                <a:solidFill>
                  <a:srgbClr val="1E1E1E"/>
                </a:solidFill>
                <a:latin typeface="Segoe UI"/>
                <a:cs typeface="Segoe UI"/>
              </a:rPr>
              <a:t> </a:t>
            </a:r>
            <a:r>
              <a:rPr sz="1100" dirty="0">
                <a:solidFill>
                  <a:srgbClr val="1E1E1E"/>
                </a:solidFill>
                <a:latin typeface="Segoe UI"/>
                <a:cs typeface="Segoe UI"/>
              </a:rPr>
              <a:t>wijze</a:t>
            </a:r>
            <a:r>
              <a:rPr sz="1100" spc="-20"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projectmatig werken</a:t>
            </a:r>
            <a:r>
              <a:rPr sz="1100" spc="-15" dirty="0">
                <a:solidFill>
                  <a:srgbClr val="1E1E1E"/>
                </a:solidFill>
                <a:latin typeface="Segoe UI"/>
                <a:cs typeface="Segoe UI"/>
              </a:rPr>
              <a:t> </a:t>
            </a:r>
            <a:r>
              <a:rPr sz="1100" dirty="0">
                <a:solidFill>
                  <a:srgbClr val="1E1E1E"/>
                </a:solidFill>
                <a:latin typeface="Segoe UI"/>
                <a:cs typeface="Segoe UI"/>
              </a:rPr>
              <a:t>uitgerold.</a:t>
            </a:r>
            <a:r>
              <a:rPr sz="1100" spc="-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spc="-10" dirty="0">
                <a:solidFill>
                  <a:srgbClr val="1E1E1E"/>
                </a:solidFill>
                <a:latin typeface="Segoe UI"/>
                <a:cs typeface="Segoe UI"/>
              </a:rPr>
              <a:t>organisatie</a:t>
            </a:r>
            <a:r>
              <a:rPr sz="1100" spc="-20" dirty="0">
                <a:solidFill>
                  <a:srgbClr val="1E1E1E"/>
                </a:solidFill>
                <a:latin typeface="Segoe UI"/>
                <a:cs typeface="Segoe UI"/>
              </a:rPr>
              <a:t> </a:t>
            </a:r>
            <a:r>
              <a:rPr sz="1100" spc="-25" dirty="0">
                <a:solidFill>
                  <a:srgbClr val="1E1E1E"/>
                </a:solidFill>
                <a:latin typeface="Segoe UI"/>
                <a:cs typeface="Segoe UI"/>
              </a:rPr>
              <a:t>wil </a:t>
            </a:r>
            <a:r>
              <a:rPr sz="1100" dirty="0">
                <a:solidFill>
                  <a:srgbClr val="1E1E1E"/>
                </a:solidFill>
                <a:latin typeface="Segoe UI"/>
                <a:cs typeface="Segoe UI"/>
              </a:rPr>
              <a:t>hiervoor</a:t>
            </a:r>
            <a:r>
              <a:rPr sz="1100" spc="-25" dirty="0">
                <a:solidFill>
                  <a:srgbClr val="1E1E1E"/>
                </a:solidFill>
                <a:latin typeface="Segoe UI"/>
                <a:cs typeface="Segoe UI"/>
              </a:rPr>
              <a:t> </a:t>
            </a:r>
            <a:r>
              <a:rPr sz="1100" dirty="0">
                <a:solidFill>
                  <a:srgbClr val="1E1E1E"/>
                </a:solidFill>
                <a:latin typeface="Segoe UI"/>
                <a:cs typeface="Segoe UI"/>
              </a:rPr>
              <a:t>een</a:t>
            </a:r>
            <a:r>
              <a:rPr sz="1100" spc="-45" dirty="0">
                <a:solidFill>
                  <a:srgbClr val="1E1E1E"/>
                </a:solidFill>
                <a:latin typeface="Segoe UI"/>
                <a:cs typeface="Segoe UI"/>
              </a:rPr>
              <a:t> </a:t>
            </a:r>
            <a:r>
              <a:rPr sz="1100" dirty="0">
                <a:solidFill>
                  <a:srgbClr val="1E1E1E"/>
                </a:solidFill>
                <a:latin typeface="Segoe UI"/>
                <a:cs typeface="Segoe UI"/>
              </a:rPr>
              <a:t>duidelijke</a:t>
            </a:r>
            <a:r>
              <a:rPr sz="1100" spc="-35" dirty="0">
                <a:solidFill>
                  <a:srgbClr val="1E1E1E"/>
                </a:solidFill>
                <a:latin typeface="Segoe UI"/>
                <a:cs typeface="Segoe UI"/>
              </a:rPr>
              <a:t> </a:t>
            </a:r>
            <a:r>
              <a:rPr sz="1100" dirty="0">
                <a:solidFill>
                  <a:srgbClr val="1E1E1E"/>
                </a:solidFill>
                <a:latin typeface="Segoe UI"/>
                <a:cs typeface="Segoe UI"/>
              </a:rPr>
              <a:t>en</a:t>
            </a:r>
            <a:r>
              <a:rPr sz="1100" spc="-30" dirty="0">
                <a:solidFill>
                  <a:srgbClr val="1E1E1E"/>
                </a:solidFill>
                <a:latin typeface="Segoe UI"/>
                <a:cs typeface="Segoe UI"/>
              </a:rPr>
              <a:t> </a:t>
            </a:r>
            <a:r>
              <a:rPr sz="1100" dirty="0">
                <a:solidFill>
                  <a:srgbClr val="1E1E1E"/>
                </a:solidFill>
                <a:latin typeface="Segoe UI"/>
                <a:cs typeface="Segoe UI"/>
              </a:rPr>
              <a:t>gedragen</a:t>
            </a:r>
            <a:r>
              <a:rPr sz="1100" spc="-25" dirty="0">
                <a:solidFill>
                  <a:srgbClr val="1E1E1E"/>
                </a:solidFill>
                <a:latin typeface="Segoe UI"/>
                <a:cs typeface="Segoe UI"/>
              </a:rPr>
              <a:t> </a:t>
            </a:r>
            <a:r>
              <a:rPr sz="1100" dirty="0">
                <a:solidFill>
                  <a:srgbClr val="1E1E1E"/>
                </a:solidFill>
                <a:latin typeface="Segoe UI"/>
                <a:cs typeface="Segoe UI"/>
              </a:rPr>
              <a:t>methodiek</a:t>
            </a:r>
            <a:r>
              <a:rPr sz="1100" spc="-25" dirty="0">
                <a:solidFill>
                  <a:srgbClr val="1E1E1E"/>
                </a:solidFill>
                <a:latin typeface="Segoe UI"/>
                <a:cs typeface="Segoe UI"/>
              </a:rPr>
              <a:t> </a:t>
            </a:r>
            <a:r>
              <a:rPr sz="1100" spc="-10" dirty="0">
                <a:solidFill>
                  <a:srgbClr val="1E1E1E"/>
                </a:solidFill>
                <a:latin typeface="Segoe UI"/>
                <a:cs typeface="Segoe UI"/>
              </a:rPr>
              <a:t>ontwerpen.</a:t>
            </a:r>
            <a:endParaRPr sz="1100" dirty="0">
              <a:latin typeface="Segoe UI"/>
              <a:cs typeface="Segoe UI"/>
            </a:endParaRPr>
          </a:p>
          <a:p>
            <a:pPr marL="469265" indent="-227965">
              <a:lnSpc>
                <a:spcPct val="100000"/>
              </a:lnSpc>
              <a:spcBef>
                <a:spcPts val="1225"/>
              </a:spcBef>
              <a:buClr>
                <a:srgbClr val="44B8BE"/>
              </a:buClr>
              <a:buFont typeface="Arial MT"/>
              <a:buChar char="•"/>
              <a:tabLst>
                <a:tab pos="469265" algn="l"/>
              </a:tabLst>
            </a:pPr>
            <a:r>
              <a:rPr sz="1100" dirty="0">
                <a:solidFill>
                  <a:srgbClr val="1E1E1E"/>
                </a:solidFill>
                <a:latin typeface="Segoe UI"/>
                <a:cs typeface="Segoe UI"/>
              </a:rPr>
              <a:t>De</a:t>
            </a:r>
            <a:r>
              <a:rPr sz="1100" spc="-40" dirty="0">
                <a:solidFill>
                  <a:srgbClr val="1E1E1E"/>
                </a:solidFill>
                <a:latin typeface="Segoe UI"/>
                <a:cs typeface="Segoe UI"/>
              </a:rPr>
              <a:t> </a:t>
            </a:r>
            <a:r>
              <a:rPr sz="1100" dirty="0">
                <a:solidFill>
                  <a:srgbClr val="1E1E1E"/>
                </a:solidFill>
                <a:latin typeface="Segoe UI"/>
                <a:cs typeface="Segoe UI"/>
              </a:rPr>
              <a:t>doelstelling</a:t>
            </a:r>
            <a:r>
              <a:rPr sz="1100" spc="-25" dirty="0">
                <a:solidFill>
                  <a:srgbClr val="1E1E1E"/>
                </a:solidFill>
                <a:latin typeface="Segoe UI"/>
                <a:cs typeface="Segoe UI"/>
              </a:rPr>
              <a:t> </a:t>
            </a:r>
            <a:r>
              <a:rPr sz="1100" dirty="0">
                <a:solidFill>
                  <a:srgbClr val="1E1E1E"/>
                </a:solidFill>
                <a:latin typeface="Segoe UI"/>
                <a:cs typeface="Segoe UI"/>
              </a:rPr>
              <a:t>is</a:t>
            </a:r>
            <a:r>
              <a:rPr sz="1100" spc="-25" dirty="0">
                <a:solidFill>
                  <a:srgbClr val="1E1E1E"/>
                </a:solidFill>
                <a:latin typeface="Segoe UI"/>
                <a:cs typeface="Segoe UI"/>
              </a:rPr>
              <a:t> </a:t>
            </a:r>
            <a:r>
              <a:rPr sz="1100" dirty="0">
                <a:solidFill>
                  <a:srgbClr val="1E1E1E"/>
                </a:solidFill>
                <a:latin typeface="Segoe UI"/>
                <a:cs typeface="Segoe UI"/>
              </a:rPr>
              <a:t>om</a:t>
            </a:r>
            <a:r>
              <a:rPr sz="1100" spc="-30" dirty="0">
                <a:solidFill>
                  <a:srgbClr val="1E1E1E"/>
                </a:solidFill>
                <a:latin typeface="Segoe UI"/>
                <a:cs typeface="Segoe UI"/>
              </a:rPr>
              <a:t> </a:t>
            </a:r>
            <a:r>
              <a:rPr sz="1100" dirty="0">
                <a:solidFill>
                  <a:srgbClr val="1E1E1E"/>
                </a:solidFill>
                <a:latin typeface="Segoe UI"/>
                <a:cs typeface="Segoe UI"/>
              </a:rPr>
              <a:t>optimaal</a:t>
            </a:r>
            <a:r>
              <a:rPr sz="1100" spc="-25"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gestructureerd</a:t>
            </a:r>
            <a:r>
              <a:rPr sz="1100" spc="-10" dirty="0">
                <a:solidFill>
                  <a:srgbClr val="1E1E1E"/>
                </a:solidFill>
                <a:latin typeface="Segoe UI"/>
                <a:cs typeface="Segoe UI"/>
              </a:rPr>
              <a:t> </a:t>
            </a:r>
            <a:r>
              <a:rPr sz="1100" dirty="0">
                <a:solidFill>
                  <a:srgbClr val="1E1E1E"/>
                </a:solidFill>
                <a:latin typeface="Segoe UI"/>
                <a:cs typeface="Segoe UI"/>
              </a:rPr>
              <a:t>projecten</a:t>
            </a:r>
            <a:r>
              <a:rPr sz="1100" spc="-15" dirty="0">
                <a:solidFill>
                  <a:srgbClr val="1E1E1E"/>
                </a:solidFill>
                <a:latin typeface="Segoe UI"/>
                <a:cs typeface="Segoe UI"/>
              </a:rPr>
              <a:t> </a:t>
            </a:r>
            <a:r>
              <a:rPr sz="1100" dirty="0">
                <a:solidFill>
                  <a:srgbClr val="1E1E1E"/>
                </a:solidFill>
                <a:latin typeface="Segoe UI"/>
                <a:cs typeface="Segoe UI"/>
              </a:rPr>
              <a:t>voor</a:t>
            </a:r>
            <a:r>
              <a:rPr sz="1100" spc="-15" dirty="0">
                <a:solidFill>
                  <a:srgbClr val="1E1E1E"/>
                </a:solidFill>
                <a:latin typeface="Segoe UI"/>
                <a:cs typeface="Segoe UI"/>
              </a:rPr>
              <a:t> </a:t>
            </a:r>
            <a:r>
              <a:rPr sz="1100" dirty="0">
                <a:solidFill>
                  <a:srgbClr val="1E1E1E"/>
                </a:solidFill>
                <a:latin typeface="Segoe UI"/>
                <a:cs typeface="Segoe UI"/>
              </a:rPr>
              <a:t>te</a:t>
            </a:r>
            <a:r>
              <a:rPr sz="1100" spc="-25" dirty="0">
                <a:solidFill>
                  <a:srgbClr val="1E1E1E"/>
                </a:solidFill>
                <a:latin typeface="Segoe UI"/>
                <a:cs typeface="Segoe UI"/>
              </a:rPr>
              <a:t> </a:t>
            </a:r>
            <a:r>
              <a:rPr sz="1100" dirty="0">
                <a:solidFill>
                  <a:srgbClr val="1E1E1E"/>
                </a:solidFill>
                <a:latin typeface="Segoe UI"/>
                <a:cs typeface="Segoe UI"/>
              </a:rPr>
              <a:t>bereiden,</a:t>
            </a:r>
            <a:r>
              <a:rPr sz="1100" spc="-25" dirty="0">
                <a:solidFill>
                  <a:srgbClr val="1E1E1E"/>
                </a:solidFill>
                <a:latin typeface="Segoe UI"/>
                <a:cs typeface="Segoe UI"/>
              </a:rPr>
              <a:t> </a:t>
            </a:r>
            <a:r>
              <a:rPr sz="1100" dirty="0">
                <a:solidFill>
                  <a:srgbClr val="1E1E1E"/>
                </a:solidFill>
                <a:latin typeface="Segoe UI"/>
                <a:cs typeface="Segoe UI"/>
              </a:rPr>
              <a:t>te</a:t>
            </a:r>
            <a:r>
              <a:rPr sz="1100" spc="-25" dirty="0">
                <a:solidFill>
                  <a:srgbClr val="1E1E1E"/>
                </a:solidFill>
                <a:latin typeface="Segoe UI"/>
                <a:cs typeface="Segoe UI"/>
              </a:rPr>
              <a:t> </a:t>
            </a:r>
            <a:r>
              <a:rPr sz="1100" dirty="0">
                <a:solidFill>
                  <a:srgbClr val="1E1E1E"/>
                </a:solidFill>
                <a:latin typeface="Segoe UI"/>
                <a:cs typeface="Segoe UI"/>
              </a:rPr>
              <a:t>valideren,</a:t>
            </a:r>
            <a:r>
              <a:rPr sz="1100" spc="-25" dirty="0">
                <a:solidFill>
                  <a:srgbClr val="1E1E1E"/>
                </a:solidFill>
                <a:latin typeface="Segoe UI"/>
                <a:cs typeface="Segoe UI"/>
              </a:rPr>
              <a:t> </a:t>
            </a:r>
            <a:r>
              <a:rPr sz="1100" dirty="0">
                <a:solidFill>
                  <a:srgbClr val="1E1E1E"/>
                </a:solidFill>
                <a:latin typeface="Segoe UI"/>
                <a:cs typeface="Segoe UI"/>
              </a:rPr>
              <a:t>te</a:t>
            </a:r>
            <a:r>
              <a:rPr sz="1100" spc="-30" dirty="0">
                <a:solidFill>
                  <a:srgbClr val="1E1E1E"/>
                </a:solidFill>
                <a:latin typeface="Segoe UI"/>
                <a:cs typeface="Segoe UI"/>
              </a:rPr>
              <a:t> </a:t>
            </a:r>
            <a:r>
              <a:rPr sz="1100" dirty="0">
                <a:solidFill>
                  <a:srgbClr val="1E1E1E"/>
                </a:solidFill>
                <a:latin typeface="Segoe UI"/>
                <a:cs typeface="Segoe UI"/>
              </a:rPr>
              <a:t>realiseren</a:t>
            </a:r>
            <a:r>
              <a:rPr sz="1100" spc="-25"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te</a:t>
            </a:r>
            <a:r>
              <a:rPr sz="1100" spc="-30" dirty="0">
                <a:solidFill>
                  <a:srgbClr val="1E1E1E"/>
                </a:solidFill>
                <a:latin typeface="Segoe UI"/>
                <a:cs typeface="Segoe UI"/>
              </a:rPr>
              <a:t> </a:t>
            </a:r>
            <a:r>
              <a:rPr sz="1100" spc="-10" dirty="0">
                <a:solidFill>
                  <a:srgbClr val="1E1E1E"/>
                </a:solidFill>
                <a:latin typeface="Segoe UI"/>
                <a:cs typeface="Segoe UI"/>
              </a:rPr>
              <a:t>evalueren</a:t>
            </a:r>
            <a:endParaRPr sz="1100" dirty="0">
              <a:latin typeface="Segoe UI"/>
              <a:cs typeface="Segoe UI"/>
            </a:endParaRPr>
          </a:p>
          <a:p>
            <a:pPr marL="469900" marR="287020" indent="-228600">
              <a:lnSpc>
                <a:spcPct val="140100"/>
              </a:lnSpc>
              <a:spcBef>
                <a:spcPts val="705"/>
              </a:spcBef>
              <a:buClr>
                <a:srgbClr val="44B8BE"/>
              </a:buClr>
              <a:buFont typeface="Arial MT"/>
              <a:buChar char="•"/>
              <a:tabLst>
                <a:tab pos="469900" algn="l"/>
              </a:tabLst>
            </a:pPr>
            <a:r>
              <a:rPr sz="1100" dirty="0">
                <a:solidFill>
                  <a:srgbClr val="1E1E1E"/>
                </a:solidFill>
                <a:latin typeface="Segoe UI"/>
                <a:cs typeface="Segoe UI"/>
              </a:rPr>
              <a:t>Concreet</a:t>
            </a:r>
            <a:r>
              <a:rPr sz="1100" spc="-30" dirty="0">
                <a:solidFill>
                  <a:srgbClr val="1E1E1E"/>
                </a:solidFill>
                <a:latin typeface="Segoe UI"/>
                <a:cs typeface="Segoe UI"/>
              </a:rPr>
              <a:t> </a:t>
            </a:r>
            <a:r>
              <a:rPr sz="1100" dirty="0">
                <a:solidFill>
                  <a:srgbClr val="1E1E1E"/>
                </a:solidFill>
                <a:latin typeface="Segoe UI"/>
                <a:cs typeface="Segoe UI"/>
              </a:rPr>
              <a:t>betekent</a:t>
            </a:r>
            <a:r>
              <a:rPr sz="1100" spc="-30" dirty="0">
                <a:solidFill>
                  <a:srgbClr val="1E1E1E"/>
                </a:solidFill>
                <a:latin typeface="Segoe UI"/>
                <a:cs typeface="Segoe UI"/>
              </a:rPr>
              <a:t> </a:t>
            </a:r>
            <a:r>
              <a:rPr sz="1100" dirty="0">
                <a:solidFill>
                  <a:srgbClr val="1E1E1E"/>
                </a:solidFill>
                <a:latin typeface="Segoe UI"/>
                <a:cs typeface="Segoe UI"/>
              </a:rPr>
              <a:t>dit</a:t>
            </a:r>
            <a:r>
              <a:rPr sz="1100" spc="-30" dirty="0">
                <a:solidFill>
                  <a:srgbClr val="1E1E1E"/>
                </a:solidFill>
                <a:latin typeface="Segoe UI"/>
                <a:cs typeface="Segoe UI"/>
              </a:rPr>
              <a:t> </a:t>
            </a:r>
            <a:r>
              <a:rPr sz="1100" dirty="0">
                <a:solidFill>
                  <a:srgbClr val="1E1E1E"/>
                </a:solidFill>
                <a:latin typeface="Segoe UI"/>
                <a:cs typeface="Segoe UI"/>
              </a:rPr>
              <a:t>de</a:t>
            </a:r>
            <a:r>
              <a:rPr sz="1100" spc="-30" dirty="0">
                <a:solidFill>
                  <a:srgbClr val="1E1E1E"/>
                </a:solidFill>
                <a:latin typeface="Segoe UI"/>
                <a:cs typeface="Segoe UI"/>
              </a:rPr>
              <a:t> </a:t>
            </a:r>
            <a:r>
              <a:rPr sz="1100" dirty="0">
                <a:solidFill>
                  <a:srgbClr val="1E1E1E"/>
                </a:solidFill>
                <a:latin typeface="Segoe UI"/>
                <a:cs typeface="Segoe UI"/>
              </a:rPr>
              <a:t>ontwikkeling</a:t>
            </a:r>
            <a:r>
              <a:rPr sz="1100" spc="-20" dirty="0">
                <a:solidFill>
                  <a:srgbClr val="1E1E1E"/>
                </a:solidFill>
                <a:latin typeface="Segoe UI"/>
                <a:cs typeface="Segoe UI"/>
              </a:rPr>
              <a:t> </a:t>
            </a:r>
            <a:r>
              <a:rPr sz="1100" dirty="0">
                <a:solidFill>
                  <a:srgbClr val="1E1E1E"/>
                </a:solidFill>
                <a:latin typeface="Segoe UI"/>
                <a:cs typeface="Segoe UI"/>
              </a:rPr>
              <a:t>van:</a:t>
            </a:r>
            <a:r>
              <a:rPr sz="1100" spc="-35" dirty="0">
                <a:solidFill>
                  <a:srgbClr val="1E1E1E"/>
                </a:solidFill>
                <a:latin typeface="Segoe UI"/>
                <a:cs typeface="Segoe UI"/>
              </a:rPr>
              <a:t> </a:t>
            </a:r>
            <a:r>
              <a:rPr sz="1100" dirty="0">
                <a:solidFill>
                  <a:srgbClr val="1E1E1E"/>
                </a:solidFill>
                <a:latin typeface="Segoe UI"/>
                <a:cs typeface="Segoe UI"/>
              </a:rPr>
              <a:t>een</a:t>
            </a:r>
            <a:r>
              <a:rPr sz="1100" spc="-30" dirty="0">
                <a:solidFill>
                  <a:srgbClr val="1E1E1E"/>
                </a:solidFill>
                <a:latin typeface="Segoe UI"/>
                <a:cs typeface="Segoe UI"/>
              </a:rPr>
              <a:t> </a:t>
            </a:r>
            <a:r>
              <a:rPr sz="1100" dirty="0">
                <a:solidFill>
                  <a:srgbClr val="1E1E1E"/>
                </a:solidFill>
                <a:latin typeface="Segoe UI"/>
                <a:cs typeface="Segoe UI"/>
              </a:rPr>
              <a:t>kader</a:t>
            </a:r>
            <a:r>
              <a:rPr sz="1100" spc="-30" dirty="0">
                <a:solidFill>
                  <a:srgbClr val="1E1E1E"/>
                </a:solidFill>
                <a:latin typeface="Segoe UI"/>
                <a:cs typeface="Segoe UI"/>
              </a:rPr>
              <a:t> </a:t>
            </a:r>
            <a:r>
              <a:rPr sz="1100" dirty="0">
                <a:solidFill>
                  <a:srgbClr val="1E1E1E"/>
                </a:solidFill>
                <a:latin typeface="Segoe UI"/>
                <a:cs typeface="Segoe UI"/>
              </a:rPr>
              <a:t>projectmanagement,</a:t>
            </a:r>
            <a:r>
              <a:rPr sz="1100" spc="-15" dirty="0">
                <a:solidFill>
                  <a:srgbClr val="1E1E1E"/>
                </a:solidFill>
                <a:latin typeface="Segoe UI"/>
                <a:cs typeface="Segoe UI"/>
              </a:rPr>
              <a:t> </a:t>
            </a:r>
            <a:r>
              <a:rPr sz="1100" dirty="0">
                <a:solidFill>
                  <a:srgbClr val="1E1E1E"/>
                </a:solidFill>
                <a:latin typeface="Segoe UI"/>
                <a:cs typeface="Segoe UI"/>
              </a:rPr>
              <a:t>een</a:t>
            </a:r>
            <a:r>
              <a:rPr sz="1100" spc="-30" dirty="0">
                <a:solidFill>
                  <a:srgbClr val="1E1E1E"/>
                </a:solidFill>
                <a:latin typeface="Segoe UI"/>
                <a:cs typeface="Segoe UI"/>
              </a:rPr>
              <a:t> </a:t>
            </a:r>
            <a:r>
              <a:rPr sz="1100" dirty="0">
                <a:solidFill>
                  <a:srgbClr val="1E1E1E"/>
                </a:solidFill>
                <a:latin typeface="Segoe UI"/>
                <a:cs typeface="Segoe UI"/>
              </a:rPr>
              <a:t>sjabloon</a:t>
            </a:r>
            <a:r>
              <a:rPr sz="1100" spc="-25" dirty="0">
                <a:solidFill>
                  <a:srgbClr val="1E1E1E"/>
                </a:solidFill>
                <a:latin typeface="Segoe UI"/>
                <a:cs typeface="Segoe UI"/>
              </a:rPr>
              <a:t> </a:t>
            </a:r>
            <a:r>
              <a:rPr sz="1100" dirty="0">
                <a:solidFill>
                  <a:srgbClr val="1E1E1E"/>
                </a:solidFill>
                <a:latin typeface="Segoe UI"/>
                <a:cs typeface="Segoe UI"/>
              </a:rPr>
              <a:t>(of</a:t>
            </a:r>
            <a:r>
              <a:rPr sz="1100" spc="-25" dirty="0">
                <a:solidFill>
                  <a:srgbClr val="1E1E1E"/>
                </a:solidFill>
                <a:latin typeface="Segoe UI"/>
                <a:cs typeface="Segoe UI"/>
              </a:rPr>
              <a:t> </a:t>
            </a:r>
            <a:r>
              <a:rPr sz="1100" dirty="0">
                <a:solidFill>
                  <a:srgbClr val="1E1E1E"/>
                </a:solidFill>
                <a:latin typeface="Segoe UI"/>
                <a:cs typeface="Segoe UI"/>
              </a:rPr>
              <a:t>meerdere)</a:t>
            </a:r>
            <a:r>
              <a:rPr sz="1100" spc="-20" dirty="0">
                <a:solidFill>
                  <a:srgbClr val="1E1E1E"/>
                </a:solidFill>
                <a:latin typeface="Segoe UI"/>
                <a:cs typeface="Segoe UI"/>
              </a:rPr>
              <a:t> </a:t>
            </a:r>
            <a:r>
              <a:rPr sz="1100" dirty="0">
                <a:solidFill>
                  <a:srgbClr val="1E1E1E"/>
                </a:solidFill>
                <a:latin typeface="Segoe UI"/>
                <a:cs typeface="Segoe UI"/>
              </a:rPr>
              <a:t>voor</a:t>
            </a:r>
            <a:r>
              <a:rPr sz="1100" spc="-25" dirty="0">
                <a:solidFill>
                  <a:srgbClr val="1E1E1E"/>
                </a:solidFill>
                <a:latin typeface="Segoe UI"/>
                <a:cs typeface="Segoe UI"/>
              </a:rPr>
              <a:t> </a:t>
            </a:r>
            <a:r>
              <a:rPr sz="1100" dirty="0">
                <a:solidFill>
                  <a:srgbClr val="1E1E1E"/>
                </a:solidFill>
                <a:latin typeface="Segoe UI"/>
                <a:cs typeface="Segoe UI"/>
              </a:rPr>
              <a:t>projectfiche</a:t>
            </a:r>
            <a:r>
              <a:rPr sz="1100" spc="-10" dirty="0">
                <a:solidFill>
                  <a:srgbClr val="1E1E1E"/>
                </a:solidFill>
                <a:latin typeface="Segoe UI"/>
                <a:cs typeface="Segoe UI"/>
              </a:rPr>
              <a:t> </a:t>
            </a:r>
            <a:r>
              <a:rPr sz="1100" dirty="0">
                <a:solidFill>
                  <a:srgbClr val="1E1E1E"/>
                </a:solidFill>
                <a:latin typeface="Segoe UI"/>
                <a:cs typeface="Segoe UI"/>
              </a:rPr>
              <a:t>in</a:t>
            </a:r>
            <a:r>
              <a:rPr sz="1100" spc="-30" dirty="0">
                <a:solidFill>
                  <a:srgbClr val="1E1E1E"/>
                </a:solidFill>
                <a:latin typeface="Segoe UI"/>
                <a:cs typeface="Segoe UI"/>
              </a:rPr>
              <a:t> </a:t>
            </a:r>
            <a:r>
              <a:rPr sz="1100" spc="-25" dirty="0">
                <a:solidFill>
                  <a:srgbClr val="1E1E1E"/>
                </a:solidFill>
                <a:latin typeface="Segoe UI"/>
                <a:cs typeface="Segoe UI"/>
              </a:rPr>
              <a:t>een </a:t>
            </a:r>
            <a:r>
              <a:rPr sz="1100" dirty="0">
                <a:solidFill>
                  <a:srgbClr val="1E1E1E"/>
                </a:solidFill>
                <a:latin typeface="Segoe UI"/>
                <a:cs typeface="Segoe UI"/>
              </a:rPr>
              <a:t>herkenbare</a:t>
            </a:r>
            <a:r>
              <a:rPr sz="1100" spc="-5" dirty="0">
                <a:solidFill>
                  <a:srgbClr val="1E1E1E"/>
                </a:solidFill>
                <a:latin typeface="Segoe UI"/>
                <a:cs typeface="Segoe UI"/>
              </a:rPr>
              <a:t> </a:t>
            </a:r>
            <a:r>
              <a:rPr sz="1100" dirty="0">
                <a:solidFill>
                  <a:srgbClr val="1E1E1E"/>
                </a:solidFill>
                <a:latin typeface="Segoe UI"/>
                <a:cs typeface="Segoe UI"/>
              </a:rPr>
              <a:t>huisstijl,</a:t>
            </a:r>
            <a:r>
              <a:rPr sz="1100" spc="-10" dirty="0">
                <a:solidFill>
                  <a:srgbClr val="1E1E1E"/>
                </a:solidFill>
                <a:latin typeface="Segoe UI"/>
                <a:cs typeface="Segoe UI"/>
              </a:rPr>
              <a:t> </a:t>
            </a:r>
            <a:r>
              <a:rPr sz="1100" dirty="0">
                <a:solidFill>
                  <a:srgbClr val="1E1E1E"/>
                </a:solidFill>
                <a:latin typeface="Segoe UI"/>
                <a:cs typeface="Segoe UI"/>
              </a:rPr>
              <a:t>een (of</a:t>
            </a:r>
            <a:r>
              <a:rPr sz="1100" spc="15" dirty="0">
                <a:solidFill>
                  <a:srgbClr val="1E1E1E"/>
                </a:solidFill>
                <a:latin typeface="Segoe UI"/>
                <a:cs typeface="Segoe UI"/>
              </a:rPr>
              <a:t> </a:t>
            </a:r>
            <a:r>
              <a:rPr sz="1100" dirty="0">
                <a:solidFill>
                  <a:srgbClr val="1E1E1E"/>
                </a:solidFill>
                <a:latin typeface="Segoe UI"/>
                <a:cs typeface="Segoe UI"/>
              </a:rPr>
              <a:t>meerdere)</a:t>
            </a:r>
            <a:r>
              <a:rPr sz="1100" spc="-5" dirty="0">
                <a:solidFill>
                  <a:srgbClr val="1E1E1E"/>
                </a:solidFill>
                <a:latin typeface="Segoe UI"/>
                <a:cs typeface="Segoe UI"/>
              </a:rPr>
              <a:t> </a:t>
            </a:r>
            <a:r>
              <a:rPr sz="1100" spc="-10" dirty="0">
                <a:solidFill>
                  <a:srgbClr val="1E1E1E"/>
                </a:solidFill>
                <a:latin typeface="Segoe UI"/>
                <a:cs typeface="Segoe UI"/>
              </a:rPr>
              <a:t>validatieflow(s)/goedkeuringsprocedure(s),</a:t>
            </a:r>
            <a:r>
              <a:rPr sz="1100" spc="15" dirty="0">
                <a:solidFill>
                  <a:srgbClr val="1E1E1E"/>
                </a:solidFill>
                <a:latin typeface="Segoe UI"/>
                <a:cs typeface="Segoe UI"/>
              </a:rPr>
              <a:t> </a:t>
            </a:r>
            <a:r>
              <a:rPr sz="1100" dirty="0">
                <a:solidFill>
                  <a:srgbClr val="1E1E1E"/>
                </a:solidFill>
                <a:latin typeface="Segoe UI"/>
                <a:cs typeface="Segoe UI"/>
              </a:rPr>
              <a:t>een actueel</a:t>
            </a:r>
            <a:r>
              <a:rPr sz="1100" spc="10" dirty="0">
                <a:solidFill>
                  <a:srgbClr val="1E1E1E"/>
                </a:solidFill>
                <a:latin typeface="Segoe UI"/>
                <a:cs typeface="Segoe UI"/>
              </a:rPr>
              <a:t> </a:t>
            </a:r>
            <a:r>
              <a:rPr sz="1100" dirty="0">
                <a:solidFill>
                  <a:srgbClr val="1E1E1E"/>
                </a:solidFill>
                <a:latin typeface="Segoe UI"/>
                <a:cs typeface="Segoe UI"/>
              </a:rPr>
              <a:t>en volledig overzicht van </a:t>
            </a:r>
            <a:r>
              <a:rPr sz="1100" spc="-25" dirty="0">
                <a:solidFill>
                  <a:srgbClr val="1E1E1E"/>
                </a:solidFill>
                <a:latin typeface="Segoe UI"/>
                <a:cs typeface="Segoe UI"/>
              </a:rPr>
              <a:t>de </a:t>
            </a:r>
            <a:r>
              <a:rPr sz="1100" dirty="0">
                <a:solidFill>
                  <a:srgbClr val="1E1E1E"/>
                </a:solidFill>
                <a:latin typeface="Segoe UI"/>
                <a:cs typeface="Segoe UI"/>
              </a:rPr>
              <a:t>belangrijke</a:t>
            </a:r>
            <a:r>
              <a:rPr sz="1100" spc="-30" dirty="0">
                <a:solidFill>
                  <a:srgbClr val="1E1E1E"/>
                </a:solidFill>
                <a:latin typeface="Segoe UI"/>
                <a:cs typeface="Segoe UI"/>
              </a:rPr>
              <a:t> </a:t>
            </a:r>
            <a:r>
              <a:rPr sz="1100" dirty="0" err="1">
                <a:solidFill>
                  <a:srgbClr val="1E1E1E"/>
                </a:solidFill>
                <a:latin typeface="Segoe UI"/>
                <a:cs typeface="Segoe UI"/>
              </a:rPr>
              <a:t>lopende</a:t>
            </a:r>
            <a:r>
              <a:rPr sz="1100" spc="-25" dirty="0">
                <a:solidFill>
                  <a:srgbClr val="1E1E1E"/>
                </a:solidFill>
                <a:latin typeface="Segoe UI"/>
                <a:cs typeface="Segoe UI"/>
              </a:rPr>
              <a:t> </a:t>
            </a:r>
            <a:r>
              <a:rPr sz="1100" dirty="0" err="1">
                <a:solidFill>
                  <a:srgbClr val="1E1E1E"/>
                </a:solidFill>
                <a:latin typeface="Segoe UI"/>
                <a:cs typeface="Segoe UI"/>
              </a:rPr>
              <a:t>projecten</a:t>
            </a:r>
            <a:r>
              <a:rPr sz="1100" spc="-10" dirty="0">
                <a:solidFill>
                  <a:srgbClr val="1E1E1E"/>
                </a:solidFill>
                <a:latin typeface="Segoe UI"/>
                <a:cs typeface="Segoe UI"/>
              </a:rPr>
              <a:t>.</a:t>
            </a:r>
            <a:endParaRPr sz="1100" dirty="0">
              <a:latin typeface="Segoe UI"/>
              <a:cs typeface="Segoe UI"/>
            </a:endParaRPr>
          </a:p>
        </p:txBody>
      </p:sp>
      <p:pic>
        <p:nvPicPr>
          <p:cNvPr id="5" name="object 5"/>
          <p:cNvPicPr/>
          <p:nvPr/>
        </p:nvPicPr>
        <p:blipFill>
          <a:blip r:embed="rId3" cstate="print"/>
          <a:stretch>
            <a:fillRect/>
          </a:stretch>
        </p:blipFill>
        <p:spPr>
          <a:xfrm>
            <a:off x="2435605" y="4405757"/>
            <a:ext cx="64007" cy="106680"/>
          </a:xfrm>
          <a:prstGeom prst="rect">
            <a:avLst/>
          </a:prstGeom>
        </p:spPr>
      </p:pic>
      <p:sp>
        <p:nvSpPr>
          <p:cNvPr id="6" name="object 6"/>
          <p:cNvSpPr txBox="1"/>
          <p:nvPr/>
        </p:nvSpPr>
        <p:spPr>
          <a:xfrm>
            <a:off x="2651886" y="4357496"/>
            <a:ext cx="8188959" cy="1040670"/>
          </a:xfrm>
          <a:prstGeom prst="rect">
            <a:avLst/>
          </a:prstGeom>
        </p:spPr>
        <p:txBody>
          <a:bodyPr vert="horz" wrap="square" lIns="0" tIns="12700" rIns="0" bIns="0" rtlCol="0">
            <a:spAutoFit/>
          </a:bodyPr>
          <a:lstStyle/>
          <a:p>
            <a:pPr marL="12700">
              <a:lnSpc>
                <a:spcPct val="100000"/>
              </a:lnSpc>
              <a:spcBef>
                <a:spcPts val="100"/>
              </a:spcBef>
            </a:pPr>
            <a:r>
              <a:rPr sz="1200" b="1" spc="-10" dirty="0">
                <a:solidFill>
                  <a:srgbClr val="1E1E1E"/>
                </a:solidFill>
                <a:latin typeface="Segoe UI"/>
                <a:cs typeface="Segoe UI"/>
              </a:rPr>
              <a:t>Structurele</a:t>
            </a:r>
            <a:r>
              <a:rPr sz="1200" b="1" spc="-45" dirty="0">
                <a:solidFill>
                  <a:srgbClr val="1E1E1E"/>
                </a:solidFill>
                <a:latin typeface="Segoe UI"/>
                <a:cs typeface="Segoe UI"/>
              </a:rPr>
              <a:t> </a:t>
            </a:r>
            <a:r>
              <a:rPr sz="1200" b="1" dirty="0">
                <a:solidFill>
                  <a:srgbClr val="1E1E1E"/>
                </a:solidFill>
                <a:latin typeface="Segoe UI"/>
                <a:cs typeface="Segoe UI"/>
              </a:rPr>
              <a:t>opvolging</a:t>
            </a:r>
            <a:r>
              <a:rPr sz="1200" b="1" spc="-5" dirty="0">
                <a:solidFill>
                  <a:srgbClr val="1E1E1E"/>
                </a:solidFill>
                <a:latin typeface="Segoe UI"/>
                <a:cs typeface="Segoe UI"/>
              </a:rPr>
              <a:t> </a:t>
            </a:r>
            <a:r>
              <a:rPr sz="1200" b="1" dirty="0">
                <a:solidFill>
                  <a:srgbClr val="1E1E1E"/>
                </a:solidFill>
                <a:latin typeface="Segoe UI"/>
                <a:cs typeface="Segoe UI"/>
              </a:rPr>
              <a:t>en</a:t>
            </a:r>
            <a:r>
              <a:rPr sz="1200" b="1" spc="-35" dirty="0">
                <a:solidFill>
                  <a:srgbClr val="1E1E1E"/>
                </a:solidFill>
                <a:latin typeface="Segoe UI"/>
                <a:cs typeface="Segoe UI"/>
              </a:rPr>
              <a:t> </a:t>
            </a:r>
            <a:r>
              <a:rPr sz="1200" b="1" dirty="0">
                <a:solidFill>
                  <a:srgbClr val="1E1E1E"/>
                </a:solidFill>
                <a:latin typeface="Segoe UI"/>
                <a:cs typeface="Segoe UI"/>
              </a:rPr>
              <a:t>bijsturing</a:t>
            </a:r>
            <a:r>
              <a:rPr sz="1200" b="1" spc="-20" dirty="0">
                <a:solidFill>
                  <a:srgbClr val="1E1E1E"/>
                </a:solidFill>
                <a:latin typeface="Segoe UI"/>
                <a:cs typeface="Segoe UI"/>
              </a:rPr>
              <a:t> </a:t>
            </a:r>
            <a:r>
              <a:rPr sz="1200" b="1" dirty="0">
                <a:solidFill>
                  <a:srgbClr val="1E1E1E"/>
                </a:solidFill>
                <a:latin typeface="Segoe UI"/>
                <a:cs typeface="Segoe UI"/>
              </a:rPr>
              <a:t>op</a:t>
            </a:r>
            <a:r>
              <a:rPr sz="1200" b="1" spc="-20" dirty="0">
                <a:solidFill>
                  <a:srgbClr val="1E1E1E"/>
                </a:solidFill>
                <a:latin typeface="Segoe UI"/>
                <a:cs typeface="Segoe UI"/>
              </a:rPr>
              <a:t> </a:t>
            </a:r>
            <a:r>
              <a:rPr sz="1200" b="1" spc="-10" dirty="0">
                <a:solidFill>
                  <a:srgbClr val="1E1E1E"/>
                </a:solidFill>
                <a:latin typeface="Segoe UI"/>
                <a:cs typeface="Segoe UI"/>
              </a:rPr>
              <a:t>managementniveau</a:t>
            </a:r>
            <a:endParaRPr sz="1200" dirty="0">
              <a:latin typeface="Segoe UI"/>
              <a:cs typeface="Segoe UI"/>
            </a:endParaRPr>
          </a:p>
          <a:p>
            <a:pPr marL="469265" indent="-227965">
              <a:lnSpc>
                <a:spcPct val="100000"/>
              </a:lnSpc>
              <a:spcBef>
                <a:spcPts val="1085"/>
              </a:spcBef>
              <a:buClr>
                <a:srgbClr val="44B8BE"/>
              </a:buClr>
              <a:buFont typeface="Arial MT"/>
              <a:buChar char="•"/>
              <a:tabLst>
                <a:tab pos="469265" algn="l"/>
              </a:tabLst>
            </a:pPr>
            <a:r>
              <a:rPr sz="1100" dirty="0">
                <a:solidFill>
                  <a:srgbClr val="1E1E1E"/>
                </a:solidFill>
                <a:latin typeface="Segoe UI"/>
                <a:cs typeface="Segoe UI"/>
              </a:rPr>
              <a:t>Op</a:t>
            </a:r>
            <a:r>
              <a:rPr sz="1100" spc="-20" dirty="0">
                <a:solidFill>
                  <a:srgbClr val="1E1E1E"/>
                </a:solidFill>
                <a:latin typeface="Segoe UI"/>
                <a:cs typeface="Segoe UI"/>
              </a:rPr>
              <a:t> </a:t>
            </a:r>
            <a:r>
              <a:rPr sz="1100" spc="-10" dirty="0">
                <a:solidFill>
                  <a:srgbClr val="1E1E1E"/>
                </a:solidFill>
                <a:latin typeface="Segoe UI"/>
                <a:cs typeface="Segoe UI"/>
              </a:rPr>
              <a:t>kwartaalbasis</a:t>
            </a:r>
            <a:r>
              <a:rPr sz="1100" spc="-30" dirty="0">
                <a:solidFill>
                  <a:srgbClr val="1E1E1E"/>
                </a:solidFill>
                <a:latin typeface="Segoe UI"/>
                <a:cs typeface="Segoe UI"/>
              </a:rPr>
              <a:t> </a:t>
            </a:r>
            <a:r>
              <a:rPr sz="1100" dirty="0">
                <a:solidFill>
                  <a:srgbClr val="1E1E1E"/>
                </a:solidFill>
                <a:latin typeface="Segoe UI"/>
                <a:cs typeface="Segoe UI"/>
              </a:rPr>
              <a:t>laten</a:t>
            </a:r>
            <a:r>
              <a:rPr sz="1100" spc="-15" dirty="0">
                <a:solidFill>
                  <a:srgbClr val="1E1E1E"/>
                </a:solidFill>
                <a:latin typeface="Segoe UI"/>
                <a:cs typeface="Segoe UI"/>
              </a:rPr>
              <a:t> </a:t>
            </a:r>
            <a:r>
              <a:rPr sz="1100" dirty="0">
                <a:solidFill>
                  <a:srgbClr val="1E1E1E"/>
                </a:solidFill>
                <a:latin typeface="Segoe UI"/>
                <a:cs typeface="Segoe UI"/>
              </a:rPr>
              <a:t>we</a:t>
            </a:r>
            <a:r>
              <a:rPr sz="1100" spc="-10" dirty="0">
                <a:solidFill>
                  <a:srgbClr val="1E1E1E"/>
                </a:solidFill>
                <a:latin typeface="Segoe UI"/>
                <a:cs typeface="Segoe UI"/>
              </a:rPr>
              <a:t> </a:t>
            </a:r>
            <a:r>
              <a:rPr sz="1100" dirty="0">
                <a:solidFill>
                  <a:srgbClr val="1E1E1E"/>
                </a:solidFill>
                <a:latin typeface="Segoe UI"/>
                <a:cs typeface="Segoe UI"/>
              </a:rPr>
              <a:t>een</a:t>
            </a:r>
            <a:r>
              <a:rPr sz="1100" spc="-20" dirty="0">
                <a:solidFill>
                  <a:srgbClr val="1E1E1E"/>
                </a:solidFill>
                <a:latin typeface="Segoe UI"/>
                <a:cs typeface="Segoe UI"/>
              </a:rPr>
              <a:t> </a:t>
            </a:r>
            <a:r>
              <a:rPr sz="1100" dirty="0">
                <a:solidFill>
                  <a:srgbClr val="1E1E1E"/>
                </a:solidFill>
                <a:latin typeface="Segoe UI"/>
                <a:cs typeface="Segoe UI"/>
              </a:rPr>
              <a:t>overlegmoment</a:t>
            </a:r>
            <a:r>
              <a:rPr sz="1100" spc="-5" dirty="0">
                <a:solidFill>
                  <a:srgbClr val="1E1E1E"/>
                </a:solidFill>
                <a:latin typeface="Segoe UI"/>
                <a:cs typeface="Segoe UI"/>
              </a:rPr>
              <a:t> </a:t>
            </a:r>
            <a:r>
              <a:rPr sz="1100" dirty="0">
                <a:solidFill>
                  <a:srgbClr val="1E1E1E"/>
                </a:solidFill>
                <a:latin typeface="Segoe UI"/>
                <a:cs typeface="Segoe UI"/>
              </a:rPr>
              <a:t>tussen</a:t>
            </a:r>
            <a:r>
              <a:rPr sz="1100" spc="-35" dirty="0">
                <a:solidFill>
                  <a:srgbClr val="1E1E1E"/>
                </a:solidFill>
                <a:latin typeface="Segoe UI"/>
                <a:cs typeface="Segoe UI"/>
              </a:rPr>
              <a:t> </a:t>
            </a:r>
            <a:r>
              <a:rPr sz="1100" dirty="0">
                <a:solidFill>
                  <a:srgbClr val="1E1E1E"/>
                </a:solidFill>
                <a:latin typeface="Segoe UI"/>
                <a:cs typeface="Segoe UI"/>
              </a:rPr>
              <a:t>MAT</a:t>
            </a:r>
            <a:r>
              <a:rPr sz="1100" spc="-20" dirty="0">
                <a:solidFill>
                  <a:srgbClr val="1E1E1E"/>
                </a:solidFill>
                <a:latin typeface="Segoe UI"/>
                <a:cs typeface="Segoe UI"/>
              </a:rPr>
              <a:t> </a:t>
            </a:r>
            <a:r>
              <a:rPr sz="1100" dirty="0">
                <a:solidFill>
                  <a:srgbClr val="1E1E1E"/>
                </a:solidFill>
                <a:latin typeface="Segoe UI"/>
                <a:cs typeface="Segoe UI"/>
              </a:rPr>
              <a:t>en</a:t>
            </a:r>
            <a:r>
              <a:rPr sz="1100" spc="-15" dirty="0">
                <a:solidFill>
                  <a:srgbClr val="1E1E1E"/>
                </a:solidFill>
                <a:latin typeface="Segoe UI"/>
                <a:cs typeface="Segoe UI"/>
              </a:rPr>
              <a:t> </a:t>
            </a:r>
            <a:r>
              <a:rPr sz="1100" dirty="0">
                <a:solidFill>
                  <a:srgbClr val="1E1E1E"/>
                </a:solidFill>
                <a:latin typeface="Segoe UI"/>
                <a:cs typeface="Segoe UI"/>
              </a:rPr>
              <a:t>CBS</a:t>
            </a:r>
            <a:r>
              <a:rPr sz="1100" spc="-40" dirty="0">
                <a:solidFill>
                  <a:srgbClr val="1E1E1E"/>
                </a:solidFill>
                <a:latin typeface="Segoe UI"/>
                <a:cs typeface="Segoe UI"/>
              </a:rPr>
              <a:t> </a:t>
            </a:r>
            <a:r>
              <a:rPr sz="1100" dirty="0">
                <a:solidFill>
                  <a:srgbClr val="1E1E1E"/>
                </a:solidFill>
                <a:latin typeface="Segoe UI"/>
                <a:cs typeface="Segoe UI"/>
              </a:rPr>
              <a:t>doorgaan (‘MAT-plus’)</a:t>
            </a:r>
            <a:r>
              <a:rPr sz="1100" spc="-30" dirty="0">
                <a:solidFill>
                  <a:srgbClr val="1E1E1E"/>
                </a:solidFill>
                <a:latin typeface="Segoe UI"/>
                <a:cs typeface="Segoe UI"/>
              </a:rPr>
              <a:t> </a:t>
            </a:r>
            <a:r>
              <a:rPr sz="1100" dirty="0">
                <a:solidFill>
                  <a:srgbClr val="1E1E1E"/>
                </a:solidFill>
                <a:latin typeface="Segoe UI"/>
                <a:cs typeface="Segoe UI"/>
              </a:rPr>
              <a:t>waarbij</a:t>
            </a:r>
            <a:r>
              <a:rPr sz="1100" spc="-20" dirty="0">
                <a:solidFill>
                  <a:srgbClr val="1E1E1E"/>
                </a:solidFill>
                <a:latin typeface="Segoe UI"/>
                <a:cs typeface="Segoe UI"/>
              </a:rPr>
              <a:t> </a:t>
            </a:r>
            <a:r>
              <a:rPr sz="1100" dirty="0">
                <a:solidFill>
                  <a:srgbClr val="1E1E1E"/>
                </a:solidFill>
                <a:latin typeface="Segoe UI"/>
                <a:cs typeface="Segoe UI"/>
              </a:rPr>
              <a:t>grote</a:t>
            </a:r>
            <a:r>
              <a:rPr sz="1100" spc="-5" dirty="0">
                <a:solidFill>
                  <a:srgbClr val="1E1E1E"/>
                </a:solidFill>
                <a:latin typeface="Segoe UI"/>
                <a:cs typeface="Segoe UI"/>
              </a:rPr>
              <a:t> </a:t>
            </a:r>
            <a:r>
              <a:rPr sz="1100" spc="-10" dirty="0">
                <a:solidFill>
                  <a:srgbClr val="1E1E1E"/>
                </a:solidFill>
                <a:latin typeface="Segoe UI"/>
                <a:cs typeface="Segoe UI"/>
              </a:rPr>
              <a:t>lopende</a:t>
            </a:r>
            <a:endParaRPr sz="1100" dirty="0">
              <a:latin typeface="Segoe UI"/>
              <a:cs typeface="Segoe UI"/>
            </a:endParaRPr>
          </a:p>
          <a:p>
            <a:pPr marL="469900">
              <a:lnSpc>
                <a:spcPct val="100000"/>
              </a:lnSpc>
              <a:spcBef>
                <a:spcPts val="530"/>
              </a:spcBef>
            </a:pPr>
            <a:r>
              <a:rPr sz="1100" spc="-10" dirty="0">
                <a:solidFill>
                  <a:srgbClr val="1E1E1E"/>
                </a:solidFill>
                <a:latin typeface="Segoe UI"/>
                <a:cs typeface="Segoe UI"/>
              </a:rPr>
              <a:t>dossiers/projecten,</a:t>
            </a:r>
            <a:r>
              <a:rPr sz="1100" spc="-15"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werking</a:t>
            </a:r>
            <a:r>
              <a:rPr sz="1100" spc="-10" dirty="0">
                <a:solidFill>
                  <a:srgbClr val="1E1E1E"/>
                </a:solidFill>
                <a:latin typeface="Segoe UI"/>
                <a:cs typeface="Segoe UI"/>
              </a:rPr>
              <a:t> </a:t>
            </a:r>
            <a:r>
              <a:rPr sz="1100" dirty="0">
                <a:solidFill>
                  <a:srgbClr val="1E1E1E"/>
                </a:solidFill>
                <a:latin typeface="Segoe UI"/>
                <a:cs typeface="Segoe UI"/>
              </a:rPr>
              <a:t>van</a:t>
            </a:r>
            <a:r>
              <a:rPr sz="1100" spc="-25"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organisatie</a:t>
            </a:r>
            <a:r>
              <a:rPr sz="1100" spc="-15" dirty="0">
                <a:solidFill>
                  <a:srgbClr val="1E1E1E"/>
                </a:solidFill>
                <a:latin typeface="Segoe UI"/>
                <a:cs typeface="Segoe UI"/>
              </a:rPr>
              <a:t> </a:t>
            </a:r>
            <a:r>
              <a:rPr sz="1100" dirty="0">
                <a:solidFill>
                  <a:srgbClr val="1E1E1E"/>
                </a:solidFill>
                <a:latin typeface="Segoe UI"/>
                <a:cs typeface="Segoe UI"/>
              </a:rPr>
              <a:t>worden besproken</a:t>
            </a:r>
            <a:r>
              <a:rPr sz="1100" spc="-20" dirty="0">
                <a:solidFill>
                  <a:srgbClr val="1E1E1E"/>
                </a:solidFill>
                <a:latin typeface="Segoe UI"/>
                <a:cs typeface="Segoe UI"/>
              </a:rPr>
              <a:t> </a:t>
            </a:r>
            <a:r>
              <a:rPr sz="1100" dirty="0">
                <a:solidFill>
                  <a:srgbClr val="1E1E1E"/>
                </a:solidFill>
                <a:latin typeface="Segoe UI"/>
                <a:cs typeface="Segoe UI"/>
              </a:rPr>
              <a:t>en</a:t>
            </a:r>
            <a:r>
              <a:rPr sz="1100" spc="-15" dirty="0">
                <a:solidFill>
                  <a:srgbClr val="1E1E1E"/>
                </a:solidFill>
                <a:latin typeface="Segoe UI"/>
                <a:cs typeface="Segoe UI"/>
              </a:rPr>
              <a:t> </a:t>
            </a:r>
            <a:r>
              <a:rPr sz="1100" dirty="0">
                <a:solidFill>
                  <a:srgbClr val="1E1E1E"/>
                </a:solidFill>
                <a:latin typeface="Segoe UI"/>
                <a:cs typeface="Segoe UI"/>
              </a:rPr>
              <a:t>waar</a:t>
            </a:r>
            <a:r>
              <a:rPr sz="1100" spc="-15" dirty="0">
                <a:solidFill>
                  <a:srgbClr val="1E1E1E"/>
                </a:solidFill>
                <a:latin typeface="Segoe UI"/>
                <a:cs typeface="Segoe UI"/>
              </a:rPr>
              <a:t> </a:t>
            </a:r>
            <a:r>
              <a:rPr sz="1100" dirty="0">
                <a:solidFill>
                  <a:srgbClr val="1E1E1E"/>
                </a:solidFill>
                <a:latin typeface="Segoe UI"/>
                <a:cs typeface="Segoe UI"/>
              </a:rPr>
              <a:t>nodig</a:t>
            </a:r>
            <a:r>
              <a:rPr sz="1100" spc="-10" dirty="0">
                <a:solidFill>
                  <a:srgbClr val="1E1E1E"/>
                </a:solidFill>
                <a:latin typeface="Segoe UI"/>
                <a:cs typeface="Segoe UI"/>
              </a:rPr>
              <a:t> </a:t>
            </a:r>
            <a:r>
              <a:rPr sz="1100" dirty="0">
                <a:solidFill>
                  <a:srgbClr val="1E1E1E"/>
                </a:solidFill>
                <a:latin typeface="Segoe UI"/>
                <a:cs typeface="Segoe UI"/>
              </a:rPr>
              <a:t>een</a:t>
            </a:r>
            <a:r>
              <a:rPr sz="1100" spc="-15" dirty="0">
                <a:solidFill>
                  <a:srgbClr val="1E1E1E"/>
                </a:solidFill>
                <a:latin typeface="Segoe UI"/>
                <a:cs typeface="Segoe UI"/>
              </a:rPr>
              <a:t> </a:t>
            </a:r>
            <a:r>
              <a:rPr sz="1100" dirty="0">
                <a:solidFill>
                  <a:srgbClr val="1E1E1E"/>
                </a:solidFill>
                <a:latin typeface="Segoe UI"/>
                <a:cs typeface="Segoe UI"/>
              </a:rPr>
              <a:t>evaluatie</a:t>
            </a:r>
            <a:r>
              <a:rPr sz="1100" spc="-30"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het</a:t>
            </a:r>
            <a:r>
              <a:rPr sz="1100" spc="-15" dirty="0">
                <a:solidFill>
                  <a:srgbClr val="1E1E1E"/>
                </a:solidFill>
                <a:latin typeface="Segoe UI"/>
                <a:cs typeface="Segoe UI"/>
              </a:rPr>
              <a:t> </a:t>
            </a:r>
            <a:r>
              <a:rPr sz="1100" dirty="0">
                <a:solidFill>
                  <a:srgbClr val="1E1E1E"/>
                </a:solidFill>
                <a:latin typeface="Segoe UI"/>
                <a:cs typeface="Segoe UI"/>
              </a:rPr>
              <a:t>beleid</a:t>
            </a:r>
            <a:r>
              <a:rPr sz="1100" spc="-20" dirty="0">
                <a:solidFill>
                  <a:srgbClr val="1E1E1E"/>
                </a:solidFill>
                <a:latin typeface="Segoe UI"/>
                <a:cs typeface="Segoe UI"/>
              </a:rPr>
              <a:t> </a:t>
            </a:r>
            <a:r>
              <a:rPr sz="1100" spc="-10" dirty="0">
                <a:solidFill>
                  <a:srgbClr val="1E1E1E"/>
                </a:solidFill>
                <a:latin typeface="Segoe UI"/>
                <a:cs typeface="Segoe UI"/>
              </a:rPr>
              <a:t>gebeurt.</a:t>
            </a:r>
            <a:endParaRPr sz="1100" dirty="0">
              <a:latin typeface="Segoe UI"/>
              <a:cs typeface="Segoe UI"/>
            </a:endParaRPr>
          </a:p>
          <a:p>
            <a:pPr marL="469900" marR="5080" indent="-228600">
              <a:lnSpc>
                <a:spcPct val="140000"/>
              </a:lnSpc>
              <a:spcBef>
                <a:spcPts val="695"/>
              </a:spcBef>
              <a:buClr>
                <a:srgbClr val="44B8BE"/>
              </a:buClr>
              <a:buFont typeface="Arial MT"/>
              <a:buChar char="•"/>
              <a:tabLst>
                <a:tab pos="469900" algn="l"/>
              </a:tabLst>
            </a:pPr>
            <a:r>
              <a:rPr sz="1100" dirty="0">
                <a:solidFill>
                  <a:srgbClr val="1E1E1E"/>
                </a:solidFill>
                <a:latin typeface="Segoe UI"/>
                <a:cs typeface="Segoe UI"/>
              </a:rPr>
              <a:t>Beleidsplannen-</a:t>
            </a:r>
            <a:r>
              <a:rPr sz="1100" spc="-45" dirty="0">
                <a:solidFill>
                  <a:srgbClr val="1E1E1E"/>
                </a:solidFill>
                <a:latin typeface="Segoe UI"/>
                <a:cs typeface="Segoe UI"/>
              </a:rPr>
              <a:t> </a:t>
            </a:r>
            <a:r>
              <a:rPr sz="1100" dirty="0">
                <a:solidFill>
                  <a:srgbClr val="1E1E1E"/>
                </a:solidFill>
                <a:latin typeface="Segoe UI"/>
                <a:cs typeface="Segoe UI"/>
              </a:rPr>
              <a:t>en</a:t>
            </a:r>
            <a:r>
              <a:rPr sz="1100" spc="-30" dirty="0">
                <a:solidFill>
                  <a:srgbClr val="1E1E1E"/>
                </a:solidFill>
                <a:latin typeface="Segoe UI"/>
                <a:cs typeface="Segoe UI"/>
              </a:rPr>
              <a:t> </a:t>
            </a:r>
            <a:r>
              <a:rPr sz="1100" dirty="0">
                <a:solidFill>
                  <a:srgbClr val="1E1E1E"/>
                </a:solidFill>
                <a:latin typeface="Segoe UI"/>
                <a:cs typeface="Segoe UI"/>
              </a:rPr>
              <a:t>acties</a:t>
            </a:r>
            <a:r>
              <a:rPr sz="1100" spc="-25" dirty="0">
                <a:solidFill>
                  <a:srgbClr val="1E1E1E"/>
                </a:solidFill>
                <a:latin typeface="Segoe UI"/>
                <a:cs typeface="Segoe UI"/>
              </a:rPr>
              <a:t> </a:t>
            </a:r>
            <a:r>
              <a:rPr sz="1100" dirty="0">
                <a:solidFill>
                  <a:srgbClr val="1E1E1E"/>
                </a:solidFill>
                <a:latin typeface="Segoe UI"/>
                <a:cs typeface="Segoe UI"/>
              </a:rPr>
              <a:t>worden</a:t>
            </a:r>
            <a:r>
              <a:rPr sz="1100" spc="-15" dirty="0">
                <a:solidFill>
                  <a:srgbClr val="1E1E1E"/>
                </a:solidFill>
                <a:latin typeface="Segoe UI"/>
                <a:cs typeface="Segoe UI"/>
              </a:rPr>
              <a:t> </a:t>
            </a:r>
            <a:r>
              <a:rPr sz="1100" dirty="0">
                <a:solidFill>
                  <a:srgbClr val="1E1E1E"/>
                </a:solidFill>
                <a:latin typeface="Segoe UI"/>
                <a:cs typeface="Segoe UI"/>
              </a:rPr>
              <a:t>nauw</a:t>
            </a:r>
            <a:r>
              <a:rPr sz="1100" spc="-25" dirty="0">
                <a:solidFill>
                  <a:srgbClr val="1E1E1E"/>
                </a:solidFill>
                <a:latin typeface="Segoe UI"/>
                <a:cs typeface="Segoe UI"/>
              </a:rPr>
              <a:t> </a:t>
            </a:r>
            <a:r>
              <a:rPr sz="1100" dirty="0">
                <a:solidFill>
                  <a:srgbClr val="1E1E1E"/>
                </a:solidFill>
                <a:latin typeface="Segoe UI"/>
                <a:cs typeface="Segoe UI"/>
              </a:rPr>
              <a:t>opgevolgd</a:t>
            </a:r>
            <a:r>
              <a:rPr sz="1100" spc="-15" dirty="0">
                <a:solidFill>
                  <a:srgbClr val="1E1E1E"/>
                </a:solidFill>
                <a:latin typeface="Segoe UI"/>
                <a:cs typeface="Segoe UI"/>
              </a:rPr>
              <a:t> </a:t>
            </a:r>
            <a:r>
              <a:rPr sz="1100" dirty="0">
                <a:solidFill>
                  <a:srgbClr val="1E1E1E"/>
                </a:solidFill>
                <a:latin typeface="Segoe UI"/>
                <a:cs typeface="Segoe UI"/>
              </a:rPr>
              <a:t>via</a:t>
            </a:r>
            <a:r>
              <a:rPr sz="1100" spc="-35" dirty="0">
                <a:solidFill>
                  <a:srgbClr val="1E1E1E"/>
                </a:solidFill>
                <a:latin typeface="Segoe UI"/>
                <a:cs typeface="Segoe UI"/>
              </a:rPr>
              <a:t> </a:t>
            </a:r>
            <a:r>
              <a:rPr sz="1100" spc="-10" dirty="0" err="1">
                <a:solidFill>
                  <a:srgbClr val="1E1E1E"/>
                </a:solidFill>
                <a:latin typeface="Segoe UI"/>
                <a:cs typeface="Segoe UI"/>
              </a:rPr>
              <a:t>projectfiches</a:t>
            </a:r>
            <a:endParaRPr sz="1100" dirty="0">
              <a:latin typeface="Segoe UI"/>
              <a:cs typeface="Segoe UI"/>
            </a:endParaRPr>
          </a:p>
        </p:txBody>
      </p:sp>
      <p:sp>
        <p:nvSpPr>
          <p:cNvPr id="7" name="object 7"/>
          <p:cNvSpPr/>
          <p:nvPr/>
        </p:nvSpPr>
        <p:spPr>
          <a:xfrm>
            <a:off x="11063262" y="420522"/>
            <a:ext cx="584200" cy="753745"/>
          </a:xfrm>
          <a:custGeom>
            <a:avLst/>
            <a:gdLst/>
            <a:ahLst/>
            <a:cxnLst/>
            <a:rect l="l" t="t" r="r" b="b"/>
            <a:pathLst>
              <a:path w="584200" h="753744">
                <a:moveTo>
                  <a:pt x="197675" y="565137"/>
                </a:moveTo>
                <a:lnTo>
                  <a:pt x="122377" y="565137"/>
                </a:lnTo>
                <a:lnTo>
                  <a:pt x="122377" y="640511"/>
                </a:lnTo>
                <a:lnTo>
                  <a:pt x="197675" y="640511"/>
                </a:lnTo>
                <a:lnTo>
                  <a:pt x="197675" y="565137"/>
                </a:lnTo>
                <a:close/>
              </a:path>
              <a:path w="584200" h="753744">
                <a:moveTo>
                  <a:pt x="197675" y="414401"/>
                </a:moveTo>
                <a:lnTo>
                  <a:pt x="122377" y="414401"/>
                </a:lnTo>
                <a:lnTo>
                  <a:pt x="122377" y="489775"/>
                </a:lnTo>
                <a:lnTo>
                  <a:pt x="197675" y="489775"/>
                </a:lnTo>
                <a:lnTo>
                  <a:pt x="197675" y="414401"/>
                </a:lnTo>
                <a:close/>
              </a:path>
              <a:path w="584200" h="753744">
                <a:moveTo>
                  <a:pt x="197675" y="263664"/>
                </a:moveTo>
                <a:lnTo>
                  <a:pt x="122377" y="263664"/>
                </a:lnTo>
                <a:lnTo>
                  <a:pt x="122377" y="339039"/>
                </a:lnTo>
                <a:lnTo>
                  <a:pt x="197675" y="339039"/>
                </a:lnTo>
                <a:lnTo>
                  <a:pt x="197675" y="263664"/>
                </a:lnTo>
                <a:close/>
              </a:path>
              <a:path w="584200" h="753744">
                <a:moveTo>
                  <a:pt x="197675" y="112928"/>
                </a:moveTo>
                <a:lnTo>
                  <a:pt x="122377" y="112928"/>
                </a:lnTo>
                <a:lnTo>
                  <a:pt x="122377" y="188302"/>
                </a:lnTo>
                <a:lnTo>
                  <a:pt x="197675" y="188302"/>
                </a:lnTo>
                <a:lnTo>
                  <a:pt x="197675" y="112928"/>
                </a:lnTo>
                <a:close/>
              </a:path>
              <a:path w="584200" h="753744">
                <a:moveTo>
                  <a:pt x="461238" y="583984"/>
                </a:moveTo>
                <a:lnTo>
                  <a:pt x="272986" y="583984"/>
                </a:lnTo>
                <a:lnTo>
                  <a:pt x="272986" y="621665"/>
                </a:lnTo>
                <a:lnTo>
                  <a:pt x="461238" y="621665"/>
                </a:lnTo>
                <a:lnTo>
                  <a:pt x="461238" y="583984"/>
                </a:lnTo>
                <a:close/>
              </a:path>
              <a:path w="584200" h="753744">
                <a:moveTo>
                  <a:pt x="461238" y="433247"/>
                </a:moveTo>
                <a:lnTo>
                  <a:pt x="272986" y="433247"/>
                </a:lnTo>
                <a:lnTo>
                  <a:pt x="272986" y="470928"/>
                </a:lnTo>
                <a:lnTo>
                  <a:pt x="461238" y="470928"/>
                </a:lnTo>
                <a:lnTo>
                  <a:pt x="461238" y="433247"/>
                </a:lnTo>
                <a:close/>
              </a:path>
              <a:path w="584200" h="753744">
                <a:moveTo>
                  <a:pt x="461238" y="282511"/>
                </a:moveTo>
                <a:lnTo>
                  <a:pt x="272986" y="282511"/>
                </a:lnTo>
                <a:lnTo>
                  <a:pt x="272986" y="320192"/>
                </a:lnTo>
                <a:lnTo>
                  <a:pt x="461238" y="320192"/>
                </a:lnTo>
                <a:lnTo>
                  <a:pt x="461238" y="282511"/>
                </a:lnTo>
                <a:close/>
              </a:path>
              <a:path w="584200" h="753744">
                <a:moveTo>
                  <a:pt x="461238" y="131775"/>
                </a:moveTo>
                <a:lnTo>
                  <a:pt x="272986" y="131775"/>
                </a:lnTo>
                <a:lnTo>
                  <a:pt x="272986" y="169456"/>
                </a:lnTo>
                <a:lnTo>
                  <a:pt x="461238" y="169456"/>
                </a:lnTo>
                <a:lnTo>
                  <a:pt x="461238" y="131775"/>
                </a:lnTo>
                <a:close/>
              </a:path>
              <a:path w="584200" h="753744">
                <a:moveTo>
                  <a:pt x="583603" y="56400"/>
                </a:moveTo>
                <a:lnTo>
                  <a:pt x="527126" y="56400"/>
                </a:lnTo>
                <a:lnTo>
                  <a:pt x="527126" y="697039"/>
                </a:lnTo>
                <a:lnTo>
                  <a:pt x="583603" y="697039"/>
                </a:lnTo>
                <a:lnTo>
                  <a:pt x="583603" y="56400"/>
                </a:lnTo>
                <a:close/>
              </a:path>
              <a:path w="584200" h="753744">
                <a:moveTo>
                  <a:pt x="583603" y="0"/>
                </a:moveTo>
                <a:lnTo>
                  <a:pt x="0" y="0"/>
                </a:lnTo>
                <a:lnTo>
                  <a:pt x="0" y="55905"/>
                </a:lnTo>
                <a:lnTo>
                  <a:pt x="0" y="697534"/>
                </a:lnTo>
                <a:lnTo>
                  <a:pt x="0" y="753440"/>
                </a:lnTo>
                <a:lnTo>
                  <a:pt x="583603" y="753440"/>
                </a:lnTo>
                <a:lnTo>
                  <a:pt x="583603" y="697534"/>
                </a:lnTo>
                <a:lnTo>
                  <a:pt x="56476" y="697534"/>
                </a:lnTo>
                <a:lnTo>
                  <a:pt x="56476" y="55905"/>
                </a:lnTo>
                <a:lnTo>
                  <a:pt x="583603" y="55905"/>
                </a:lnTo>
                <a:lnTo>
                  <a:pt x="583603" y="0"/>
                </a:lnTo>
                <a:close/>
              </a:path>
            </a:pathLst>
          </a:custGeom>
          <a:solidFill>
            <a:srgbClr val="286669"/>
          </a:solidFill>
        </p:spPr>
        <p:txBody>
          <a:bodyPr wrap="square" lIns="0" tIns="0" rIns="0" bIns="0" rtlCol="0"/>
          <a:lstStyle/>
          <a:p>
            <a:endParaRPr/>
          </a:p>
        </p:txBody>
      </p:sp>
      <p:pic>
        <p:nvPicPr>
          <p:cNvPr id="8" name="object 8"/>
          <p:cNvPicPr/>
          <p:nvPr/>
        </p:nvPicPr>
        <p:blipFill>
          <a:blip r:embed="rId4" cstate="print"/>
          <a:stretch>
            <a:fillRect/>
          </a:stretch>
        </p:blipFill>
        <p:spPr>
          <a:xfrm>
            <a:off x="919044" y="1975699"/>
            <a:ext cx="917302" cy="600833"/>
          </a:xfrm>
          <a:prstGeom prst="rect">
            <a:avLst/>
          </a:prstGeom>
        </p:spPr>
      </p:pic>
      <p:pic>
        <p:nvPicPr>
          <p:cNvPr id="9" name="object 9"/>
          <p:cNvPicPr/>
          <p:nvPr/>
        </p:nvPicPr>
        <p:blipFill>
          <a:blip r:embed="rId5" cstate="print"/>
          <a:stretch>
            <a:fillRect/>
          </a:stretch>
        </p:blipFill>
        <p:spPr>
          <a:xfrm>
            <a:off x="937390" y="4470117"/>
            <a:ext cx="871437" cy="696047"/>
          </a:xfrm>
          <a:prstGeom prst="rect">
            <a:avLst/>
          </a:prstGeom>
        </p:spPr>
      </p:pic>
      <p:sp>
        <p:nvSpPr>
          <p:cNvPr id="10" name="object 10"/>
          <p:cNvSpPr txBox="1">
            <a:spLocks noGrp="1"/>
          </p:cNvSpPr>
          <p:nvPr>
            <p:ph type="sldNum" sz="quarter" idx="7"/>
          </p:nvPr>
        </p:nvSpPr>
        <p:spPr>
          <a:xfrm>
            <a:off x="8610600" y="6434076"/>
            <a:ext cx="2743200" cy="209673"/>
          </a:xfrm>
          <a:prstGeom prst="rect">
            <a:avLst/>
          </a:prstGeom>
        </p:spPr>
        <p:txBody>
          <a:bodyPr vert="horz" wrap="square" lIns="0" tIns="24765" rIns="0" bIns="0" rtlCol="0">
            <a:spAutoFit/>
          </a:bodyPr>
          <a:lstStyle/>
          <a:p>
            <a:pPr marL="38100">
              <a:lnSpc>
                <a:spcPct val="100000"/>
              </a:lnSpc>
              <a:spcBef>
                <a:spcPts val="195"/>
              </a:spcBef>
            </a:pPr>
            <a:r>
              <a:rPr lang="nl-BE" spc="-25" dirty="0"/>
              <a:t>4</a:t>
            </a:r>
            <a:endParaRPr spc="-25"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637920" rIns="0" bIns="0" rtlCol="0">
            <a:spAutoFit/>
          </a:bodyPr>
          <a:lstStyle/>
          <a:p>
            <a:pPr marL="96520">
              <a:lnSpc>
                <a:spcPct val="100000"/>
              </a:lnSpc>
              <a:spcBef>
                <a:spcPts val="100"/>
              </a:spcBef>
            </a:pPr>
            <a:r>
              <a:rPr dirty="0"/>
              <a:t>Infrastructuur</a:t>
            </a:r>
            <a:r>
              <a:rPr spc="-25" dirty="0"/>
              <a:t> </a:t>
            </a:r>
            <a:r>
              <a:rPr dirty="0"/>
              <a:t>en</a:t>
            </a:r>
            <a:r>
              <a:rPr spc="-35" dirty="0"/>
              <a:t> </a:t>
            </a:r>
            <a:r>
              <a:rPr spc="-10" dirty="0"/>
              <a:t>patrimonium</a:t>
            </a:r>
          </a:p>
        </p:txBody>
      </p:sp>
      <p:pic>
        <p:nvPicPr>
          <p:cNvPr id="3" name="object 3"/>
          <p:cNvPicPr/>
          <p:nvPr/>
        </p:nvPicPr>
        <p:blipFill>
          <a:blip r:embed="rId2" cstate="print"/>
          <a:stretch>
            <a:fillRect/>
          </a:stretch>
        </p:blipFill>
        <p:spPr>
          <a:xfrm>
            <a:off x="2435605" y="1961260"/>
            <a:ext cx="64007" cy="106679"/>
          </a:xfrm>
          <a:prstGeom prst="rect">
            <a:avLst/>
          </a:prstGeom>
        </p:spPr>
      </p:pic>
      <p:sp>
        <p:nvSpPr>
          <p:cNvPr id="4" name="object 4"/>
          <p:cNvSpPr txBox="1"/>
          <p:nvPr/>
        </p:nvSpPr>
        <p:spPr>
          <a:xfrm>
            <a:off x="2651886" y="1912365"/>
            <a:ext cx="8369300" cy="1218565"/>
          </a:xfrm>
          <a:prstGeom prst="rect">
            <a:avLst/>
          </a:prstGeom>
        </p:spPr>
        <p:txBody>
          <a:bodyPr vert="horz" wrap="square" lIns="0" tIns="12700" rIns="0" bIns="0" rtlCol="0">
            <a:spAutoFit/>
          </a:bodyPr>
          <a:lstStyle/>
          <a:p>
            <a:pPr marL="12700">
              <a:lnSpc>
                <a:spcPct val="100000"/>
              </a:lnSpc>
              <a:spcBef>
                <a:spcPts val="100"/>
              </a:spcBef>
            </a:pPr>
            <a:r>
              <a:rPr sz="1200" b="1" spc="-10" dirty="0">
                <a:solidFill>
                  <a:srgbClr val="1E1E1E"/>
                </a:solidFill>
                <a:latin typeface="Segoe UI"/>
                <a:cs typeface="Segoe UI"/>
              </a:rPr>
              <a:t>Conditiemeting</a:t>
            </a:r>
            <a:r>
              <a:rPr sz="1200" b="1" spc="35" dirty="0">
                <a:solidFill>
                  <a:srgbClr val="1E1E1E"/>
                </a:solidFill>
                <a:latin typeface="Segoe UI"/>
                <a:cs typeface="Segoe UI"/>
              </a:rPr>
              <a:t> </a:t>
            </a:r>
            <a:r>
              <a:rPr sz="1200" b="1" spc="-10" dirty="0">
                <a:solidFill>
                  <a:srgbClr val="1E1E1E"/>
                </a:solidFill>
                <a:latin typeface="Segoe UI"/>
                <a:cs typeface="Segoe UI"/>
              </a:rPr>
              <a:t>opmaken</a:t>
            </a:r>
            <a:endParaRPr sz="1200" dirty="0">
              <a:latin typeface="Segoe UI"/>
              <a:cs typeface="Segoe UI"/>
            </a:endParaRPr>
          </a:p>
          <a:p>
            <a:pPr marL="469900" marR="5080" indent="-228600">
              <a:lnSpc>
                <a:spcPct val="140000"/>
              </a:lnSpc>
              <a:spcBef>
                <a:spcPts val="560"/>
              </a:spcBef>
              <a:buClr>
                <a:srgbClr val="44B8BE"/>
              </a:buClr>
              <a:buFont typeface="Arial MT"/>
              <a:buChar char="•"/>
              <a:tabLst>
                <a:tab pos="469900" algn="l"/>
              </a:tabLst>
            </a:pPr>
            <a:r>
              <a:rPr sz="1100" dirty="0">
                <a:solidFill>
                  <a:srgbClr val="1E1E1E"/>
                </a:solidFill>
                <a:latin typeface="Segoe UI"/>
                <a:cs typeface="Segoe UI"/>
              </a:rPr>
              <a:t>Vanuit</a:t>
            </a:r>
            <a:r>
              <a:rPr sz="1100" spc="-20" dirty="0">
                <a:solidFill>
                  <a:srgbClr val="1E1E1E"/>
                </a:solidFill>
                <a:latin typeface="Segoe UI"/>
                <a:cs typeface="Segoe UI"/>
              </a:rPr>
              <a:t> </a:t>
            </a:r>
            <a:r>
              <a:rPr sz="1100" dirty="0">
                <a:solidFill>
                  <a:srgbClr val="1E1E1E"/>
                </a:solidFill>
                <a:latin typeface="Segoe UI"/>
                <a:cs typeface="Segoe UI"/>
              </a:rPr>
              <a:t>de</a:t>
            </a:r>
            <a:r>
              <a:rPr sz="1100" spc="-10" dirty="0">
                <a:solidFill>
                  <a:srgbClr val="1E1E1E"/>
                </a:solidFill>
                <a:latin typeface="Segoe UI"/>
                <a:cs typeface="Segoe UI"/>
              </a:rPr>
              <a:t> </a:t>
            </a:r>
            <a:r>
              <a:rPr sz="1100" dirty="0">
                <a:solidFill>
                  <a:srgbClr val="1E1E1E"/>
                </a:solidFill>
                <a:latin typeface="Segoe UI"/>
                <a:cs typeface="Segoe UI"/>
              </a:rPr>
              <a:t>analyse</a:t>
            </a:r>
            <a:r>
              <a:rPr sz="1100" spc="-45" dirty="0">
                <a:solidFill>
                  <a:srgbClr val="1E1E1E"/>
                </a:solidFill>
                <a:latin typeface="Segoe UI"/>
                <a:cs typeface="Segoe UI"/>
              </a:rPr>
              <a:t> </a:t>
            </a:r>
            <a:r>
              <a:rPr sz="1100" dirty="0">
                <a:solidFill>
                  <a:srgbClr val="1E1E1E"/>
                </a:solidFill>
                <a:latin typeface="Segoe UI"/>
                <a:cs typeface="Segoe UI"/>
              </a:rPr>
              <a:t>kon</a:t>
            </a:r>
            <a:r>
              <a:rPr sz="1100" spc="-5" dirty="0">
                <a:solidFill>
                  <a:srgbClr val="1E1E1E"/>
                </a:solidFill>
                <a:latin typeface="Segoe UI"/>
                <a:cs typeface="Segoe UI"/>
              </a:rPr>
              <a:t> </a:t>
            </a:r>
            <a:r>
              <a:rPr sz="1100" dirty="0">
                <a:solidFill>
                  <a:srgbClr val="1E1E1E"/>
                </a:solidFill>
                <a:latin typeface="Segoe UI"/>
                <a:cs typeface="Segoe UI"/>
              </a:rPr>
              <a:t>niet</a:t>
            </a:r>
            <a:r>
              <a:rPr sz="1100" spc="-20" dirty="0">
                <a:solidFill>
                  <a:srgbClr val="1E1E1E"/>
                </a:solidFill>
                <a:latin typeface="Segoe UI"/>
                <a:cs typeface="Segoe UI"/>
              </a:rPr>
              <a:t> </a:t>
            </a:r>
            <a:r>
              <a:rPr sz="1100" dirty="0">
                <a:solidFill>
                  <a:srgbClr val="1E1E1E"/>
                </a:solidFill>
                <a:latin typeface="Segoe UI"/>
                <a:cs typeface="Segoe UI"/>
              </a:rPr>
              <a:t>vastgesteld</a:t>
            </a:r>
            <a:r>
              <a:rPr sz="1100" spc="-35" dirty="0">
                <a:solidFill>
                  <a:srgbClr val="1E1E1E"/>
                </a:solidFill>
                <a:latin typeface="Segoe UI"/>
                <a:cs typeface="Segoe UI"/>
              </a:rPr>
              <a:t> </a:t>
            </a:r>
            <a:r>
              <a:rPr sz="1100" dirty="0">
                <a:solidFill>
                  <a:srgbClr val="1E1E1E"/>
                </a:solidFill>
                <a:latin typeface="Segoe UI"/>
                <a:cs typeface="Segoe UI"/>
              </a:rPr>
              <a:t>worden</a:t>
            </a:r>
            <a:r>
              <a:rPr sz="1100" spc="-10" dirty="0">
                <a:solidFill>
                  <a:srgbClr val="1E1E1E"/>
                </a:solidFill>
                <a:latin typeface="Segoe UI"/>
                <a:cs typeface="Segoe UI"/>
              </a:rPr>
              <a:t> </a:t>
            </a:r>
            <a:r>
              <a:rPr sz="1100" dirty="0">
                <a:solidFill>
                  <a:srgbClr val="1E1E1E"/>
                </a:solidFill>
                <a:latin typeface="Segoe UI"/>
                <a:cs typeface="Segoe UI"/>
              </a:rPr>
              <a:t>of er</a:t>
            </a:r>
            <a:r>
              <a:rPr sz="1100" spc="-20" dirty="0">
                <a:solidFill>
                  <a:srgbClr val="1E1E1E"/>
                </a:solidFill>
                <a:latin typeface="Segoe UI"/>
                <a:cs typeface="Segoe UI"/>
              </a:rPr>
              <a:t> </a:t>
            </a:r>
            <a:r>
              <a:rPr sz="1100" dirty="0">
                <a:solidFill>
                  <a:srgbClr val="1E1E1E"/>
                </a:solidFill>
                <a:latin typeface="Segoe UI"/>
                <a:cs typeface="Segoe UI"/>
              </a:rPr>
              <a:t>een</a:t>
            </a:r>
            <a:r>
              <a:rPr sz="1100" spc="-20" dirty="0">
                <a:solidFill>
                  <a:srgbClr val="1E1E1E"/>
                </a:solidFill>
                <a:latin typeface="Segoe UI"/>
                <a:cs typeface="Segoe UI"/>
              </a:rPr>
              <a:t> </a:t>
            </a:r>
            <a:r>
              <a:rPr sz="1100" dirty="0">
                <a:solidFill>
                  <a:srgbClr val="1E1E1E"/>
                </a:solidFill>
                <a:latin typeface="Segoe UI"/>
                <a:cs typeface="Segoe UI"/>
              </a:rPr>
              <a:t>bestaande</a:t>
            </a:r>
            <a:r>
              <a:rPr sz="1100" spc="-20" dirty="0">
                <a:solidFill>
                  <a:srgbClr val="1E1E1E"/>
                </a:solidFill>
                <a:latin typeface="Segoe UI"/>
                <a:cs typeface="Segoe UI"/>
              </a:rPr>
              <a:t> </a:t>
            </a:r>
            <a:r>
              <a:rPr sz="1100" dirty="0">
                <a:solidFill>
                  <a:srgbClr val="1E1E1E"/>
                </a:solidFill>
                <a:latin typeface="Segoe UI"/>
                <a:cs typeface="Segoe UI"/>
              </a:rPr>
              <a:t>conditiemeting</a:t>
            </a:r>
            <a:r>
              <a:rPr sz="1100" spc="-5" dirty="0">
                <a:solidFill>
                  <a:srgbClr val="1E1E1E"/>
                </a:solidFill>
                <a:latin typeface="Segoe UI"/>
                <a:cs typeface="Segoe UI"/>
              </a:rPr>
              <a:t> </a:t>
            </a:r>
            <a:r>
              <a:rPr sz="1100" dirty="0">
                <a:solidFill>
                  <a:srgbClr val="1E1E1E"/>
                </a:solidFill>
                <a:latin typeface="Segoe UI"/>
                <a:cs typeface="Segoe UI"/>
              </a:rPr>
              <a:t>is</a:t>
            </a:r>
            <a:r>
              <a:rPr sz="1100" spc="-35"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stedelijk</a:t>
            </a:r>
            <a:r>
              <a:rPr sz="1100" spc="-10" dirty="0">
                <a:solidFill>
                  <a:srgbClr val="1E1E1E"/>
                </a:solidFill>
                <a:latin typeface="Segoe UI"/>
                <a:cs typeface="Segoe UI"/>
              </a:rPr>
              <a:t> patrimonium.</a:t>
            </a:r>
            <a:r>
              <a:rPr sz="1100" spc="-15" dirty="0">
                <a:solidFill>
                  <a:srgbClr val="1E1E1E"/>
                </a:solidFill>
                <a:latin typeface="Segoe UI"/>
                <a:cs typeface="Segoe UI"/>
              </a:rPr>
              <a:t> </a:t>
            </a:r>
            <a:r>
              <a:rPr sz="1100" dirty="0">
                <a:solidFill>
                  <a:srgbClr val="1E1E1E"/>
                </a:solidFill>
                <a:latin typeface="Segoe UI"/>
                <a:cs typeface="Segoe UI"/>
              </a:rPr>
              <a:t>Vanuit</a:t>
            </a:r>
            <a:r>
              <a:rPr sz="1100" spc="-15" dirty="0">
                <a:solidFill>
                  <a:srgbClr val="1E1E1E"/>
                </a:solidFill>
                <a:latin typeface="Segoe UI"/>
                <a:cs typeface="Segoe UI"/>
              </a:rPr>
              <a:t> </a:t>
            </a:r>
            <a:r>
              <a:rPr sz="1100" spc="-25" dirty="0">
                <a:solidFill>
                  <a:srgbClr val="1E1E1E"/>
                </a:solidFill>
                <a:latin typeface="Segoe UI"/>
                <a:cs typeface="Segoe UI"/>
              </a:rPr>
              <a:t>de </a:t>
            </a:r>
            <a:r>
              <a:rPr sz="1100" dirty="0">
                <a:solidFill>
                  <a:srgbClr val="1E1E1E"/>
                </a:solidFill>
                <a:latin typeface="Segoe UI"/>
                <a:cs typeface="Segoe UI"/>
              </a:rPr>
              <a:t>gesprekken</a:t>
            </a:r>
            <a:r>
              <a:rPr sz="1100" spc="-25" dirty="0">
                <a:solidFill>
                  <a:srgbClr val="1E1E1E"/>
                </a:solidFill>
                <a:latin typeface="Segoe UI"/>
                <a:cs typeface="Segoe UI"/>
              </a:rPr>
              <a:t> </a:t>
            </a:r>
            <a:r>
              <a:rPr sz="1100" dirty="0">
                <a:solidFill>
                  <a:srgbClr val="1E1E1E"/>
                </a:solidFill>
                <a:latin typeface="Segoe UI"/>
                <a:cs typeface="Segoe UI"/>
              </a:rPr>
              <a:t>blijkt</a:t>
            </a:r>
            <a:r>
              <a:rPr sz="1100" spc="-20" dirty="0">
                <a:solidFill>
                  <a:srgbClr val="1E1E1E"/>
                </a:solidFill>
                <a:latin typeface="Segoe UI"/>
                <a:cs typeface="Segoe UI"/>
              </a:rPr>
              <a:t> </a:t>
            </a:r>
            <a:r>
              <a:rPr sz="1100" dirty="0">
                <a:solidFill>
                  <a:srgbClr val="1E1E1E"/>
                </a:solidFill>
                <a:latin typeface="Segoe UI"/>
                <a:cs typeface="Segoe UI"/>
              </a:rPr>
              <a:t>wel</a:t>
            </a:r>
            <a:r>
              <a:rPr sz="1100" spc="-25" dirty="0">
                <a:solidFill>
                  <a:srgbClr val="1E1E1E"/>
                </a:solidFill>
                <a:latin typeface="Segoe UI"/>
                <a:cs typeface="Segoe UI"/>
              </a:rPr>
              <a:t> </a:t>
            </a:r>
            <a:r>
              <a:rPr sz="1100" dirty="0">
                <a:solidFill>
                  <a:srgbClr val="1E1E1E"/>
                </a:solidFill>
                <a:latin typeface="Segoe UI"/>
                <a:cs typeface="Segoe UI"/>
              </a:rPr>
              <a:t>dat</a:t>
            </a:r>
            <a:r>
              <a:rPr sz="1100" spc="-20" dirty="0">
                <a:solidFill>
                  <a:srgbClr val="1E1E1E"/>
                </a:solidFill>
                <a:latin typeface="Segoe UI"/>
                <a:cs typeface="Segoe UI"/>
              </a:rPr>
              <a:t> </a:t>
            </a:r>
            <a:r>
              <a:rPr sz="1100" dirty="0">
                <a:solidFill>
                  <a:srgbClr val="1E1E1E"/>
                </a:solidFill>
                <a:latin typeface="Segoe UI"/>
                <a:cs typeface="Segoe UI"/>
              </a:rPr>
              <a:t>veel</a:t>
            </a:r>
            <a:r>
              <a:rPr sz="1100" spc="-25" dirty="0">
                <a:solidFill>
                  <a:srgbClr val="1E1E1E"/>
                </a:solidFill>
                <a:latin typeface="Segoe UI"/>
                <a:cs typeface="Segoe UI"/>
              </a:rPr>
              <a:t> </a:t>
            </a:r>
            <a:r>
              <a:rPr sz="1100" dirty="0">
                <a:solidFill>
                  <a:srgbClr val="1E1E1E"/>
                </a:solidFill>
                <a:latin typeface="Segoe UI"/>
                <a:cs typeface="Segoe UI"/>
              </a:rPr>
              <a:t>patrimonium</a:t>
            </a:r>
            <a:r>
              <a:rPr sz="1100" spc="-15" dirty="0">
                <a:solidFill>
                  <a:srgbClr val="1E1E1E"/>
                </a:solidFill>
                <a:latin typeface="Segoe UI"/>
                <a:cs typeface="Segoe UI"/>
              </a:rPr>
              <a:t> </a:t>
            </a:r>
            <a:r>
              <a:rPr sz="1100" dirty="0">
                <a:solidFill>
                  <a:srgbClr val="1E1E1E"/>
                </a:solidFill>
                <a:latin typeface="Segoe UI"/>
                <a:cs typeface="Segoe UI"/>
              </a:rPr>
              <a:t>gedateerd</a:t>
            </a:r>
            <a:r>
              <a:rPr sz="1100" spc="-20" dirty="0">
                <a:solidFill>
                  <a:srgbClr val="1E1E1E"/>
                </a:solidFill>
                <a:latin typeface="Segoe UI"/>
                <a:cs typeface="Segoe UI"/>
              </a:rPr>
              <a:t> </a:t>
            </a:r>
            <a:r>
              <a:rPr sz="1100" dirty="0">
                <a:solidFill>
                  <a:srgbClr val="1E1E1E"/>
                </a:solidFill>
                <a:latin typeface="Segoe UI"/>
                <a:cs typeface="Segoe UI"/>
              </a:rPr>
              <a:t>is</a:t>
            </a:r>
            <a:r>
              <a:rPr sz="1100" spc="-20"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niet</a:t>
            </a:r>
            <a:r>
              <a:rPr sz="1100" spc="-25" dirty="0">
                <a:solidFill>
                  <a:srgbClr val="1E1E1E"/>
                </a:solidFill>
                <a:latin typeface="Segoe UI"/>
                <a:cs typeface="Segoe UI"/>
              </a:rPr>
              <a:t> </a:t>
            </a:r>
            <a:r>
              <a:rPr sz="1100" dirty="0">
                <a:solidFill>
                  <a:srgbClr val="1E1E1E"/>
                </a:solidFill>
                <a:latin typeface="Segoe UI"/>
                <a:cs typeface="Segoe UI"/>
              </a:rPr>
              <a:t>meer</a:t>
            </a:r>
            <a:r>
              <a:rPr sz="1100" spc="-25" dirty="0">
                <a:solidFill>
                  <a:srgbClr val="1E1E1E"/>
                </a:solidFill>
                <a:latin typeface="Segoe UI"/>
                <a:cs typeface="Segoe UI"/>
              </a:rPr>
              <a:t> </a:t>
            </a:r>
            <a:r>
              <a:rPr sz="1100" dirty="0">
                <a:solidFill>
                  <a:srgbClr val="1E1E1E"/>
                </a:solidFill>
                <a:latin typeface="Segoe UI"/>
                <a:cs typeface="Segoe UI"/>
              </a:rPr>
              <a:t>aangepast</a:t>
            </a:r>
            <a:r>
              <a:rPr sz="1100" spc="-20" dirty="0">
                <a:solidFill>
                  <a:srgbClr val="1E1E1E"/>
                </a:solidFill>
                <a:latin typeface="Segoe UI"/>
                <a:cs typeface="Segoe UI"/>
              </a:rPr>
              <a:t> </a:t>
            </a:r>
            <a:r>
              <a:rPr sz="1100" dirty="0">
                <a:solidFill>
                  <a:srgbClr val="1E1E1E"/>
                </a:solidFill>
                <a:latin typeface="Segoe UI"/>
                <a:cs typeface="Segoe UI"/>
              </a:rPr>
              <a:t>is</a:t>
            </a:r>
            <a:r>
              <a:rPr sz="1100" spc="-40" dirty="0">
                <a:solidFill>
                  <a:srgbClr val="1E1E1E"/>
                </a:solidFill>
                <a:latin typeface="Segoe UI"/>
                <a:cs typeface="Segoe UI"/>
              </a:rPr>
              <a:t> </a:t>
            </a:r>
            <a:r>
              <a:rPr sz="1100" dirty="0">
                <a:solidFill>
                  <a:srgbClr val="1E1E1E"/>
                </a:solidFill>
                <a:latin typeface="Segoe UI"/>
                <a:cs typeface="Segoe UI"/>
              </a:rPr>
              <a:t>aan</a:t>
            </a:r>
            <a:r>
              <a:rPr sz="1100" spc="-2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huidige</a:t>
            </a:r>
            <a:r>
              <a:rPr sz="1100" spc="-10" dirty="0">
                <a:solidFill>
                  <a:srgbClr val="1E1E1E"/>
                </a:solidFill>
                <a:latin typeface="Segoe UI"/>
                <a:cs typeface="Segoe UI"/>
              </a:rPr>
              <a:t> </a:t>
            </a:r>
            <a:r>
              <a:rPr sz="1100" dirty="0">
                <a:solidFill>
                  <a:srgbClr val="1E1E1E"/>
                </a:solidFill>
                <a:latin typeface="Segoe UI"/>
                <a:cs typeface="Segoe UI"/>
              </a:rPr>
              <a:t>noden.</a:t>
            </a:r>
            <a:r>
              <a:rPr sz="1100" spc="-20" dirty="0">
                <a:solidFill>
                  <a:srgbClr val="1E1E1E"/>
                </a:solidFill>
                <a:latin typeface="Segoe UI"/>
                <a:cs typeface="Segoe UI"/>
              </a:rPr>
              <a:t> </a:t>
            </a:r>
            <a:r>
              <a:rPr sz="1100" dirty="0">
                <a:solidFill>
                  <a:srgbClr val="1E1E1E"/>
                </a:solidFill>
                <a:latin typeface="Segoe UI"/>
                <a:cs typeface="Segoe UI"/>
              </a:rPr>
              <a:t>Het</a:t>
            </a:r>
            <a:r>
              <a:rPr sz="1100" spc="-40" dirty="0">
                <a:solidFill>
                  <a:srgbClr val="1E1E1E"/>
                </a:solidFill>
                <a:latin typeface="Segoe UI"/>
                <a:cs typeface="Segoe UI"/>
              </a:rPr>
              <a:t> </a:t>
            </a:r>
            <a:r>
              <a:rPr sz="1100" dirty="0">
                <a:solidFill>
                  <a:srgbClr val="1E1E1E"/>
                </a:solidFill>
                <a:latin typeface="Segoe UI"/>
                <a:cs typeface="Segoe UI"/>
              </a:rPr>
              <a:t>is</a:t>
            </a:r>
            <a:r>
              <a:rPr sz="1100" spc="-25" dirty="0">
                <a:solidFill>
                  <a:srgbClr val="1E1E1E"/>
                </a:solidFill>
                <a:latin typeface="Segoe UI"/>
                <a:cs typeface="Segoe UI"/>
              </a:rPr>
              <a:t> </a:t>
            </a:r>
            <a:r>
              <a:rPr sz="1100" dirty="0">
                <a:solidFill>
                  <a:srgbClr val="1E1E1E"/>
                </a:solidFill>
                <a:latin typeface="Segoe UI"/>
                <a:cs typeface="Segoe UI"/>
              </a:rPr>
              <a:t>wenselijk</a:t>
            </a:r>
            <a:r>
              <a:rPr sz="1100" spc="-30" dirty="0">
                <a:solidFill>
                  <a:srgbClr val="1E1E1E"/>
                </a:solidFill>
                <a:latin typeface="Segoe UI"/>
                <a:cs typeface="Segoe UI"/>
              </a:rPr>
              <a:t> </a:t>
            </a:r>
            <a:r>
              <a:rPr sz="1100" dirty="0">
                <a:solidFill>
                  <a:srgbClr val="1E1E1E"/>
                </a:solidFill>
                <a:latin typeface="Segoe UI"/>
                <a:cs typeface="Segoe UI"/>
              </a:rPr>
              <a:t>dat</a:t>
            </a:r>
            <a:r>
              <a:rPr sz="1100" spc="-5" dirty="0">
                <a:solidFill>
                  <a:srgbClr val="1E1E1E"/>
                </a:solidFill>
                <a:latin typeface="Segoe UI"/>
                <a:cs typeface="Segoe UI"/>
              </a:rPr>
              <a:t> </a:t>
            </a:r>
            <a:r>
              <a:rPr sz="1100" spc="-25" dirty="0">
                <a:solidFill>
                  <a:srgbClr val="1E1E1E"/>
                </a:solidFill>
                <a:latin typeface="Segoe UI"/>
                <a:cs typeface="Segoe UI"/>
              </a:rPr>
              <a:t>er </a:t>
            </a:r>
            <a:r>
              <a:rPr sz="1100" dirty="0">
                <a:solidFill>
                  <a:srgbClr val="1E1E1E"/>
                </a:solidFill>
                <a:latin typeface="Segoe UI"/>
                <a:cs typeface="Segoe UI"/>
              </a:rPr>
              <a:t>een</a:t>
            </a:r>
            <a:r>
              <a:rPr sz="1100" spc="-30" dirty="0">
                <a:solidFill>
                  <a:srgbClr val="1E1E1E"/>
                </a:solidFill>
                <a:latin typeface="Segoe UI"/>
                <a:cs typeface="Segoe UI"/>
              </a:rPr>
              <a:t> </a:t>
            </a:r>
            <a:r>
              <a:rPr sz="1100" dirty="0">
                <a:solidFill>
                  <a:srgbClr val="1E1E1E"/>
                </a:solidFill>
                <a:latin typeface="Segoe UI"/>
                <a:cs typeface="Segoe UI"/>
              </a:rPr>
              <a:t>conditiemeting</a:t>
            </a:r>
            <a:r>
              <a:rPr sz="1100" spc="-20" dirty="0">
                <a:solidFill>
                  <a:srgbClr val="1E1E1E"/>
                </a:solidFill>
                <a:latin typeface="Segoe UI"/>
                <a:cs typeface="Segoe UI"/>
              </a:rPr>
              <a:t> </a:t>
            </a:r>
            <a:r>
              <a:rPr sz="1100" dirty="0">
                <a:solidFill>
                  <a:srgbClr val="1E1E1E"/>
                </a:solidFill>
                <a:latin typeface="Segoe UI"/>
                <a:cs typeface="Segoe UI"/>
              </a:rPr>
              <a:t>wordt</a:t>
            </a:r>
            <a:r>
              <a:rPr sz="1100" spc="-10" dirty="0">
                <a:solidFill>
                  <a:srgbClr val="1E1E1E"/>
                </a:solidFill>
                <a:latin typeface="Segoe UI"/>
                <a:cs typeface="Segoe UI"/>
              </a:rPr>
              <a:t> opgemaakt</a:t>
            </a:r>
            <a:r>
              <a:rPr sz="1100" spc="-30" dirty="0">
                <a:solidFill>
                  <a:srgbClr val="1E1E1E"/>
                </a:solidFill>
                <a:latin typeface="Segoe UI"/>
                <a:cs typeface="Segoe UI"/>
              </a:rPr>
              <a:t> </a:t>
            </a:r>
            <a:r>
              <a:rPr sz="1100" dirty="0">
                <a:solidFill>
                  <a:srgbClr val="1E1E1E"/>
                </a:solidFill>
                <a:latin typeface="Segoe UI"/>
                <a:cs typeface="Segoe UI"/>
              </a:rPr>
              <a:t>(of</a:t>
            </a:r>
            <a:r>
              <a:rPr sz="1100" spc="-15" dirty="0">
                <a:solidFill>
                  <a:srgbClr val="1E1E1E"/>
                </a:solidFill>
                <a:latin typeface="Segoe UI"/>
                <a:cs typeface="Segoe UI"/>
              </a:rPr>
              <a:t> </a:t>
            </a:r>
            <a:r>
              <a:rPr sz="1100" dirty="0">
                <a:solidFill>
                  <a:srgbClr val="1E1E1E"/>
                </a:solidFill>
                <a:latin typeface="Segoe UI"/>
                <a:cs typeface="Segoe UI"/>
              </a:rPr>
              <a:t>geactualiseerd)</a:t>
            </a:r>
            <a:r>
              <a:rPr sz="1100" spc="-20" dirty="0">
                <a:solidFill>
                  <a:srgbClr val="1E1E1E"/>
                </a:solidFill>
                <a:latin typeface="Segoe UI"/>
                <a:cs typeface="Segoe UI"/>
              </a:rPr>
              <a:t> </a:t>
            </a:r>
            <a:r>
              <a:rPr sz="1100" dirty="0">
                <a:solidFill>
                  <a:srgbClr val="1E1E1E"/>
                </a:solidFill>
                <a:latin typeface="Segoe UI"/>
                <a:cs typeface="Segoe UI"/>
              </a:rPr>
              <a:t>om</a:t>
            </a:r>
            <a:r>
              <a:rPr sz="1100" spc="-20" dirty="0">
                <a:solidFill>
                  <a:srgbClr val="1E1E1E"/>
                </a:solidFill>
                <a:latin typeface="Segoe UI"/>
                <a:cs typeface="Segoe UI"/>
              </a:rPr>
              <a:t> </a:t>
            </a:r>
            <a:r>
              <a:rPr sz="1100" dirty="0">
                <a:solidFill>
                  <a:srgbClr val="1E1E1E"/>
                </a:solidFill>
                <a:latin typeface="Segoe UI"/>
                <a:cs typeface="Segoe UI"/>
              </a:rPr>
              <a:t>maximaal</a:t>
            </a:r>
            <a:r>
              <a:rPr sz="1100" spc="-45" dirty="0">
                <a:solidFill>
                  <a:srgbClr val="1E1E1E"/>
                </a:solidFill>
                <a:latin typeface="Segoe UI"/>
                <a:cs typeface="Segoe UI"/>
              </a:rPr>
              <a:t> </a:t>
            </a:r>
            <a:r>
              <a:rPr sz="1100" dirty="0">
                <a:solidFill>
                  <a:srgbClr val="1E1E1E"/>
                </a:solidFill>
                <a:latin typeface="Segoe UI"/>
                <a:cs typeface="Segoe UI"/>
              </a:rPr>
              <a:t>zicht</a:t>
            </a:r>
            <a:r>
              <a:rPr sz="1100" spc="-20" dirty="0">
                <a:solidFill>
                  <a:srgbClr val="1E1E1E"/>
                </a:solidFill>
                <a:latin typeface="Segoe UI"/>
                <a:cs typeface="Segoe UI"/>
              </a:rPr>
              <a:t> </a:t>
            </a:r>
            <a:r>
              <a:rPr sz="1100" dirty="0">
                <a:solidFill>
                  <a:srgbClr val="1E1E1E"/>
                </a:solidFill>
                <a:latin typeface="Segoe UI"/>
                <a:cs typeface="Segoe UI"/>
              </a:rPr>
              <a:t>te</a:t>
            </a:r>
            <a:r>
              <a:rPr sz="1100" spc="-25" dirty="0">
                <a:solidFill>
                  <a:srgbClr val="1E1E1E"/>
                </a:solidFill>
                <a:latin typeface="Segoe UI"/>
                <a:cs typeface="Segoe UI"/>
              </a:rPr>
              <a:t> </a:t>
            </a:r>
            <a:r>
              <a:rPr sz="1100" dirty="0">
                <a:solidFill>
                  <a:srgbClr val="1E1E1E"/>
                </a:solidFill>
                <a:latin typeface="Segoe UI"/>
                <a:cs typeface="Segoe UI"/>
              </a:rPr>
              <a:t>krijgen</a:t>
            </a:r>
            <a:r>
              <a:rPr sz="1100" spc="-30" dirty="0">
                <a:solidFill>
                  <a:srgbClr val="1E1E1E"/>
                </a:solidFill>
                <a:latin typeface="Segoe UI"/>
                <a:cs typeface="Segoe UI"/>
              </a:rPr>
              <a:t> </a:t>
            </a:r>
            <a:r>
              <a:rPr sz="1100" dirty="0">
                <a:solidFill>
                  <a:srgbClr val="1E1E1E"/>
                </a:solidFill>
                <a:latin typeface="Segoe UI"/>
                <a:cs typeface="Segoe UI"/>
              </a:rPr>
              <a:t>op</a:t>
            </a:r>
            <a:r>
              <a:rPr sz="1100" spc="-2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huidige</a:t>
            </a:r>
            <a:r>
              <a:rPr sz="1100" spc="-20" dirty="0">
                <a:solidFill>
                  <a:srgbClr val="1E1E1E"/>
                </a:solidFill>
                <a:latin typeface="Segoe UI"/>
                <a:cs typeface="Segoe UI"/>
              </a:rPr>
              <a:t> </a:t>
            </a:r>
            <a:r>
              <a:rPr sz="1100" dirty="0">
                <a:solidFill>
                  <a:srgbClr val="1E1E1E"/>
                </a:solidFill>
                <a:latin typeface="Segoe UI"/>
                <a:cs typeface="Segoe UI"/>
              </a:rPr>
              <a:t>situatie.</a:t>
            </a:r>
            <a:r>
              <a:rPr sz="1100" spc="-40" dirty="0">
                <a:solidFill>
                  <a:srgbClr val="1E1E1E"/>
                </a:solidFill>
                <a:latin typeface="Segoe UI"/>
                <a:cs typeface="Segoe UI"/>
              </a:rPr>
              <a:t> </a:t>
            </a:r>
            <a:r>
              <a:rPr sz="1100" dirty="0">
                <a:solidFill>
                  <a:srgbClr val="1E1E1E"/>
                </a:solidFill>
                <a:latin typeface="Segoe UI"/>
                <a:cs typeface="Segoe UI"/>
              </a:rPr>
              <a:t>Op</a:t>
            </a:r>
            <a:r>
              <a:rPr sz="1100" spc="-25" dirty="0">
                <a:solidFill>
                  <a:srgbClr val="1E1E1E"/>
                </a:solidFill>
                <a:latin typeface="Segoe UI"/>
                <a:cs typeface="Segoe UI"/>
              </a:rPr>
              <a:t> </a:t>
            </a:r>
            <a:r>
              <a:rPr sz="1100" dirty="0">
                <a:solidFill>
                  <a:srgbClr val="1E1E1E"/>
                </a:solidFill>
                <a:latin typeface="Segoe UI"/>
                <a:cs typeface="Segoe UI"/>
              </a:rPr>
              <a:t>die</a:t>
            </a:r>
            <a:r>
              <a:rPr sz="1100" spc="-30" dirty="0">
                <a:solidFill>
                  <a:srgbClr val="1E1E1E"/>
                </a:solidFill>
                <a:latin typeface="Segoe UI"/>
                <a:cs typeface="Segoe UI"/>
              </a:rPr>
              <a:t> </a:t>
            </a:r>
            <a:r>
              <a:rPr sz="1100" spc="-10" dirty="0">
                <a:solidFill>
                  <a:srgbClr val="1E1E1E"/>
                </a:solidFill>
                <a:latin typeface="Segoe UI"/>
                <a:cs typeface="Segoe UI"/>
              </a:rPr>
              <a:t>manier </a:t>
            </a:r>
            <a:r>
              <a:rPr sz="1100" dirty="0">
                <a:solidFill>
                  <a:srgbClr val="1E1E1E"/>
                </a:solidFill>
                <a:latin typeface="Segoe UI"/>
                <a:cs typeface="Segoe UI"/>
              </a:rPr>
              <a:t>kunnen</a:t>
            </a:r>
            <a:r>
              <a:rPr sz="1100" spc="-30" dirty="0">
                <a:solidFill>
                  <a:srgbClr val="1E1E1E"/>
                </a:solidFill>
                <a:latin typeface="Segoe UI"/>
                <a:cs typeface="Segoe UI"/>
              </a:rPr>
              <a:t> </a:t>
            </a:r>
            <a:r>
              <a:rPr sz="1100" dirty="0">
                <a:solidFill>
                  <a:srgbClr val="1E1E1E"/>
                </a:solidFill>
                <a:latin typeface="Segoe UI"/>
                <a:cs typeface="Segoe UI"/>
              </a:rPr>
              <a:t>slimme</a:t>
            </a:r>
            <a:r>
              <a:rPr sz="1100" spc="-35" dirty="0">
                <a:solidFill>
                  <a:srgbClr val="1E1E1E"/>
                </a:solidFill>
                <a:latin typeface="Segoe UI"/>
                <a:cs typeface="Segoe UI"/>
              </a:rPr>
              <a:t> </a:t>
            </a:r>
            <a:r>
              <a:rPr sz="1100" dirty="0">
                <a:solidFill>
                  <a:srgbClr val="1E1E1E"/>
                </a:solidFill>
                <a:latin typeface="Segoe UI"/>
                <a:cs typeface="Segoe UI"/>
              </a:rPr>
              <a:t>keuzes</a:t>
            </a:r>
            <a:r>
              <a:rPr sz="1100" spc="-35" dirty="0">
                <a:solidFill>
                  <a:srgbClr val="1E1E1E"/>
                </a:solidFill>
                <a:latin typeface="Segoe UI"/>
                <a:cs typeface="Segoe UI"/>
              </a:rPr>
              <a:t> </a:t>
            </a:r>
            <a:r>
              <a:rPr sz="1100" dirty="0">
                <a:solidFill>
                  <a:srgbClr val="1E1E1E"/>
                </a:solidFill>
                <a:latin typeface="Segoe UI"/>
                <a:cs typeface="Segoe UI"/>
              </a:rPr>
              <a:t>gemaakt</a:t>
            </a:r>
            <a:r>
              <a:rPr sz="1100" spc="-30" dirty="0">
                <a:solidFill>
                  <a:srgbClr val="1E1E1E"/>
                </a:solidFill>
                <a:latin typeface="Segoe UI"/>
                <a:cs typeface="Segoe UI"/>
              </a:rPr>
              <a:t> </a:t>
            </a:r>
            <a:r>
              <a:rPr sz="1100" dirty="0">
                <a:solidFill>
                  <a:srgbClr val="1E1E1E"/>
                </a:solidFill>
                <a:latin typeface="Segoe UI"/>
                <a:cs typeface="Segoe UI"/>
              </a:rPr>
              <a:t>worden</a:t>
            </a:r>
            <a:r>
              <a:rPr sz="1100" spc="-25" dirty="0">
                <a:solidFill>
                  <a:srgbClr val="1E1E1E"/>
                </a:solidFill>
                <a:latin typeface="Segoe UI"/>
                <a:cs typeface="Segoe UI"/>
              </a:rPr>
              <a:t> </a:t>
            </a:r>
            <a:r>
              <a:rPr sz="1100" dirty="0">
                <a:solidFill>
                  <a:srgbClr val="1E1E1E"/>
                </a:solidFill>
                <a:latin typeface="Segoe UI"/>
                <a:cs typeface="Segoe UI"/>
              </a:rPr>
              <a:t>m.b.t.</a:t>
            </a:r>
            <a:r>
              <a:rPr sz="1100" spc="-25" dirty="0">
                <a:solidFill>
                  <a:srgbClr val="1E1E1E"/>
                </a:solidFill>
                <a:latin typeface="Segoe UI"/>
                <a:cs typeface="Segoe UI"/>
              </a:rPr>
              <a:t> </a:t>
            </a:r>
            <a:r>
              <a:rPr sz="1100" dirty="0">
                <a:solidFill>
                  <a:srgbClr val="1E1E1E"/>
                </a:solidFill>
                <a:latin typeface="Segoe UI"/>
                <a:cs typeface="Segoe UI"/>
              </a:rPr>
              <a:t>investeringen</a:t>
            </a:r>
            <a:r>
              <a:rPr sz="1100" spc="-20" dirty="0">
                <a:solidFill>
                  <a:srgbClr val="1E1E1E"/>
                </a:solidFill>
                <a:latin typeface="Segoe UI"/>
                <a:cs typeface="Segoe UI"/>
              </a:rPr>
              <a:t> </a:t>
            </a:r>
            <a:r>
              <a:rPr sz="1100" dirty="0">
                <a:solidFill>
                  <a:srgbClr val="1E1E1E"/>
                </a:solidFill>
                <a:latin typeface="Segoe UI"/>
                <a:cs typeface="Segoe UI"/>
              </a:rPr>
              <a:t>i.f.v.</a:t>
            </a:r>
            <a:r>
              <a:rPr sz="1100" spc="-40" dirty="0">
                <a:solidFill>
                  <a:srgbClr val="1E1E1E"/>
                </a:solidFill>
                <a:latin typeface="Segoe UI"/>
                <a:cs typeface="Segoe UI"/>
              </a:rPr>
              <a:t> </a:t>
            </a:r>
            <a:r>
              <a:rPr sz="1100" spc="-10" dirty="0">
                <a:solidFill>
                  <a:srgbClr val="1E1E1E"/>
                </a:solidFill>
                <a:latin typeface="Segoe UI"/>
                <a:cs typeface="Segoe UI"/>
              </a:rPr>
              <a:t>patrimonium.</a:t>
            </a:r>
            <a:endParaRPr sz="1100" dirty="0">
              <a:latin typeface="Segoe UI"/>
              <a:cs typeface="Segoe UI"/>
            </a:endParaRPr>
          </a:p>
        </p:txBody>
      </p:sp>
      <p:pic>
        <p:nvPicPr>
          <p:cNvPr id="5" name="object 5"/>
          <p:cNvPicPr/>
          <p:nvPr/>
        </p:nvPicPr>
        <p:blipFill>
          <a:blip r:embed="rId2" cstate="print"/>
          <a:stretch>
            <a:fillRect/>
          </a:stretch>
        </p:blipFill>
        <p:spPr>
          <a:xfrm>
            <a:off x="2435605" y="3704716"/>
            <a:ext cx="50292" cy="97536"/>
          </a:xfrm>
          <a:prstGeom prst="rect">
            <a:avLst/>
          </a:prstGeom>
        </p:spPr>
      </p:pic>
      <p:sp>
        <p:nvSpPr>
          <p:cNvPr id="6" name="object 6"/>
          <p:cNvSpPr txBox="1"/>
          <p:nvPr/>
        </p:nvSpPr>
        <p:spPr>
          <a:xfrm>
            <a:off x="2651886" y="3659504"/>
            <a:ext cx="8556625" cy="2228850"/>
          </a:xfrm>
          <a:prstGeom prst="rect">
            <a:avLst/>
          </a:prstGeom>
        </p:spPr>
        <p:txBody>
          <a:bodyPr vert="horz" wrap="square" lIns="0" tIns="12700" rIns="0" bIns="0" rtlCol="0">
            <a:spAutoFit/>
          </a:bodyPr>
          <a:lstStyle/>
          <a:p>
            <a:pPr marL="12700">
              <a:lnSpc>
                <a:spcPct val="100000"/>
              </a:lnSpc>
              <a:spcBef>
                <a:spcPts val="100"/>
              </a:spcBef>
            </a:pPr>
            <a:r>
              <a:rPr sz="1100" b="1" spc="-10" dirty="0">
                <a:solidFill>
                  <a:srgbClr val="1E1E1E"/>
                </a:solidFill>
                <a:latin typeface="Segoe UI"/>
                <a:cs typeface="Segoe UI"/>
              </a:rPr>
              <a:t>Vastgoedstrategie</a:t>
            </a:r>
            <a:r>
              <a:rPr sz="1100" b="1" spc="10" dirty="0">
                <a:solidFill>
                  <a:srgbClr val="1E1E1E"/>
                </a:solidFill>
                <a:latin typeface="Segoe UI"/>
                <a:cs typeface="Segoe UI"/>
              </a:rPr>
              <a:t> </a:t>
            </a:r>
            <a:r>
              <a:rPr sz="1100" b="1" dirty="0">
                <a:solidFill>
                  <a:srgbClr val="1E1E1E"/>
                </a:solidFill>
                <a:latin typeface="Segoe UI"/>
                <a:cs typeface="Segoe UI"/>
              </a:rPr>
              <a:t>en</a:t>
            </a:r>
            <a:r>
              <a:rPr sz="1100" b="1" spc="60" dirty="0">
                <a:solidFill>
                  <a:srgbClr val="1E1E1E"/>
                </a:solidFill>
                <a:latin typeface="Segoe UI"/>
                <a:cs typeface="Segoe UI"/>
              </a:rPr>
              <a:t> </a:t>
            </a:r>
            <a:r>
              <a:rPr sz="1100" b="1" spc="-10" dirty="0">
                <a:solidFill>
                  <a:srgbClr val="1E1E1E"/>
                </a:solidFill>
                <a:latin typeface="Segoe UI"/>
                <a:cs typeface="Segoe UI"/>
              </a:rPr>
              <a:t>onderhoudsplanning</a:t>
            </a:r>
            <a:endParaRPr sz="1100" dirty="0">
              <a:latin typeface="Segoe UI"/>
              <a:cs typeface="Segoe UI"/>
            </a:endParaRPr>
          </a:p>
          <a:p>
            <a:pPr marL="469900" marR="5080" indent="-228600">
              <a:lnSpc>
                <a:spcPct val="140000"/>
              </a:lnSpc>
              <a:spcBef>
                <a:spcPts val="545"/>
              </a:spcBef>
              <a:buClr>
                <a:srgbClr val="44B8BE"/>
              </a:buClr>
              <a:buFont typeface="Arial MT"/>
              <a:buChar char="•"/>
              <a:tabLst>
                <a:tab pos="469900" algn="l"/>
              </a:tabLst>
            </a:pP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is</a:t>
            </a:r>
            <a:r>
              <a:rPr sz="1100" spc="-30" dirty="0">
                <a:solidFill>
                  <a:srgbClr val="1E1E1E"/>
                </a:solidFill>
                <a:latin typeface="Segoe UI"/>
                <a:cs typeface="Segoe UI"/>
              </a:rPr>
              <a:t> </a:t>
            </a:r>
            <a:r>
              <a:rPr sz="1100" dirty="0">
                <a:solidFill>
                  <a:srgbClr val="1E1E1E"/>
                </a:solidFill>
                <a:latin typeface="Segoe UI"/>
                <a:cs typeface="Segoe UI"/>
              </a:rPr>
              <a:t>van</a:t>
            </a:r>
            <a:r>
              <a:rPr sz="1100" spc="-10" dirty="0">
                <a:solidFill>
                  <a:srgbClr val="1E1E1E"/>
                </a:solidFill>
                <a:latin typeface="Segoe UI"/>
                <a:cs typeface="Segoe UI"/>
              </a:rPr>
              <a:t> </a:t>
            </a:r>
            <a:r>
              <a:rPr sz="1100" dirty="0">
                <a:solidFill>
                  <a:srgbClr val="1E1E1E"/>
                </a:solidFill>
                <a:latin typeface="Segoe UI"/>
                <a:cs typeface="Segoe UI"/>
              </a:rPr>
              <a:t>belang</a:t>
            </a:r>
            <a:r>
              <a:rPr sz="1100" spc="-20" dirty="0">
                <a:solidFill>
                  <a:srgbClr val="1E1E1E"/>
                </a:solidFill>
                <a:latin typeface="Segoe UI"/>
                <a:cs typeface="Segoe UI"/>
              </a:rPr>
              <a:t> </a:t>
            </a:r>
            <a:r>
              <a:rPr sz="1100" dirty="0">
                <a:solidFill>
                  <a:srgbClr val="1E1E1E"/>
                </a:solidFill>
                <a:latin typeface="Segoe UI"/>
                <a:cs typeface="Segoe UI"/>
              </a:rPr>
              <a:t>de</a:t>
            </a:r>
            <a:r>
              <a:rPr sz="1100" spc="-15" dirty="0">
                <a:solidFill>
                  <a:srgbClr val="1E1E1E"/>
                </a:solidFill>
                <a:latin typeface="Segoe UI"/>
                <a:cs typeface="Segoe UI"/>
              </a:rPr>
              <a:t> </a:t>
            </a:r>
            <a:r>
              <a:rPr sz="1100" dirty="0">
                <a:solidFill>
                  <a:srgbClr val="1E1E1E"/>
                </a:solidFill>
                <a:latin typeface="Segoe UI"/>
                <a:cs typeface="Segoe UI"/>
              </a:rPr>
              <a:t>conditie</a:t>
            </a:r>
            <a:r>
              <a:rPr sz="1100" spc="-10"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het</a:t>
            </a:r>
            <a:r>
              <a:rPr sz="1100" spc="-15" dirty="0">
                <a:solidFill>
                  <a:srgbClr val="1E1E1E"/>
                </a:solidFill>
                <a:latin typeface="Segoe UI"/>
                <a:cs typeface="Segoe UI"/>
              </a:rPr>
              <a:t> </a:t>
            </a:r>
            <a:r>
              <a:rPr sz="1100" dirty="0">
                <a:solidFill>
                  <a:srgbClr val="1E1E1E"/>
                </a:solidFill>
                <a:latin typeface="Segoe UI"/>
                <a:cs typeface="Segoe UI"/>
              </a:rPr>
              <a:t>bestaande</a:t>
            </a:r>
            <a:r>
              <a:rPr sz="1100" spc="-20" dirty="0">
                <a:solidFill>
                  <a:srgbClr val="1E1E1E"/>
                </a:solidFill>
                <a:latin typeface="Segoe UI"/>
                <a:cs typeface="Segoe UI"/>
              </a:rPr>
              <a:t> </a:t>
            </a:r>
            <a:r>
              <a:rPr sz="1100" dirty="0">
                <a:solidFill>
                  <a:srgbClr val="1E1E1E"/>
                </a:solidFill>
                <a:latin typeface="Segoe UI"/>
                <a:cs typeface="Segoe UI"/>
              </a:rPr>
              <a:t>patrimonium</a:t>
            </a:r>
            <a:r>
              <a:rPr sz="1100" spc="-5" dirty="0">
                <a:solidFill>
                  <a:srgbClr val="1E1E1E"/>
                </a:solidFill>
                <a:latin typeface="Segoe UI"/>
                <a:cs typeface="Segoe UI"/>
              </a:rPr>
              <a:t> </a:t>
            </a:r>
            <a:r>
              <a:rPr sz="1100" dirty="0">
                <a:solidFill>
                  <a:srgbClr val="1E1E1E"/>
                </a:solidFill>
                <a:latin typeface="Segoe UI"/>
                <a:cs typeface="Segoe UI"/>
              </a:rPr>
              <a:t>verder</a:t>
            </a:r>
            <a:r>
              <a:rPr sz="1100" spc="-20" dirty="0">
                <a:solidFill>
                  <a:srgbClr val="1E1E1E"/>
                </a:solidFill>
                <a:latin typeface="Segoe UI"/>
                <a:cs typeface="Segoe UI"/>
              </a:rPr>
              <a:t> </a:t>
            </a:r>
            <a:r>
              <a:rPr sz="1100" dirty="0">
                <a:solidFill>
                  <a:srgbClr val="1E1E1E"/>
                </a:solidFill>
                <a:latin typeface="Segoe UI"/>
                <a:cs typeface="Segoe UI"/>
              </a:rPr>
              <a:t>in</a:t>
            </a:r>
            <a:r>
              <a:rPr sz="1100" spc="-20" dirty="0">
                <a:solidFill>
                  <a:srgbClr val="1E1E1E"/>
                </a:solidFill>
                <a:latin typeface="Segoe UI"/>
                <a:cs typeface="Segoe UI"/>
              </a:rPr>
              <a:t> </a:t>
            </a:r>
            <a:r>
              <a:rPr sz="1100" dirty="0">
                <a:solidFill>
                  <a:srgbClr val="1E1E1E"/>
                </a:solidFill>
                <a:latin typeface="Segoe UI"/>
                <a:cs typeface="Segoe UI"/>
              </a:rPr>
              <a:t>kaart</a:t>
            </a:r>
            <a:r>
              <a:rPr sz="1100" spc="-15" dirty="0">
                <a:solidFill>
                  <a:srgbClr val="1E1E1E"/>
                </a:solidFill>
                <a:latin typeface="Segoe UI"/>
                <a:cs typeface="Segoe UI"/>
              </a:rPr>
              <a:t> </a:t>
            </a:r>
            <a:r>
              <a:rPr sz="1100" dirty="0">
                <a:solidFill>
                  <a:srgbClr val="1E1E1E"/>
                </a:solidFill>
                <a:latin typeface="Segoe UI"/>
                <a:cs typeface="Segoe UI"/>
              </a:rPr>
              <a:t>te</a:t>
            </a:r>
            <a:r>
              <a:rPr sz="1100" spc="-20" dirty="0">
                <a:solidFill>
                  <a:srgbClr val="1E1E1E"/>
                </a:solidFill>
                <a:latin typeface="Segoe UI"/>
                <a:cs typeface="Segoe UI"/>
              </a:rPr>
              <a:t> </a:t>
            </a:r>
            <a:r>
              <a:rPr sz="1100" dirty="0">
                <a:solidFill>
                  <a:srgbClr val="1E1E1E"/>
                </a:solidFill>
                <a:latin typeface="Segoe UI"/>
                <a:cs typeface="Segoe UI"/>
              </a:rPr>
              <a:t>brengen.</a:t>
            </a:r>
            <a:r>
              <a:rPr sz="1100" spc="-5" dirty="0">
                <a:solidFill>
                  <a:srgbClr val="1E1E1E"/>
                </a:solidFill>
                <a:latin typeface="Segoe UI"/>
                <a:cs typeface="Segoe UI"/>
              </a:rPr>
              <a:t> </a:t>
            </a:r>
            <a:r>
              <a:rPr sz="1100" dirty="0">
                <a:solidFill>
                  <a:srgbClr val="1E1E1E"/>
                </a:solidFill>
                <a:latin typeface="Segoe UI"/>
                <a:cs typeface="Segoe UI"/>
              </a:rPr>
              <a:t>Dit</a:t>
            </a:r>
            <a:r>
              <a:rPr sz="1100" spc="-20" dirty="0">
                <a:solidFill>
                  <a:srgbClr val="1E1E1E"/>
                </a:solidFill>
                <a:latin typeface="Segoe UI"/>
                <a:cs typeface="Segoe UI"/>
              </a:rPr>
              <a:t> </a:t>
            </a:r>
            <a:r>
              <a:rPr sz="1100" dirty="0">
                <a:solidFill>
                  <a:srgbClr val="1E1E1E"/>
                </a:solidFill>
                <a:latin typeface="Segoe UI"/>
                <a:cs typeface="Segoe UI"/>
              </a:rPr>
              <a:t>kan</a:t>
            </a:r>
            <a:r>
              <a:rPr sz="1100" spc="-25" dirty="0">
                <a:solidFill>
                  <a:srgbClr val="1E1E1E"/>
                </a:solidFill>
                <a:latin typeface="Segoe UI"/>
                <a:cs typeface="Segoe UI"/>
              </a:rPr>
              <a:t> </a:t>
            </a:r>
            <a:r>
              <a:rPr sz="1100" dirty="0">
                <a:solidFill>
                  <a:srgbClr val="1E1E1E"/>
                </a:solidFill>
                <a:latin typeface="Segoe UI"/>
                <a:cs typeface="Segoe UI"/>
              </a:rPr>
              <a:t>als</a:t>
            </a:r>
            <a:r>
              <a:rPr sz="1100" spc="-20" dirty="0">
                <a:solidFill>
                  <a:srgbClr val="1E1E1E"/>
                </a:solidFill>
                <a:latin typeface="Segoe UI"/>
                <a:cs typeface="Segoe UI"/>
              </a:rPr>
              <a:t> </a:t>
            </a:r>
            <a:r>
              <a:rPr sz="1100" spc="-10" dirty="0">
                <a:solidFill>
                  <a:srgbClr val="1E1E1E"/>
                </a:solidFill>
                <a:latin typeface="Segoe UI"/>
                <a:cs typeface="Segoe UI"/>
              </a:rPr>
              <a:t>waardevolle</a:t>
            </a:r>
            <a:r>
              <a:rPr sz="1100" spc="-20" dirty="0">
                <a:solidFill>
                  <a:srgbClr val="1E1E1E"/>
                </a:solidFill>
                <a:latin typeface="Segoe UI"/>
                <a:cs typeface="Segoe UI"/>
              </a:rPr>
              <a:t> </a:t>
            </a:r>
            <a:r>
              <a:rPr sz="1100" dirty="0">
                <a:solidFill>
                  <a:srgbClr val="1E1E1E"/>
                </a:solidFill>
                <a:latin typeface="Segoe UI"/>
                <a:cs typeface="Segoe UI"/>
              </a:rPr>
              <a:t>input</a:t>
            </a:r>
            <a:r>
              <a:rPr sz="1100" spc="-15" dirty="0">
                <a:solidFill>
                  <a:srgbClr val="1E1E1E"/>
                </a:solidFill>
                <a:latin typeface="Segoe UI"/>
                <a:cs typeface="Segoe UI"/>
              </a:rPr>
              <a:t> </a:t>
            </a:r>
            <a:r>
              <a:rPr sz="1100" dirty="0">
                <a:solidFill>
                  <a:srgbClr val="1E1E1E"/>
                </a:solidFill>
                <a:latin typeface="Segoe UI"/>
                <a:cs typeface="Segoe UI"/>
              </a:rPr>
              <a:t>dienen</a:t>
            </a:r>
            <a:r>
              <a:rPr sz="1100" spc="5" dirty="0">
                <a:solidFill>
                  <a:srgbClr val="1E1E1E"/>
                </a:solidFill>
                <a:latin typeface="Segoe UI"/>
                <a:cs typeface="Segoe UI"/>
              </a:rPr>
              <a:t> </a:t>
            </a:r>
            <a:r>
              <a:rPr sz="1100" spc="-20" dirty="0">
                <a:solidFill>
                  <a:srgbClr val="1E1E1E"/>
                </a:solidFill>
                <a:latin typeface="Segoe UI"/>
                <a:cs typeface="Segoe UI"/>
              </a:rPr>
              <a:t>voor </a:t>
            </a:r>
            <a:r>
              <a:rPr sz="1100" dirty="0">
                <a:solidFill>
                  <a:srgbClr val="1E1E1E"/>
                </a:solidFill>
                <a:latin typeface="Segoe UI"/>
                <a:cs typeface="Segoe UI"/>
              </a:rPr>
              <a:t>een</a:t>
            </a:r>
            <a:r>
              <a:rPr sz="1100" spc="-20" dirty="0">
                <a:solidFill>
                  <a:srgbClr val="1E1E1E"/>
                </a:solidFill>
                <a:latin typeface="Segoe UI"/>
                <a:cs typeface="Segoe UI"/>
              </a:rPr>
              <a:t> </a:t>
            </a:r>
            <a:r>
              <a:rPr sz="1100" dirty="0">
                <a:solidFill>
                  <a:srgbClr val="1E1E1E"/>
                </a:solidFill>
                <a:latin typeface="Segoe UI"/>
                <a:cs typeface="Segoe UI"/>
              </a:rPr>
              <a:t>toekomstige</a:t>
            </a:r>
            <a:r>
              <a:rPr sz="1100" spc="-20" dirty="0">
                <a:solidFill>
                  <a:srgbClr val="1E1E1E"/>
                </a:solidFill>
                <a:latin typeface="Segoe UI"/>
                <a:cs typeface="Segoe UI"/>
              </a:rPr>
              <a:t> </a:t>
            </a:r>
            <a:r>
              <a:rPr sz="1100" dirty="0">
                <a:solidFill>
                  <a:srgbClr val="1E1E1E"/>
                </a:solidFill>
                <a:latin typeface="Segoe UI"/>
                <a:cs typeface="Segoe UI"/>
              </a:rPr>
              <a:t>vastgoedstrategie</a:t>
            </a:r>
            <a:r>
              <a:rPr sz="1100" spc="-20" dirty="0">
                <a:solidFill>
                  <a:srgbClr val="1E1E1E"/>
                </a:solidFill>
                <a:latin typeface="Segoe UI"/>
                <a:cs typeface="Segoe UI"/>
              </a:rPr>
              <a:t> </a:t>
            </a:r>
            <a:r>
              <a:rPr sz="1100" spc="-10" dirty="0">
                <a:solidFill>
                  <a:srgbClr val="1E1E1E"/>
                </a:solidFill>
                <a:latin typeface="Segoe UI"/>
                <a:cs typeface="Segoe UI"/>
              </a:rPr>
              <a:t>(renovaties,</a:t>
            </a:r>
            <a:r>
              <a:rPr sz="1100" spc="-20" dirty="0">
                <a:solidFill>
                  <a:srgbClr val="1E1E1E"/>
                </a:solidFill>
                <a:latin typeface="Segoe UI"/>
                <a:cs typeface="Segoe UI"/>
              </a:rPr>
              <a:t> </a:t>
            </a:r>
            <a:r>
              <a:rPr sz="1100" dirty="0">
                <a:solidFill>
                  <a:srgbClr val="1E1E1E"/>
                </a:solidFill>
                <a:latin typeface="Segoe UI"/>
                <a:cs typeface="Segoe UI"/>
              </a:rPr>
              <a:t>herbestemmingen</a:t>
            </a:r>
            <a:r>
              <a:rPr sz="1100" spc="-20"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eventuele</a:t>
            </a:r>
            <a:r>
              <a:rPr sz="1100" spc="-20" dirty="0">
                <a:solidFill>
                  <a:srgbClr val="1E1E1E"/>
                </a:solidFill>
                <a:latin typeface="Segoe UI"/>
                <a:cs typeface="Segoe UI"/>
              </a:rPr>
              <a:t> </a:t>
            </a:r>
            <a:r>
              <a:rPr sz="1100" dirty="0">
                <a:solidFill>
                  <a:srgbClr val="1E1E1E"/>
                </a:solidFill>
                <a:latin typeface="Segoe UI"/>
                <a:cs typeface="Segoe UI"/>
              </a:rPr>
              <a:t>uitbreidingen</a:t>
            </a:r>
            <a:r>
              <a:rPr sz="1100" spc="-10" dirty="0">
                <a:solidFill>
                  <a:srgbClr val="1E1E1E"/>
                </a:solidFill>
                <a:latin typeface="Segoe UI"/>
                <a:cs typeface="Segoe UI"/>
              </a:rPr>
              <a:t> </a:t>
            </a:r>
            <a:r>
              <a:rPr sz="1100" dirty="0">
                <a:solidFill>
                  <a:srgbClr val="1E1E1E"/>
                </a:solidFill>
                <a:latin typeface="Segoe UI"/>
                <a:cs typeface="Segoe UI"/>
              </a:rPr>
              <a:t>van</a:t>
            </a:r>
            <a:r>
              <a:rPr sz="1100" spc="-30" dirty="0">
                <a:solidFill>
                  <a:srgbClr val="1E1E1E"/>
                </a:solidFill>
                <a:latin typeface="Segoe UI"/>
                <a:cs typeface="Segoe UI"/>
              </a:rPr>
              <a:t> </a:t>
            </a:r>
            <a:r>
              <a:rPr sz="1100" dirty="0">
                <a:solidFill>
                  <a:srgbClr val="1E1E1E"/>
                </a:solidFill>
                <a:latin typeface="Segoe UI"/>
                <a:cs typeface="Segoe UI"/>
              </a:rPr>
              <a:t>ons</a:t>
            </a:r>
            <a:r>
              <a:rPr sz="1100" spc="-15" dirty="0">
                <a:solidFill>
                  <a:srgbClr val="1E1E1E"/>
                </a:solidFill>
                <a:latin typeface="Segoe UI"/>
                <a:cs typeface="Segoe UI"/>
              </a:rPr>
              <a:t> </a:t>
            </a:r>
            <a:r>
              <a:rPr sz="1100" spc="-10" dirty="0">
                <a:solidFill>
                  <a:srgbClr val="1E1E1E"/>
                </a:solidFill>
                <a:latin typeface="Segoe UI"/>
                <a:cs typeface="Segoe UI"/>
              </a:rPr>
              <a:t>vastgoedportfolio).</a:t>
            </a:r>
            <a:r>
              <a:rPr sz="1100" spc="-5"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spc="-25" dirty="0">
                <a:solidFill>
                  <a:srgbClr val="1E1E1E"/>
                </a:solidFill>
                <a:latin typeface="Segoe UI"/>
                <a:cs typeface="Segoe UI"/>
              </a:rPr>
              <a:t>is </a:t>
            </a:r>
            <a:r>
              <a:rPr sz="1100" dirty="0">
                <a:solidFill>
                  <a:srgbClr val="1E1E1E"/>
                </a:solidFill>
                <a:latin typeface="Segoe UI"/>
                <a:cs typeface="Segoe UI"/>
              </a:rPr>
              <a:t>voor</a:t>
            </a:r>
            <a:r>
              <a:rPr sz="1100" spc="-30" dirty="0">
                <a:solidFill>
                  <a:srgbClr val="1E1E1E"/>
                </a:solidFill>
                <a:latin typeface="Segoe UI"/>
                <a:cs typeface="Segoe UI"/>
              </a:rPr>
              <a:t> </a:t>
            </a:r>
            <a:r>
              <a:rPr sz="1100" dirty="0">
                <a:solidFill>
                  <a:srgbClr val="1E1E1E"/>
                </a:solidFill>
                <a:latin typeface="Segoe UI"/>
                <a:cs typeface="Segoe UI"/>
              </a:rPr>
              <a:t>Dentergem</a:t>
            </a:r>
            <a:r>
              <a:rPr sz="1100" spc="-20" dirty="0">
                <a:solidFill>
                  <a:srgbClr val="1E1E1E"/>
                </a:solidFill>
                <a:latin typeface="Segoe UI"/>
                <a:cs typeface="Segoe UI"/>
              </a:rPr>
              <a:t> </a:t>
            </a:r>
            <a:r>
              <a:rPr sz="1100" dirty="0">
                <a:solidFill>
                  <a:srgbClr val="1E1E1E"/>
                </a:solidFill>
                <a:latin typeface="Segoe UI"/>
                <a:cs typeface="Segoe UI"/>
              </a:rPr>
              <a:t>ook</a:t>
            </a:r>
            <a:r>
              <a:rPr sz="1100" spc="-20" dirty="0">
                <a:solidFill>
                  <a:srgbClr val="1E1E1E"/>
                </a:solidFill>
                <a:latin typeface="Segoe UI"/>
                <a:cs typeface="Segoe UI"/>
              </a:rPr>
              <a:t> </a:t>
            </a:r>
            <a:r>
              <a:rPr sz="1100" dirty="0">
                <a:solidFill>
                  <a:srgbClr val="1E1E1E"/>
                </a:solidFill>
                <a:latin typeface="Segoe UI"/>
                <a:cs typeface="Segoe UI"/>
              </a:rPr>
              <a:t>belangrijk</a:t>
            </a:r>
            <a:r>
              <a:rPr sz="1100" spc="-30" dirty="0">
                <a:solidFill>
                  <a:srgbClr val="1E1E1E"/>
                </a:solidFill>
                <a:latin typeface="Segoe UI"/>
                <a:cs typeface="Segoe UI"/>
              </a:rPr>
              <a:t> </a:t>
            </a:r>
            <a:r>
              <a:rPr sz="1100" dirty="0">
                <a:solidFill>
                  <a:srgbClr val="1E1E1E"/>
                </a:solidFill>
                <a:latin typeface="Segoe UI"/>
                <a:cs typeface="Segoe UI"/>
              </a:rPr>
              <a:t>om</a:t>
            </a:r>
            <a:r>
              <a:rPr sz="1100" spc="-30" dirty="0">
                <a:solidFill>
                  <a:srgbClr val="1E1E1E"/>
                </a:solidFill>
                <a:latin typeface="Segoe UI"/>
                <a:cs typeface="Segoe UI"/>
              </a:rPr>
              <a:t> </a:t>
            </a:r>
            <a:r>
              <a:rPr sz="1100" dirty="0">
                <a:solidFill>
                  <a:srgbClr val="1E1E1E"/>
                </a:solidFill>
                <a:latin typeface="Segoe UI"/>
                <a:cs typeface="Segoe UI"/>
              </a:rPr>
              <a:t>gezien</a:t>
            </a:r>
            <a:r>
              <a:rPr sz="1100" spc="-30" dirty="0">
                <a:solidFill>
                  <a:srgbClr val="1E1E1E"/>
                </a:solidFill>
                <a:latin typeface="Segoe UI"/>
                <a:cs typeface="Segoe UI"/>
              </a:rPr>
              <a:t> </a:t>
            </a:r>
            <a:r>
              <a:rPr sz="1100" dirty="0">
                <a:solidFill>
                  <a:srgbClr val="1E1E1E"/>
                </a:solidFill>
                <a:latin typeface="Segoe UI"/>
                <a:cs typeface="Segoe UI"/>
              </a:rPr>
              <a:t>de</a:t>
            </a:r>
            <a:r>
              <a:rPr sz="1100" spc="-30" dirty="0">
                <a:solidFill>
                  <a:srgbClr val="1E1E1E"/>
                </a:solidFill>
                <a:latin typeface="Segoe UI"/>
                <a:cs typeface="Segoe UI"/>
              </a:rPr>
              <a:t> </a:t>
            </a:r>
            <a:r>
              <a:rPr sz="1100" dirty="0">
                <a:solidFill>
                  <a:srgbClr val="1E1E1E"/>
                </a:solidFill>
                <a:latin typeface="Segoe UI"/>
                <a:cs typeface="Segoe UI"/>
              </a:rPr>
              <a:t>verschillende</a:t>
            </a:r>
            <a:r>
              <a:rPr sz="1100" spc="-30" dirty="0">
                <a:solidFill>
                  <a:srgbClr val="1E1E1E"/>
                </a:solidFill>
                <a:latin typeface="Segoe UI"/>
                <a:cs typeface="Segoe UI"/>
              </a:rPr>
              <a:t> </a:t>
            </a:r>
            <a:r>
              <a:rPr sz="1100" dirty="0">
                <a:solidFill>
                  <a:srgbClr val="1E1E1E"/>
                </a:solidFill>
                <a:latin typeface="Segoe UI"/>
                <a:cs typeface="Segoe UI"/>
              </a:rPr>
              <a:t>deelgebieden,</a:t>
            </a:r>
            <a:r>
              <a:rPr sz="1100" spc="-35" dirty="0">
                <a:solidFill>
                  <a:srgbClr val="1E1E1E"/>
                </a:solidFill>
                <a:latin typeface="Segoe UI"/>
                <a:cs typeface="Segoe UI"/>
              </a:rPr>
              <a:t> </a:t>
            </a:r>
            <a:r>
              <a:rPr sz="1100" dirty="0">
                <a:solidFill>
                  <a:srgbClr val="1E1E1E"/>
                </a:solidFill>
                <a:latin typeface="Segoe UI"/>
                <a:cs typeface="Segoe UI"/>
              </a:rPr>
              <a:t>in</a:t>
            </a:r>
            <a:r>
              <a:rPr sz="1100" spc="-30" dirty="0">
                <a:solidFill>
                  <a:srgbClr val="1E1E1E"/>
                </a:solidFill>
                <a:latin typeface="Segoe UI"/>
                <a:cs typeface="Segoe UI"/>
              </a:rPr>
              <a:t> </a:t>
            </a:r>
            <a:r>
              <a:rPr sz="1100" dirty="0">
                <a:solidFill>
                  <a:srgbClr val="1E1E1E"/>
                </a:solidFill>
                <a:latin typeface="Segoe UI"/>
                <a:cs typeface="Segoe UI"/>
              </a:rPr>
              <a:t>kaart</a:t>
            </a:r>
            <a:r>
              <a:rPr sz="1100" spc="-30" dirty="0">
                <a:solidFill>
                  <a:srgbClr val="1E1E1E"/>
                </a:solidFill>
                <a:latin typeface="Segoe UI"/>
                <a:cs typeface="Segoe UI"/>
              </a:rPr>
              <a:t> </a:t>
            </a:r>
            <a:r>
              <a:rPr sz="1100" dirty="0">
                <a:solidFill>
                  <a:srgbClr val="1E1E1E"/>
                </a:solidFill>
                <a:latin typeface="Segoe UI"/>
                <a:cs typeface="Segoe UI"/>
              </a:rPr>
              <a:t>te</a:t>
            </a:r>
            <a:r>
              <a:rPr sz="1100" spc="-30" dirty="0">
                <a:solidFill>
                  <a:srgbClr val="1E1E1E"/>
                </a:solidFill>
                <a:latin typeface="Segoe UI"/>
                <a:cs typeface="Segoe UI"/>
              </a:rPr>
              <a:t> </a:t>
            </a:r>
            <a:r>
              <a:rPr sz="1100" dirty="0">
                <a:solidFill>
                  <a:srgbClr val="1E1E1E"/>
                </a:solidFill>
                <a:latin typeface="Segoe UI"/>
                <a:cs typeface="Segoe UI"/>
              </a:rPr>
              <a:t>brengen</a:t>
            </a:r>
            <a:r>
              <a:rPr sz="1100" spc="-25" dirty="0">
                <a:solidFill>
                  <a:srgbClr val="1E1E1E"/>
                </a:solidFill>
                <a:latin typeface="Segoe UI"/>
                <a:cs typeface="Segoe UI"/>
              </a:rPr>
              <a:t> </a:t>
            </a:r>
            <a:r>
              <a:rPr sz="1100" dirty="0">
                <a:solidFill>
                  <a:srgbClr val="1E1E1E"/>
                </a:solidFill>
                <a:latin typeface="Segoe UI"/>
                <a:cs typeface="Segoe UI"/>
              </a:rPr>
              <a:t>welke</a:t>
            </a:r>
            <a:r>
              <a:rPr sz="1100" spc="-25" dirty="0">
                <a:solidFill>
                  <a:srgbClr val="1E1E1E"/>
                </a:solidFill>
                <a:latin typeface="Segoe UI"/>
                <a:cs typeface="Segoe UI"/>
              </a:rPr>
              <a:t> </a:t>
            </a:r>
            <a:r>
              <a:rPr sz="1100" dirty="0">
                <a:solidFill>
                  <a:srgbClr val="1E1E1E"/>
                </a:solidFill>
                <a:latin typeface="Segoe UI"/>
                <a:cs typeface="Segoe UI"/>
              </a:rPr>
              <a:t>gebouwen</a:t>
            </a:r>
            <a:r>
              <a:rPr sz="1100" spc="-20" dirty="0">
                <a:solidFill>
                  <a:srgbClr val="1E1E1E"/>
                </a:solidFill>
                <a:latin typeface="Segoe UI"/>
                <a:cs typeface="Segoe UI"/>
              </a:rPr>
              <a:t> </a:t>
            </a:r>
            <a:r>
              <a:rPr sz="1100" dirty="0">
                <a:solidFill>
                  <a:srgbClr val="1E1E1E"/>
                </a:solidFill>
                <a:latin typeface="Segoe UI"/>
                <a:cs typeface="Segoe UI"/>
              </a:rPr>
              <a:t>welke</a:t>
            </a:r>
            <a:r>
              <a:rPr sz="1100" spc="-25" dirty="0">
                <a:solidFill>
                  <a:srgbClr val="1E1E1E"/>
                </a:solidFill>
                <a:latin typeface="Segoe UI"/>
                <a:cs typeface="Segoe UI"/>
              </a:rPr>
              <a:t> </a:t>
            </a:r>
            <a:r>
              <a:rPr sz="1100" spc="-10" dirty="0">
                <a:solidFill>
                  <a:srgbClr val="1E1E1E"/>
                </a:solidFill>
                <a:latin typeface="Segoe UI"/>
                <a:cs typeface="Segoe UI"/>
              </a:rPr>
              <a:t>functies </a:t>
            </a:r>
            <a:r>
              <a:rPr sz="1100" dirty="0">
                <a:solidFill>
                  <a:srgbClr val="1E1E1E"/>
                </a:solidFill>
                <a:latin typeface="Segoe UI"/>
                <a:cs typeface="Segoe UI"/>
              </a:rPr>
              <a:t>aanbieden</a:t>
            </a:r>
            <a:r>
              <a:rPr sz="1100" spc="-30" dirty="0">
                <a:solidFill>
                  <a:srgbClr val="1E1E1E"/>
                </a:solidFill>
                <a:latin typeface="Segoe UI"/>
                <a:cs typeface="Segoe UI"/>
              </a:rPr>
              <a:t> </a:t>
            </a:r>
            <a:r>
              <a:rPr sz="1100" dirty="0">
                <a:solidFill>
                  <a:srgbClr val="1E1E1E"/>
                </a:solidFill>
                <a:latin typeface="Segoe UI"/>
                <a:cs typeface="Segoe UI"/>
              </a:rPr>
              <a:t>en</a:t>
            </a:r>
            <a:r>
              <a:rPr sz="1100" spc="-30" dirty="0">
                <a:solidFill>
                  <a:srgbClr val="1E1E1E"/>
                </a:solidFill>
                <a:latin typeface="Segoe UI"/>
                <a:cs typeface="Segoe UI"/>
              </a:rPr>
              <a:t> </a:t>
            </a:r>
            <a:r>
              <a:rPr sz="1100" dirty="0">
                <a:solidFill>
                  <a:srgbClr val="1E1E1E"/>
                </a:solidFill>
                <a:latin typeface="Segoe UI"/>
                <a:cs typeface="Segoe UI"/>
              </a:rPr>
              <a:t>eventueel</a:t>
            </a:r>
            <a:r>
              <a:rPr sz="1100" spc="-25" dirty="0">
                <a:solidFill>
                  <a:srgbClr val="1E1E1E"/>
                </a:solidFill>
                <a:latin typeface="Segoe UI"/>
                <a:cs typeface="Segoe UI"/>
              </a:rPr>
              <a:t> </a:t>
            </a:r>
            <a:r>
              <a:rPr sz="1100" dirty="0">
                <a:solidFill>
                  <a:srgbClr val="1E1E1E"/>
                </a:solidFill>
                <a:latin typeface="Segoe UI"/>
                <a:cs typeface="Segoe UI"/>
              </a:rPr>
              <a:t>ook</a:t>
            </a:r>
            <a:r>
              <a:rPr sz="1100" spc="-25" dirty="0">
                <a:solidFill>
                  <a:srgbClr val="1E1E1E"/>
                </a:solidFill>
                <a:latin typeface="Segoe UI"/>
                <a:cs typeface="Segoe UI"/>
              </a:rPr>
              <a:t> </a:t>
            </a:r>
            <a:r>
              <a:rPr sz="1100" dirty="0">
                <a:solidFill>
                  <a:srgbClr val="1E1E1E"/>
                </a:solidFill>
                <a:latin typeface="Segoe UI"/>
                <a:cs typeface="Segoe UI"/>
              </a:rPr>
              <a:t>kunnen</a:t>
            </a:r>
            <a:r>
              <a:rPr sz="1100" spc="-25" dirty="0">
                <a:solidFill>
                  <a:srgbClr val="1E1E1E"/>
                </a:solidFill>
                <a:latin typeface="Segoe UI"/>
                <a:cs typeface="Segoe UI"/>
              </a:rPr>
              <a:t> </a:t>
            </a:r>
            <a:r>
              <a:rPr sz="1100" spc="-10" dirty="0">
                <a:solidFill>
                  <a:srgbClr val="1E1E1E"/>
                </a:solidFill>
                <a:latin typeface="Segoe UI"/>
                <a:cs typeface="Segoe UI"/>
              </a:rPr>
              <a:t>delen.</a:t>
            </a:r>
            <a:endParaRPr sz="1100" dirty="0">
              <a:latin typeface="Segoe UI"/>
              <a:cs typeface="Segoe UI"/>
            </a:endParaRPr>
          </a:p>
          <a:p>
            <a:pPr marL="469900" marR="269875" indent="-228600">
              <a:lnSpc>
                <a:spcPct val="140000"/>
              </a:lnSpc>
              <a:spcBef>
                <a:spcPts val="695"/>
              </a:spcBef>
              <a:buClr>
                <a:srgbClr val="44B8BE"/>
              </a:buClr>
              <a:buFont typeface="Arial MT"/>
              <a:buChar char="•"/>
              <a:tabLst>
                <a:tab pos="469900" algn="l"/>
              </a:tabLst>
            </a:pPr>
            <a:r>
              <a:rPr sz="1100" dirty="0">
                <a:solidFill>
                  <a:srgbClr val="1E1E1E"/>
                </a:solidFill>
                <a:latin typeface="Segoe UI"/>
                <a:cs typeface="Segoe UI"/>
              </a:rPr>
              <a:t>Van</a:t>
            </a:r>
            <a:r>
              <a:rPr sz="1100" spc="-25" dirty="0">
                <a:solidFill>
                  <a:srgbClr val="1E1E1E"/>
                </a:solidFill>
                <a:latin typeface="Segoe UI"/>
                <a:cs typeface="Segoe UI"/>
              </a:rPr>
              <a:t> </a:t>
            </a:r>
            <a:r>
              <a:rPr sz="1100" dirty="0">
                <a:solidFill>
                  <a:srgbClr val="1E1E1E"/>
                </a:solidFill>
                <a:latin typeface="Segoe UI"/>
                <a:cs typeface="Segoe UI"/>
              </a:rPr>
              <a:t>zodra</a:t>
            </a:r>
            <a:r>
              <a:rPr sz="1100" spc="-25" dirty="0">
                <a:solidFill>
                  <a:srgbClr val="1E1E1E"/>
                </a:solidFill>
                <a:latin typeface="Segoe UI"/>
                <a:cs typeface="Segoe UI"/>
              </a:rPr>
              <a:t> </a:t>
            </a:r>
            <a:r>
              <a:rPr sz="1100" dirty="0">
                <a:solidFill>
                  <a:srgbClr val="1E1E1E"/>
                </a:solidFill>
                <a:latin typeface="Segoe UI"/>
                <a:cs typeface="Segoe UI"/>
              </a:rPr>
              <a:t>patrimonium</a:t>
            </a:r>
            <a:r>
              <a:rPr sz="1100" spc="-15" dirty="0">
                <a:solidFill>
                  <a:srgbClr val="1E1E1E"/>
                </a:solidFill>
                <a:latin typeface="Segoe UI"/>
                <a:cs typeface="Segoe UI"/>
              </a:rPr>
              <a:t> </a:t>
            </a:r>
            <a:r>
              <a:rPr sz="1100" dirty="0">
                <a:solidFill>
                  <a:srgbClr val="1E1E1E"/>
                </a:solidFill>
                <a:latin typeface="Segoe UI"/>
                <a:cs typeface="Segoe UI"/>
              </a:rPr>
              <a:t>aangepast</a:t>
            </a:r>
            <a:r>
              <a:rPr sz="1100" spc="-30" dirty="0">
                <a:solidFill>
                  <a:srgbClr val="1E1E1E"/>
                </a:solidFill>
                <a:latin typeface="Segoe UI"/>
                <a:cs typeface="Segoe UI"/>
              </a:rPr>
              <a:t> </a:t>
            </a:r>
            <a:r>
              <a:rPr sz="1100" dirty="0">
                <a:solidFill>
                  <a:srgbClr val="1E1E1E"/>
                </a:solidFill>
                <a:latin typeface="Segoe UI"/>
                <a:cs typeface="Segoe UI"/>
              </a:rPr>
              <a:t>wordt</a:t>
            </a:r>
            <a:r>
              <a:rPr sz="1100" spc="-10" dirty="0">
                <a:solidFill>
                  <a:srgbClr val="1E1E1E"/>
                </a:solidFill>
                <a:latin typeface="Segoe UI"/>
                <a:cs typeface="Segoe UI"/>
              </a:rPr>
              <a:t> </a:t>
            </a:r>
            <a:r>
              <a:rPr sz="1100" dirty="0">
                <a:solidFill>
                  <a:srgbClr val="1E1E1E"/>
                </a:solidFill>
                <a:latin typeface="Segoe UI"/>
                <a:cs typeface="Segoe UI"/>
              </a:rPr>
              <a:t>of</a:t>
            </a:r>
            <a:r>
              <a:rPr sz="1100" spc="-20" dirty="0">
                <a:solidFill>
                  <a:srgbClr val="1E1E1E"/>
                </a:solidFill>
                <a:latin typeface="Segoe UI"/>
                <a:cs typeface="Segoe UI"/>
              </a:rPr>
              <a:t> </a:t>
            </a:r>
            <a:r>
              <a:rPr sz="1100" dirty="0">
                <a:solidFill>
                  <a:srgbClr val="1E1E1E"/>
                </a:solidFill>
                <a:latin typeface="Segoe UI"/>
                <a:cs typeface="Segoe UI"/>
              </a:rPr>
              <a:t>er</a:t>
            </a:r>
            <a:r>
              <a:rPr sz="1100" spc="-25" dirty="0">
                <a:solidFill>
                  <a:srgbClr val="1E1E1E"/>
                </a:solidFill>
                <a:latin typeface="Segoe UI"/>
                <a:cs typeface="Segoe UI"/>
              </a:rPr>
              <a:t> </a:t>
            </a:r>
            <a:r>
              <a:rPr sz="1100" dirty="0">
                <a:solidFill>
                  <a:srgbClr val="1E1E1E"/>
                </a:solidFill>
                <a:latin typeface="Segoe UI"/>
                <a:cs typeface="Segoe UI"/>
              </a:rPr>
              <a:t>worden</a:t>
            </a:r>
            <a:r>
              <a:rPr sz="1100" spc="-10" dirty="0">
                <a:solidFill>
                  <a:srgbClr val="1E1E1E"/>
                </a:solidFill>
                <a:latin typeface="Segoe UI"/>
                <a:cs typeface="Segoe UI"/>
              </a:rPr>
              <a:t> </a:t>
            </a:r>
            <a:r>
              <a:rPr sz="1100" dirty="0">
                <a:solidFill>
                  <a:srgbClr val="1E1E1E"/>
                </a:solidFill>
                <a:latin typeface="Segoe UI"/>
                <a:cs typeface="Segoe UI"/>
              </a:rPr>
              <a:t>nieuwe</a:t>
            </a:r>
            <a:r>
              <a:rPr sz="1100" spc="-25" dirty="0">
                <a:solidFill>
                  <a:srgbClr val="1E1E1E"/>
                </a:solidFill>
                <a:latin typeface="Segoe UI"/>
                <a:cs typeface="Segoe UI"/>
              </a:rPr>
              <a:t> </a:t>
            </a:r>
            <a:r>
              <a:rPr sz="1100" dirty="0">
                <a:solidFill>
                  <a:srgbClr val="1E1E1E"/>
                </a:solidFill>
                <a:latin typeface="Segoe UI"/>
                <a:cs typeface="Segoe UI"/>
              </a:rPr>
              <a:t>gebouwen</a:t>
            </a:r>
            <a:r>
              <a:rPr sz="1100" spc="-20" dirty="0">
                <a:solidFill>
                  <a:srgbClr val="1E1E1E"/>
                </a:solidFill>
                <a:latin typeface="Segoe UI"/>
                <a:cs typeface="Segoe UI"/>
              </a:rPr>
              <a:t> </a:t>
            </a:r>
            <a:r>
              <a:rPr sz="1100" dirty="0">
                <a:solidFill>
                  <a:srgbClr val="1E1E1E"/>
                </a:solidFill>
                <a:latin typeface="Segoe UI"/>
                <a:cs typeface="Segoe UI"/>
              </a:rPr>
              <a:t>geplaatste,</a:t>
            </a:r>
            <a:r>
              <a:rPr sz="1100" spc="-30" dirty="0">
                <a:solidFill>
                  <a:srgbClr val="1E1E1E"/>
                </a:solidFill>
                <a:latin typeface="Segoe UI"/>
                <a:cs typeface="Segoe UI"/>
              </a:rPr>
              <a:t> </a:t>
            </a:r>
            <a:r>
              <a:rPr sz="1100" dirty="0">
                <a:solidFill>
                  <a:srgbClr val="1E1E1E"/>
                </a:solidFill>
                <a:latin typeface="Segoe UI"/>
                <a:cs typeface="Segoe UI"/>
              </a:rPr>
              <a:t>is</a:t>
            </a:r>
            <a:r>
              <a:rPr sz="1100" spc="-40"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van</a:t>
            </a:r>
            <a:r>
              <a:rPr sz="1100" spc="-35" dirty="0">
                <a:solidFill>
                  <a:srgbClr val="1E1E1E"/>
                </a:solidFill>
                <a:latin typeface="Segoe UI"/>
                <a:cs typeface="Segoe UI"/>
              </a:rPr>
              <a:t> </a:t>
            </a:r>
            <a:r>
              <a:rPr sz="1100" dirty="0">
                <a:solidFill>
                  <a:srgbClr val="1E1E1E"/>
                </a:solidFill>
                <a:latin typeface="Segoe UI"/>
                <a:cs typeface="Segoe UI"/>
              </a:rPr>
              <a:t>belang</a:t>
            </a:r>
            <a:r>
              <a:rPr sz="1100" spc="-30" dirty="0">
                <a:solidFill>
                  <a:srgbClr val="1E1E1E"/>
                </a:solidFill>
                <a:latin typeface="Segoe UI"/>
                <a:cs typeface="Segoe UI"/>
              </a:rPr>
              <a:t> </a:t>
            </a:r>
            <a:r>
              <a:rPr sz="1100" dirty="0">
                <a:solidFill>
                  <a:srgbClr val="1E1E1E"/>
                </a:solidFill>
                <a:latin typeface="Segoe UI"/>
                <a:cs typeface="Segoe UI"/>
              </a:rPr>
              <a:t>een</a:t>
            </a:r>
            <a:r>
              <a:rPr sz="1100" spc="-25" dirty="0">
                <a:solidFill>
                  <a:srgbClr val="1E1E1E"/>
                </a:solidFill>
                <a:latin typeface="Segoe UI"/>
                <a:cs typeface="Segoe UI"/>
              </a:rPr>
              <a:t> </a:t>
            </a:r>
            <a:r>
              <a:rPr sz="1100" dirty="0">
                <a:solidFill>
                  <a:srgbClr val="1E1E1E"/>
                </a:solidFill>
                <a:latin typeface="Segoe UI"/>
                <a:cs typeface="Segoe UI"/>
              </a:rPr>
              <a:t>duidelijke</a:t>
            </a:r>
            <a:r>
              <a:rPr sz="1100" spc="-30" dirty="0">
                <a:solidFill>
                  <a:srgbClr val="1E1E1E"/>
                </a:solidFill>
                <a:latin typeface="Segoe UI"/>
                <a:cs typeface="Segoe UI"/>
              </a:rPr>
              <a:t> </a:t>
            </a:r>
            <a:r>
              <a:rPr sz="1100" dirty="0">
                <a:solidFill>
                  <a:srgbClr val="1E1E1E"/>
                </a:solidFill>
                <a:latin typeface="Segoe UI"/>
                <a:cs typeface="Segoe UI"/>
              </a:rPr>
              <a:t>visie</a:t>
            </a:r>
            <a:r>
              <a:rPr sz="1100" spc="-40" dirty="0">
                <a:solidFill>
                  <a:srgbClr val="1E1E1E"/>
                </a:solidFill>
                <a:latin typeface="Segoe UI"/>
                <a:cs typeface="Segoe UI"/>
              </a:rPr>
              <a:t> </a:t>
            </a:r>
            <a:r>
              <a:rPr sz="1100" spc="-25" dirty="0">
                <a:solidFill>
                  <a:srgbClr val="1E1E1E"/>
                </a:solidFill>
                <a:latin typeface="Segoe UI"/>
                <a:cs typeface="Segoe UI"/>
              </a:rPr>
              <a:t>te </a:t>
            </a:r>
            <a:r>
              <a:rPr sz="1100" dirty="0">
                <a:solidFill>
                  <a:srgbClr val="1E1E1E"/>
                </a:solidFill>
                <a:latin typeface="Segoe UI"/>
                <a:cs typeface="Segoe UI"/>
              </a:rPr>
              <a:t>hebben</a:t>
            </a:r>
            <a:r>
              <a:rPr sz="1100" spc="-30" dirty="0">
                <a:solidFill>
                  <a:srgbClr val="1E1E1E"/>
                </a:solidFill>
                <a:latin typeface="Segoe UI"/>
                <a:cs typeface="Segoe UI"/>
              </a:rPr>
              <a:t> </a:t>
            </a:r>
            <a:r>
              <a:rPr sz="1100" dirty="0">
                <a:solidFill>
                  <a:srgbClr val="1E1E1E"/>
                </a:solidFill>
                <a:latin typeface="Segoe UI"/>
                <a:cs typeface="Segoe UI"/>
              </a:rPr>
              <a:t>rond</a:t>
            </a:r>
            <a:r>
              <a:rPr sz="1100" spc="-15" dirty="0">
                <a:solidFill>
                  <a:srgbClr val="1E1E1E"/>
                </a:solidFill>
                <a:latin typeface="Segoe UI"/>
                <a:cs typeface="Segoe UI"/>
              </a:rPr>
              <a:t> </a:t>
            </a:r>
            <a:r>
              <a:rPr sz="1100" dirty="0">
                <a:solidFill>
                  <a:srgbClr val="1E1E1E"/>
                </a:solidFill>
                <a:latin typeface="Segoe UI"/>
                <a:cs typeface="Segoe UI"/>
              </a:rPr>
              <a:t>het</a:t>
            </a:r>
            <a:r>
              <a:rPr sz="1100" spc="-25" dirty="0">
                <a:solidFill>
                  <a:srgbClr val="1E1E1E"/>
                </a:solidFill>
                <a:latin typeface="Segoe UI"/>
                <a:cs typeface="Segoe UI"/>
              </a:rPr>
              <a:t> </a:t>
            </a:r>
            <a:r>
              <a:rPr sz="1100" dirty="0">
                <a:solidFill>
                  <a:srgbClr val="1E1E1E"/>
                </a:solidFill>
                <a:latin typeface="Segoe UI"/>
                <a:cs typeface="Segoe UI"/>
              </a:rPr>
              <a:t>onderhoud</a:t>
            </a:r>
            <a:r>
              <a:rPr sz="1100" spc="-15" dirty="0">
                <a:solidFill>
                  <a:srgbClr val="1E1E1E"/>
                </a:solidFill>
                <a:latin typeface="Segoe UI"/>
                <a:cs typeface="Segoe UI"/>
              </a:rPr>
              <a:t> </a:t>
            </a:r>
            <a:r>
              <a:rPr sz="1100" dirty="0">
                <a:solidFill>
                  <a:srgbClr val="1E1E1E"/>
                </a:solidFill>
                <a:latin typeface="Segoe UI"/>
                <a:cs typeface="Segoe UI"/>
              </a:rPr>
              <a:t>(facility</a:t>
            </a:r>
            <a:r>
              <a:rPr sz="1100" spc="-15" dirty="0">
                <a:solidFill>
                  <a:srgbClr val="1E1E1E"/>
                </a:solidFill>
                <a:latin typeface="Segoe UI"/>
                <a:cs typeface="Segoe UI"/>
              </a:rPr>
              <a:t> </a:t>
            </a:r>
            <a:r>
              <a:rPr sz="1100" dirty="0">
                <a:solidFill>
                  <a:srgbClr val="1E1E1E"/>
                </a:solidFill>
                <a:latin typeface="Segoe UI"/>
                <a:cs typeface="Segoe UI"/>
              </a:rPr>
              <a:t>beheer)</a:t>
            </a:r>
            <a:r>
              <a:rPr sz="1100" spc="-20"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het</a:t>
            </a:r>
            <a:r>
              <a:rPr sz="1100" spc="-15" dirty="0">
                <a:solidFill>
                  <a:srgbClr val="1E1E1E"/>
                </a:solidFill>
                <a:latin typeface="Segoe UI"/>
                <a:cs typeface="Segoe UI"/>
              </a:rPr>
              <a:t> </a:t>
            </a:r>
            <a:r>
              <a:rPr sz="1100" dirty="0">
                <a:solidFill>
                  <a:srgbClr val="1E1E1E"/>
                </a:solidFill>
                <a:latin typeface="Segoe UI"/>
                <a:cs typeface="Segoe UI"/>
              </a:rPr>
              <a:t>verhuur</a:t>
            </a:r>
            <a:r>
              <a:rPr sz="1100" spc="-30" dirty="0">
                <a:solidFill>
                  <a:srgbClr val="1E1E1E"/>
                </a:solidFill>
                <a:latin typeface="Segoe UI"/>
                <a:cs typeface="Segoe UI"/>
              </a:rPr>
              <a:t> </a:t>
            </a:r>
            <a:r>
              <a:rPr sz="1100" dirty="0">
                <a:solidFill>
                  <a:srgbClr val="1E1E1E"/>
                </a:solidFill>
                <a:latin typeface="Segoe UI"/>
                <a:cs typeface="Segoe UI"/>
              </a:rPr>
              <a:t>/</a:t>
            </a:r>
            <a:r>
              <a:rPr sz="1100" spc="-20" dirty="0">
                <a:solidFill>
                  <a:srgbClr val="1E1E1E"/>
                </a:solidFill>
                <a:latin typeface="Segoe UI"/>
                <a:cs typeface="Segoe UI"/>
              </a:rPr>
              <a:t> </a:t>
            </a:r>
            <a:r>
              <a:rPr sz="1100" dirty="0">
                <a:solidFill>
                  <a:srgbClr val="1E1E1E"/>
                </a:solidFill>
                <a:latin typeface="Segoe UI"/>
                <a:cs typeface="Segoe UI"/>
              </a:rPr>
              <a:t>sleutelbeheer.</a:t>
            </a:r>
            <a:r>
              <a:rPr sz="1100" spc="-40" dirty="0">
                <a:solidFill>
                  <a:srgbClr val="1E1E1E"/>
                </a:solidFill>
                <a:latin typeface="Segoe UI"/>
                <a:cs typeface="Segoe UI"/>
              </a:rPr>
              <a:t> </a:t>
            </a:r>
            <a:r>
              <a:rPr sz="1100" dirty="0">
                <a:solidFill>
                  <a:srgbClr val="1E1E1E"/>
                </a:solidFill>
                <a:latin typeface="Segoe UI"/>
                <a:cs typeface="Segoe UI"/>
              </a:rPr>
              <a:t>Hierin</a:t>
            </a:r>
            <a:r>
              <a:rPr sz="1100" spc="-25" dirty="0">
                <a:solidFill>
                  <a:srgbClr val="1E1E1E"/>
                </a:solidFill>
                <a:latin typeface="Segoe UI"/>
                <a:cs typeface="Segoe UI"/>
              </a:rPr>
              <a:t> </a:t>
            </a:r>
            <a:r>
              <a:rPr sz="1100" dirty="0">
                <a:solidFill>
                  <a:srgbClr val="1E1E1E"/>
                </a:solidFill>
                <a:latin typeface="Segoe UI"/>
                <a:cs typeface="Segoe UI"/>
              </a:rPr>
              <a:t>worden</a:t>
            </a:r>
            <a:r>
              <a:rPr sz="1100" spc="-15" dirty="0">
                <a:solidFill>
                  <a:srgbClr val="1E1E1E"/>
                </a:solidFill>
                <a:latin typeface="Segoe UI"/>
                <a:cs typeface="Segoe UI"/>
              </a:rPr>
              <a:t> </a:t>
            </a:r>
            <a:r>
              <a:rPr sz="1100" dirty="0">
                <a:solidFill>
                  <a:srgbClr val="1E1E1E"/>
                </a:solidFill>
                <a:latin typeface="Segoe UI"/>
                <a:cs typeface="Segoe UI"/>
              </a:rPr>
              <a:t>prioriteiten</a:t>
            </a:r>
            <a:r>
              <a:rPr sz="1100" spc="-15" dirty="0">
                <a:solidFill>
                  <a:srgbClr val="1E1E1E"/>
                </a:solidFill>
                <a:latin typeface="Segoe UI"/>
                <a:cs typeface="Segoe UI"/>
              </a:rPr>
              <a:t> </a:t>
            </a:r>
            <a:r>
              <a:rPr sz="1100" dirty="0">
                <a:solidFill>
                  <a:srgbClr val="1E1E1E"/>
                </a:solidFill>
                <a:latin typeface="Segoe UI"/>
                <a:cs typeface="Segoe UI"/>
              </a:rPr>
              <a:t>gesteld</a:t>
            </a:r>
            <a:r>
              <a:rPr sz="1100" spc="-30" dirty="0">
                <a:solidFill>
                  <a:srgbClr val="1E1E1E"/>
                </a:solidFill>
                <a:latin typeface="Segoe UI"/>
                <a:cs typeface="Segoe UI"/>
              </a:rPr>
              <a:t> </a:t>
            </a:r>
            <a:r>
              <a:rPr sz="1100" dirty="0">
                <a:solidFill>
                  <a:srgbClr val="1E1E1E"/>
                </a:solidFill>
                <a:latin typeface="Segoe UI"/>
                <a:cs typeface="Segoe UI"/>
              </a:rPr>
              <a:t>op</a:t>
            </a:r>
            <a:r>
              <a:rPr sz="1100" spc="-25" dirty="0">
                <a:solidFill>
                  <a:srgbClr val="1E1E1E"/>
                </a:solidFill>
                <a:latin typeface="Segoe UI"/>
                <a:cs typeface="Segoe UI"/>
              </a:rPr>
              <a:t> </a:t>
            </a:r>
            <a:r>
              <a:rPr sz="1100" dirty="0">
                <a:solidFill>
                  <a:srgbClr val="1E1E1E"/>
                </a:solidFill>
                <a:latin typeface="Segoe UI"/>
                <a:cs typeface="Segoe UI"/>
              </a:rPr>
              <a:t>basis</a:t>
            </a:r>
            <a:r>
              <a:rPr sz="1100" spc="-40" dirty="0">
                <a:solidFill>
                  <a:srgbClr val="1E1E1E"/>
                </a:solidFill>
                <a:latin typeface="Segoe UI"/>
                <a:cs typeface="Segoe UI"/>
              </a:rPr>
              <a:t> </a:t>
            </a:r>
            <a:r>
              <a:rPr sz="1100" dirty="0">
                <a:solidFill>
                  <a:srgbClr val="1E1E1E"/>
                </a:solidFill>
                <a:latin typeface="Segoe UI"/>
                <a:cs typeface="Segoe UI"/>
              </a:rPr>
              <a:t>van</a:t>
            </a:r>
            <a:r>
              <a:rPr sz="1100" spc="-20" dirty="0">
                <a:solidFill>
                  <a:srgbClr val="1E1E1E"/>
                </a:solidFill>
                <a:latin typeface="Segoe UI"/>
                <a:cs typeface="Segoe UI"/>
              </a:rPr>
              <a:t> </a:t>
            </a:r>
            <a:r>
              <a:rPr sz="1100" spc="-25" dirty="0">
                <a:solidFill>
                  <a:srgbClr val="1E1E1E"/>
                </a:solidFill>
                <a:latin typeface="Segoe UI"/>
                <a:cs typeface="Segoe UI"/>
              </a:rPr>
              <a:t>de </a:t>
            </a:r>
            <a:r>
              <a:rPr sz="1100" spc="-10" dirty="0">
                <a:solidFill>
                  <a:srgbClr val="1E1E1E"/>
                </a:solidFill>
                <a:latin typeface="Segoe UI"/>
                <a:cs typeface="Segoe UI"/>
              </a:rPr>
              <a:t>conditiemetingen</a:t>
            </a:r>
            <a:r>
              <a:rPr sz="1100" spc="-15"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worden</a:t>
            </a:r>
            <a:r>
              <a:rPr sz="1100" spc="-5" dirty="0">
                <a:solidFill>
                  <a:srgbClr val="1E1E1E"/>
                </a:solidFill>
                <a:latin typeface="Segoe UI"/>
                <a:cs typeface="Segoe UI"/>
              </a:rPr>
              <a:t> </a:t>
            </a:r>
            <a:r>
              <a:rPr sz="1100" dirty="0">
                <a:solidFill>
                  <a:srgbClr val="1E1E1E"/>
                </a:solidFill>
                <a:latin typeface="Segoe UI"/>
                <a:cs typeface="Segoe UI"/>
              </a:rPr>
              <a:t>investeringen</a:t>
            </a:r>
            <a:r>
              <a:rPr sz="1100" spc="-25" dirty="0">
                <a:solidFill>
                  <a:srgbClr val="1E1E1E"/>
                </a:solidFill>
                <a:latin typeface="Segoe UI"/>
                <a:cs typeface="Segoe UI"/>
              </a:rPr>
              <a:t> </a:t>
            </a:r>
            <a:r>
              <a:rPr sz="1100" dirty="0">
                <a:solidFill>
                  <a:srgbClr val="1E1E1E"/>
                </a:solidFill>
                <a:latin typeface="Segoe UI"/>
                <a:cs typeface="Segoe UI"/>
              </a:rPr>
              <a:t>in</a:t>
            </a:r>
            <a:r>
              <a:rPr sz="1100" spc="-25" dirty="0">
                <a:solidFill>
                  <a:srgbClr val="1E1E1E"/>
                </a:solidFill>
                <a:latin typeface="Segoe UI"/>
                <a:cs typeface="Segoe UI"/>
              </a:rPr>
              <a:t> </a:t>
            </a:r>
            <a:r>
              <a:rPr sz="1100" dirty="0">
                <a:solidFill>
                  <a:srgbClr val="1E1E1E"/>
                </a:solidFill>
                <a:latin typeface="Segoe UI"/>
                <a:cs typeface="Segoe UI"/>
              </a:rPr>
              <a:t>onderhoud</a:t>
            </a:r>
            <a:r>
              <a:rPr sz="1100" spc="-15"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vervanging</a:t>
            </a:r>
            <a:r>
              <a:rPr sz="1100" spc="-25" dirty="0">
                <a:solidFill>
                  <a:srgbClr val="1E1E1E"/>
                </a:solidFill>
                <a:latin typeface="Segoe UI"/>
                <a:cs typeface="Segoe UI"/>
              </a:rPr>
              <a:t> </a:t>
            </a:r>
            <a:r>
              <a:rPr sz="1100" dirty="0">
                <a:solidFill>
                  <a:srgbClr val="1E1E1E"/>
                </a:solidFill>
                <a:latin typeface="Segoe UI"/>
                <a:cs typeface="Segoe UI"/>
              </a:rPr>
              <a:t>(technische</a:t>
            </a:r>
            <a:r>
              <a:rPr sz="1100" spc="-15" dirty="0">
                <a:solidFill>
                  <a:srgbClr val="1E1E1E"/>
                </a:solidFill>
                <a:latin typeface="Segoe UI"/>
                <a:cs typeface="Segoe UI"/>
              </a:rPr>
              <a:t> </a:t>
            </a:r>
            <a:r>
              <a:rPr sz="1100" dirty="0">
                <a:solidFill>
                  <a:srgbClr val="1E1E1E"/>
                </a:solidFill>
                <a:latin typeface="Segoe UI"/>
                <a:cs typeface="Segoe UI"/>
              </a:rPr>
              <a:t>installaties</a:t>
            </a:r>
            <a:r>
              <a:rPr sz="1100" spc="-30"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bouwkundig)</a:t>
            </a:r>
            <a:r>
              <a:rPr sz="1100" spc="-10" dirty="0">
                <a:solidFill>
                  <a:srgbClr val="1E1E1E"/>
                </a:solidFill>
                <a:latin typeface="Segoe UI"/>
                <a:cs typeface="Segoe UI"/>
              </a:rPr>
              <a:t> duidelijk vastgelegd.</a:t>
            </a:r>
            <a:endParaRPr sz="1100" dirty="0">
              <a:latin typeface="Segoe UI"/>
              <a:cs typeface="Segoe UI"/>
            </a:endParaRPr>
          </a:p>
        </p:txBody>
      </p:sp>
      <p:sp>
        <p:nvSpPr>
          <p:cNvPr id="7" name="object 7"/>
          <p:cNvSpPr/>
          <p:nvPr/>
        </p:nvSpPr>
        <p:spPr>
          <a:xfrm>
            <a:off x="10621924" y="282523"/>
            <a:ext cx="836294" cy="701040"/>
          </a:xfrm>
          <a:custGeom>
            <a:avLst/>
            <a:gdLst/>
            <a:ahLst/>
            <a:cxnLst/>
            <a:rect l="l" t="t" r="r" b="b"/>
            <a:pathLst>
              <a:path w="836295" h="701040">
                <a:moveTo>
                  <a:pt x="124269" y="520242"/>
                </a:moveTo>
                <a:lnTo>
                  <a:pt x="79082" y="520242"/>
                </a:lnTo>
                <a:lnTo>
                  <a:pt x="79082" y="565480"/>
                </a:lnTo>
                <a:lnTo>
                  <a:pt x="124269" y="565480"/>
                </a:lnTo>
                <a:lnTo>
                  <a:pt x="124269" y="520242"/>
                </a:lnTo>
                <a:close/>
              </a:path>
              <a:path w="836295" h="701040">
                <a:moveTo>
                  <a:pt x="124269" y="429602"/>
                </a:moveTo>
                <a:lnTo>
                  <a:pt x="79082" y="429602"/>
                </a:lnTo>
                <a:lnTo>
                  <a:pt x="79082" y="474840"/>
                </a:lnTo>
                <a:lnTo>
                  <a:pt x="124269" y="474840"/>
                </a:lnTo>
                <a:lnTo>
                  <a:pt x="124269" y="429602"/>
                </a:lnTo>
                <a:close/>
              </a:path>
              <a:path w="836295" h="701040">
                <a:moveTo>
                  <a:pt x="124269" y="339166"/>
                </a:moveTo>
                <a:lnTo>
                  <a:pt x="79082" y="339153"/>
                </a:lnTo>
                <a:lnTo>
                  <a:pt x="79082" y="384390"/>
                </a:lnTo>
                <a:lnTo>
                  <a:pt x="124269" y="384390"/>
                </a:lnTo>
                <a:lnTo>
                  <a:pt x="124269" y="339166"/>
                </a:lnTo>
                <a:close/>
              </a:path>
              <a:path w="836295" h="701040">
                <a:moveTo>
                  <a:pt x="214630" y="520242"/>
                </a:moveTo>
                <a:lnTo>
                  <a:pt x="169443" y="520242"/>
                </a:lnTo>
                <a:lnTo>
                  <a:pt x="169443" y="565480"/>
                </a:lnTo>
                <a:lnTo>
                  <a:pt x="214630" y="565480"/>
                </a:lnTo>
                <a:lnTo>
                  <a:pt x="214630" y="520242"/>
                </a:lnTo>
                <a:close/>
              </a:path>
              <a:path w="836295" h="701040">
                <a:moveTo>
                  <a:pt x="214630" y="429602"/>
                </a:moveTo>
                <a:lnTo>
                  <a:pt x="169443" y="429602"/>
                </a:lnTo>
                <a:lnTo>
                  <a:pt x="169443" y="474840"/>
                </a:lnTo>
                <a:lnTo>
                  <a:pt x="214630" y="474840"/>
                </a:lnTo>
                <a:lnTo>
                  <a:pt x="214630" y="429602"/>
                </a:lnTo>
                <a:close/>
              </a:path>
              <a:path w="836295" h="701040">
                <a:moveTo>
                  <a:pt x="214630" y="339166"/>
                </a:moveTo>
                <a:lnTo>
                  <a:pt x="169443" y="339166"/>
                </a:lnTo>
                <a:lnTo>
                  <a:pt x="169443" y="384390"/>
                </a:lnTo>
                <a:lnTo>
                  <a:pt x="214630" y="384390"/>
                </a:lnTo>
                <a:lnTo>
                  <a:pt x="214630" y="339166"/>
                </a:lnTo>
                <a:close/>
              </a:path>
              <a:path w="836295" h="701040">
                <a:moveTo>
                  <a:pt x="248500" y="169773"/>
                </a:moveTo>
                <a:lnTo>
                  <a:pt x="203314" y="169773"/>
                </a:lnTo>
                <a:lnTo>
                  <a:pt x="203314" y="215011"/>
                </a:lnTo>
                <a:lnTo>
                  <a:pt x="248500" y="215011"/>
                </a:lnTo>
                <a:lnTo>
                  <a:pt x="248500" y="169773"/>
                </a:lnTo>
                <a:close/>
              </a:path>
              <a:path w="836295" h="701040">
                <a:moveTo>
                  <a:pt x="248500" y="79133"/>
                </a:moveTo>
                <a:lnTo>
                  <a:pt x="203314" y="79133"/>
                </a:lnTo>
                <a:lnTo>
                  <a:pt x="203314" y="124371"/>
                </a:lnTo>
                <a:lnTo>
                  <a:pt x="248500" y="124371"/>
                </a:lnTo>
                <a:lnTo>
                  <a:pt x="248500" y="79133"/>
                </a:lnTo>
                <a:close/>
              </a:path>
              <a:path w="836295" h="701040">
                <a:moveTo>
                  <a:pt x="338861" y="169773"/>
                </a:moveTo>
                <a:lnTo>
                  <a:pt x="293674" y="169773"/>
                </a:lnTo>
                <a:lnTo>
                  <a:pt x="293674" y="215011"/>
                </a:lnTo>
                <a:lnTo>
                  <a:pt x="338861" y="215011"/>
                </a:lnTo>
                <a:lnTo>
                  <a:pt x="338861" y="169773"/>
                </a:lnTo>
                <a:close/>
              </a:path>
              <a:path w="836295" h="701040">
                <a:moveTo>
                  <a:pt x="338861" y="79133"/>
                </a:moveTo>
                <a:lnTo>
                  <a:pt x="293674" y="79133"/>
                </a:lnTo>
                <a:lnTo>
                  <a:pt x="293674" y="124371"/>
                </a:lnTo>
                <a:lnTo>
                  <a:pt x="338861" y="124371"/>
                </a:lnTo>
                <a:lnTo>
                  <a:pt x="338861" y="79133"/>
                </a:lnTo>
                <a:close/>
              </a:path>
              <a:path w="836295" h="701040">
                <a:moveTo>
                  <a:pt x="395338" y="520242"/>
                </a:moveTo>
                <a:lnTo>
                  <a:pt x="350151" y="520242"/>
                </a:lnTo>
                <a:lnTo>
                  <a:pt x="350151" y="565480"/>
                </a:lnTo>
                <a:lnTo>
                  <a:pt x="395338" y="565480"/>
                </a:lnTo>
                <a:lnTo>
                  <a:pt x="395338" y="520242"/>
                </a:lnTo>
                <a:close/>
              </a:path>
              <a:path w="836295" h="701040">
                <a:moveTo>
                  <a:pt x="395338" y="429602"/>
                </a:moveTo>
                <a:lnTo>
                  <a:pt x="350151" y="429602"/>
                </a:lnTo>
                <a:lnTo>
                  <a:pt x="350151" y="474840"/>
                </a:lnTo>
                <a:lnTo>
                  <a:pt x="395338" y="474840"/>
                </a:lnTo>
                <a:lnTo>
                  <a:pt x="395338" y="429602"/>
                </a:lnTo>
                <a:close/>
              </a:path>
              <a:path w="836295" h="701040">
                <a:moveTo>
                  <a:pt x="485698" y="520242"/>
                </a:moveTo>
                <a:lnTo>
                  <a:pt x="440524" y="520242"/>
                </a:lnTo>
                <a:lnTo>
                  <a:pt x="440524" y="565480"/>
                </a:lnTo>
                <a:lnTo>
                  <a:pt x="485698" y="565480"/>
                </a:lnTo>
                <a:lnTo>
                  <a:pt x="485698" y="520242"/>
                </a:lnTo>
                <a:close/>
              </a:path>
              <a:path w="836295" h="701040">
                <a:moveTo>
                  <a:pt x="485698" y="429602"/>
                </a:moveTo>
                <a:lnTo>
                  <a:pt x="440524" y="429602"/>
                </a:lnTo>
                <a:lnTo>
                  <a:pt x="440524" y="474840"/>
                </a:lnTo>
                <a:lnTo>
                  <a:pt x="485698" y="474840"/>
                </a:lnTo>
                <a:lnTo>
                  <a:pt x="485698" y="429602"/>
                </a:lnTo>
                <a:close/>
              </a:path>
              <a:path w="836295" h="701040">
                <a:moveTo>
                  <a:pt x="666432" y="520242"/>
                </a:moveTo>
                <a:lnTo>
                  <a:pt x="621245" y="520242"/>
                </a:lnTo>
                <a:lnTo>
                  <a:pt x="621245" y="565480"/>
                </a:lnTo>
                <a:lnTo>
                  <a:pt x="666432" y="565480"/>
                </a:lnTo>
                <a:lnTo>
                  <a:pt x="666432" y="520242"/>
                </a:lnTo>
                <a:close/>
              </a:path>
              <a:path w="836295" h="701040">
                <a:moveTo>
                  <a:pt x="666432" y="429602"/>
                </a:moveTo>
                <a:lnTo>
                  <a:pt x="621245" y="429602"/>
                </a:lnTo>
                <a:lnTo>
                  <a:pt x="621245" y="474840"/>
                </a:lnTo>
                <a:lnTo>
                  <a:pt x="666432" y="474840"/>
                </a:lnTo>
                <a:lnTo>
                  <a:pt x="666432" y="429602"/>
                </a:lnTo>
                <a:close/>
              </a:path>
              <a:path w="836295" h="701040">
                <a:moveTo>
                  <a:pt x="666432" y="339166"/>
                </a:moveTo>
                <a:lnTo>
                  <a:pt x="621245" y="339166"/>
                </a:lnTo>
                <a:lnTo>
                  <a:pt x="621245" y="384390"/>
                </a:lnTo>
                <a:lnTo>
                  <a:pt x="666432" y="384390"/>
                </a:lnTo>
                <a:lnTo>
                  <a:pt x="666432" y="339166"/>
                </a:lnTo>
                <a:close/>
              </a:path>
              <a:path w="836295" h="701040">
                <a:moveTo>
                  <a:pt x="666432" y="248920"/>
                </a:moveTo>
                <a:lnTo>
                  <a:pt x="621245" y="248920"/>
                </a:lnTo>
                <a:lnTo>
                  <a:pt x="621245" y="294144"/>
                </a:lnTo>
                <a:lnTo>
                  <a:pt x="666432" y="294144"/>
                </a:lnTo>
                <a:lnTo>
                  <a:pt x="666432" y="248920"/>
                </a:lnTo>
                <a:close/>
              </a:path>
              <a:path w="836295" h="701040">
                <a:moveTo>
                  <a:pt x="666432" y="158280"/>
                </a:moveTo>
                <a:lnTo>
                  <a:pt x="621245" y="158280"/>
                </a:lnTo>
                <a:lnTo>
                  <a:pt x="621245" y="203504"/>
                </a:lnTo>
                <a:lnTo>
                  <a:pt x="666432" y="203504"/>
                </a:lnTo>
                <a:lnTo>
                  <a:pt x="666432" y="158280"/>
                </a:lnTo>
                <a:close/>
              </a:path>
              <a:path w="836295" h="701040">
                <a:moveTo>
                  <a:pt x="756793" y="520242"/>
                </a:moveTo>
                <a:lnTo>
                  <a:pt x="711619" y="520242"/>
                </a:lnTo>
                <a:lnTo>
                  <a:pt x="711619" y="565480"/>
                </a:lnTo>
                <a:lnTo>
                  <a:pt x="756793" y="565480"/>
                </a:lnTo>
                <a:lnTo>
                  <a:pt x="756793" y="520242"/>
                </a:lnTo>
                <a:close/>
              </a:path>
              <a:path w="836295" h="701040">
                <a:moveTo>
                  <a:pt x="756793" y="429602"/>
                </a:moveTo>
                <a:lnTo>
                  <a:pt x="711619" y="429602"/>
                </a:lnTo>
                <a:lnTo>
                  <a:pt x="711619" y="474840"/>
                </a:lnTo>
                <a:lnTo>
                  <a:pt x="756793" y="474840"/>
                </a:lnTo>
                <a:lnTo>
                  <a:pt x="756793" y="429602"/>
                </a:lnTo>
                <a:close/>
              </a:path>
              <a:path w="836295" h="701040">
                <a:moveTo>
                  <a:pt x="756793" y="339166"/>
                </a:moveTo>
                <a:lnTo>
                  <a:pt x="711619" y="339166"/>
                </a:lnTo>
                <a:lnTo>
                  <a:pt x="711619" y="384390"/>
                </a:lnTo>
                <a:lnTo>
                  <a:pt x="756793" y="384390"/>
                </a:lnTo>
                <a:lnTo>
                  <a:pt x="756793" y="339166"/>
                </a:lnTo>
                <a:close/>
              </a:path>
              <a:path w="836295" h="701040">
                <a:moveTo>
                  <a:pt x="756793" y="248920"/>
                </a:moveTo>
                <a:lnTo>
                  <a:pt x="711619" y="248920"/>
                </a:lnTo>
                <a:lnTo>
                  <a:pt x="711619" y="294144"/>
                </a:lnTo>
                <a:lnTo>
                  <a:pt x="756793" y="294144"/>
                </a:lnTo>
                <a:lnTo>
                  <a:pt x="756793" y="248920"/>
                </a:lnTo>
                <a:close/>
              </a:path>
              <a:path w="836295" h="701040">
                <a:moveTo>
                  <a:pt x="756793" y="158280"/>
                </a:moveTo>
                <a:lnTo>
                  <a:pt x="711619" y="158280"/>
                </a:lnTo>
                <a:lnTo>
                  <a:pt x="711619" y="203504"/>
                </a:lnTo>
                <a:lnTo>
                  <a:pt x="756793" y="203504"/>
                </a:lnTo>
                <a:lnTo>
                  <a:pt x="756793" y="158280"/>
                </a:lnTo>
                <a:close/>
              </a:path>
              <a:path w="836295" h="701040">
                <a:moveTo>
                  <a:pt x="835888" y="91770"/>
                </a:moveTo>
                <a:lnTo>
                  <a:pt x="813295" y="88950"/>
                </a:lnTo>
                <a:lnTo>
                  <a:pt x="813295" y="111721"/>
                </a:lnTo>
                <a:lnTo>
                  <a:pt x="813295" y="678319"/>
                </a:lnTo>
                <a:lnTo>
                  <a:pt x="711619" y="678319"/>
                </a:lnTo>
                <a:lnTo>
                  <a:pt x="711619" y="610489"/>
                </a:lnTo>
                <a:lnTo>
                  <a:pt x="666432" y="610489"/>
                </a:lnTo>
                <a:lnTo>
                  <a:pt x="666432" y="678319"/>
                </a:lnTo>
                <a:lnTo>
                  <a:pt x="564769" y="678319"/>
                </a:lnTo>
                <a:lnTo>
                  <a:pt x="564769" y="373075"/>
                </a:lnTo>
                <a:lnTo>
                  <a:pt x="564769" y="350469"/>
                </a:lnTo>
                <a:lnTo>
                  <a:pt x="564769" y="80632"/>
                </a:lnTo>
                <a:lnTo>
                  <a:pt x="813295" y="111721"/>
                </a:lnTo>
                <a:lnTo>
                  <a:pt x="813295" y="88950"/>
                </a:lnTo>
                <a:lnTo>
                  <a:pt x="746950" y="80632"/>
                </a:lnTo>
                <a:lnTo>
                  <a:pt x="542188" y="55016"/>
                </a:lnTo>
                <a:lnTo>
                  <a:pt x="542188" y="350469"/>
                </a:lnTo>
                <a:lnTo>
                  <a:pt x="542188" y="373075"/>
                </a:lnTo>
                <a:lnTo>
                  <a:pt x="542188" y="678319"/>
                </a:lnTo>
                <a:lnTo>
                  <a:pt x="440524" y="678319"/>
                </a:lnTo>
                <a:lnTo>
                  <a:pt x="440524" y="610489"/>
                </a:lnTo>
                <a:lnTo>
                  <a:pt x="395338" y="610489"/>
                </a:lnTo>
                <a:lnTo>
                  <a:pt x="395338" y="678319"/>
                </a:lnTo>
                <a:lnTo>
                  <a:pt x="293674" y="678319"/>
                </a:lnTo>
                <a:lnTo>
                  <a:pt x="293674" y="373075"/>
                </a:lnTo>
                <a:lnTo>
                  <a:pt x="542188" y="373075"/>
                </a:lnTo>
                <a:lnTo>
                  <a:pt x="542188" y="350469"/>
                </a:lnTo>
                <a:lnTo>
                  <a:pt x="417931" y="350469"/>
                </a:lnTo>
                <a:lnTo>
                  <a:pt x="417931" y="22618"/>
                </a:lnTo>
                <a:lnTo>
                  <a:pt x="417931" y="0"/>
                </a:lnTo>
                <a:lnTo>
                  <a:pt x="395338" y="0"/>
                </a:lnTo>
                <a:lnTo>
                  <a:pt x="395338" y="22618"/>
                </a:lnTo>
                <a:lnTo>
                  <a:pt x="395338" y="350469"/>
                </a:lnTo>
                <a:lnTo>
                  <a:pt x="293674" y="350469"/>
                </a:lnTo>
                <a:lnTo>
                  <a:pt x="293674" y="282638"/>
                </a:lnTo>
                <a:lnTo>
                  <a:pt x="293674" y="260019"/>
                </a:lnTo>
                <a:lnTo>
                  <a:pt x="271094" y="260019"/>
                </a:lnTo>
                <a:lnTo>
                  <a:pt x="271094" y="282638"/>
                </a:lnTo>
                <a:lnTo>
                  <a:pt x="271094" y="678319"/>
                </a:lnTo>
                <a:lnTo>
                  <a:pt x="169430" y="678319"/>
                </a:lnTo>
                <a:lnTo>
                  <a:pt x="169430" y="610489"/>
                </a:lnTo>
                <a:lnTo>
                  <a:pt x="124244" y="610489"/>
                </a:lnTo>
                <a:lnTo>
                  <a:pt x="124244" y="678319"/>
                </a:lnTo>
                <a:lnTo>
                  <a:pt x="22580" y="678319"/>
                </a:lnTo>
                <a:lnTo>
                  <a:pt x="22580" y="282638"/>
                </a:lnTo>
                <a:lnTo>
                  <a:pt x="271094" y="282638"/>
                </a:lnTo>
                <a:lnTo>
                  <a:pt x="271094" y="260019"/>
                </a:lnTo>
                <a:lnTo>
                  <a:pt x="146837" y="260019"/>
                </a:lnTo>
                <a:lnTo>
                  <a:pt x="146837" y="22618"/>
                </a:lnTo>
                <a:lnTo>
                  <a:pt x="395338" y="22618"/>
                </a:lnTo>
                <a:lnTo>
                  <a:pt x="395338" y="0"/>
                </a:lnTo>
                <a:lnTo>
                  <a:pt x="124244" y="0"/>
                </a:lnTo>
                <a:lnTo>
                  <a:pt x="124244" y="260019"/>
                </a:lnTo>
                <a:lnTo>
                  <a:pt x="0" y="260019"/>
                </a:lnTo>
                <a:lnTo>
                  <a:pt x="0" y="700925"/>
                </a:lnTo>
                <a:lnTo>
                  <a:pt x="835888" y="700925"/>
                </a:lnTo>
                <a:lnTo>
                  <a:pt x="835888" y="678319"/>
                </a:lnTo>
                <a:lnTo>
                  <a:pt x="835888" y="91770"/>
                </a:lnTo>
                <a:close/>
              </a:path>
            </a:pathLst>
          </a:custGeom>
          <a:solidFill>
            <a:srgbClr val="286669"/>
          </a:solidFill>
        </p:spPr>
        <p:txBody>
          <a:bodyPr wrap="square" lIns="0" tIns="0" rIns="0" bIns="0" rtlCol="0"/>
          <a:lstStyle/>
          <a:p>
            <a:endParaRPr/>
          </a:p>
        </p:txBody>
      </p:sp>
      <p:pic>
        <p:nvPicPr>
          <p:cNvPr id="8" name="object 8"/>
          <p:cNvPicPr/>
          <p:nvPr/>
        </p:nvPicPr>
        <p:blipFill>
          <a:blip r:embed="rId3" cstate="print"/>
          <a:stretch>
            <a:fillRect/>
          </a:stretch>
        </p:blipFill>
        <p:spPr>
          <a:xfrm>
            <a:off x="929743" y="1985952"/>
            <a:ext cx="1167177" cy="1039016"/>
          </a:xfrm>
          <a:prstGeom prst="rect">
            <a:avLst/>
          </a:prstGeom>
        </p:spPr>
      </p:pic>
      <p:pic>
        <p:nvPicPr>
          <p:cNvPr id="9" name="object 9"/>
          <p:cNvPicPr/>
          <p:nvPr/>
        </p:nvPicPr>
        <p:blipFill>
          <a:blip r:embed="rId4" cstate="print"/>
          <a:stretch>
            <a:fillRect/>
          </a:stretch>
        </p:blipFill>
        <p:spPr>
          <a:xfrm>
            <a:off x="1076037" y="3555708"/>
            <a:ext cx="1244989" cy="938319"/>
          </a:xfrm>
          <a:prstGeom prst="rect">
            <a:avLst/>
          </a:prstGeom>
        </p:spPr>
      </p:pic>
      <p:sp>
        <p:nvSpPr>
          <p:cNvPr id="10" name="object 10"/>
          <p:cNvSpPr txBox="1">
            <a:spLocks noGrp="1"/>
          </p:cNvSpPr>
          <p:nvPr>
            <p:ph type="sldNum" sz="quarter" idx="7"/>
          </p:nvPr>
        </p:nvSpPr>
        <p:spPr>
          <a:xfrm>
            <a:off x="8610600" y="6434076"/>
            <a:ext cx="2743200" cy="209673"/>
          </a:xfrm>
          <a:prstGeom prst="rect">
            <a:avLst/>
          </a:prstGeom>
        </p:spPr>
        <p:txBody>
          <a:bodyPr vert="horz" wrap="square" lIns="0" tIns="24765" rIns="0" bIns="0" rtlCol="0">
            <a:spAutoFit/>
          </a:bodyPr>
          <a:lstStyle/>
          <a:p>
            <a:pPr marL="38100">
              <a:lnSpc>
                <a:spcPct val="100000"/>
              </a:lnSpc>
              <a:spcBef>
                <a:spcPts val="195"/>
              </a:spcBef>
            </a:pPr>
            <a:r>
              <a:rPr lang="nl-BE" spc="-25" dirty="0"/>
              <a:t>5</a:t>
            </a:r>
            <a:endParaRPr spc="-25"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637920" rIns="0" bIns="0" rtlCol="0">
            <a:spAutoFit/>
          </a:bodyPr>
          <a:lstStyle/>
          <a:p>
            <a:pPr marL="96520">
              <a:lnSpc>
                <a:spcPct val="100000"/>
              </a:lnSpc>
              <a:spcBef>
                <a:spcPts val="100"/>
              </a:spcBef>
            </a:pPr>
            <a:r>
              <a:rPr dirty="0"/>
              <a:t>Financiële</a:t>
            </a:r>
            <a:r>
              <a:rPr spc="-10" dirty="0"/>
              <a:t> handvaten</a:t>
            </a:r>
          </a:p>
        </p:txBody>
      </p:sp>
      <p:pic>
        <p:nvPicPr>
          <p:cNvPr id="3" name="object 3"/>
          <p:cNvPicPr/>
          <p:nvPr/>
        </p:nvPicPr>
        <p:blipFill>
          <a:blip r:embed="rId2" cstate="print"/>
          <a:stretch>
            <a:fillRect/>
          </a:stretch>
        </p:blipFill>
        <p:spPr>
          <a:xfrm>
            <a:off x="2435605" y="1961260"/>
            <a:ext cx="64007" cy="106679"/>
          </a:xfrm>
          <a:prstGeom prst="rect">
            <a:avLst/>
          </a:prstGeom>
        </p:spPr>
      </p:pic>
      <p:sp>
        <p:nvSpPr>
          <p:cNvPr id="4" name="object 4"/>
          <p:cNvSpPr txBox="1"/>
          <p:nvPr/>
        </p:nvSpPr>
        <p:spPr>
          <a:xfrm>
            <a:off x="2651886" y="1912365"/>
            <a:ext cx="8142605" cy="830997"/>
          </a:xfrm>
          <a:prstGeom prst="rect">
            <a:avLst/>
          </a:prstGeom>
        </p:spPr>
        <p:txBody>
          <a:bodyPr vert="horz" wrap="square" lIns="0" tIns="12700" rIns="0" bIns="0" rtlCol="0">
            <a:spAutoFit/>
          </a:bodyPr>
          <a:lstStyle/>
          <a:p>
            <a:pPr marL="12700">
              <a:lnSpc>
                <a:spcPct val="100000"/>
              </a:lnSpc>
              <a:spcBef>
                <a:spcPts val="100"/>
              </a:spcBef>
            </a:pPr>
            <a:r>
              <a:rPr sz="1200" b="1" spc="-10" dirty="0">
                <a:solidFill>
                  <a:srgbClr val="1E1E1E"/>
                </a:solidFill>
                <a:latin typeface="Segoe UI"/>
                <a:cs typeface="Segoe UI"/>
              </a:rPr>
              <a:t>Budgethouderschap</a:t>
            </a:r>
            <a:endParaRPr sz="1200" dirty="0">
              <a:latin typeface="Segoe UI"/>
              <a:cs typeface="Segoe UI"/>
            </a:endParaRPr>
          </a:p>
          <a:p>
            <a:pPr marL="469265" indent="-227965">
              <a:lnSpc>
                <a:spcPct val="100000"/>
              </a:lnSpc>
              <a:spcBef>
                <a:spcPts val="1085"/>
              </a:spcBef>
              <a:buClr>
                <a:srgbClr val="44B8BE"/>
              </a:buClr>
              <a:buFont typeface="Arial MT"/>
              <a:buChar char="•"/>
              <a:tabLst>
                <a:tab pos="469265" algn="l"/>
              </a:tabLst>
            </a:pPr>
            <a:r>
              <a:rPr sz="1100" dirty="0">
                <a:solidFill>
                  <a:srgbClr val="1E1E1E"/>
                </a:solidFill>
                <a:latin typeface="Segoe UI"/>
                <a:cs typeface="Segoe UI"/>
              </a:rPr>
              <a:t>Er</a:t>
            </a:r>
            <a:r>
              <a:rPr sz="1100" spc="-20" dirty="0">
                <a:solidFill>
                  <a:srgbClr val="1E1E1E"/>
                </a:solidFill>
                <a:latin typeface="Segoe UI"/>
                <a:cs typeface="Segoe UI"/>
              </a:rPr>
              <a:t> </a:t>
            </a:r>
            <a:r>
              <a:rPr sz="1100" dirty="0">
                <a:solidFill>
                  <a:srgbClr val="1E1E1E"/>
                </a:solidFill>
                <a:latin typeface="Segoe UI"/>
                <a:cs typeface="Segoe UI"/>
              </a:rPr>
              <a:t>wordt gewerkt</a:t>
            </a:r>
            <a:r>
              <a:rPr sz="1100" spc="-10" dirty="0">
                <a:solidFill>
                  <a:srgbClr val="1E1E1E"/>
                </a:solidFill>
                <a:latin typeface="Segoe UI"/>
                <a:cs typeface="Segoe UI"/>
              </a:rPr>
              <a:t> </a:t>
            </a:r>
            <a:r>
              <a:rPr sz="1100" dirty="0">
                <a:solidFill>
                  <a:srgbClr val="1E1E1E"/>
                </a:solidFill>
                <a:latin typeface="Segoe UI"/>
                <a:cs typeface="Segoe UI"/>
              </a:rPr>
              <a:t>met</a:t>
            </a:r>
            <a:r>
              <a:rPr sz="1100" spc="-20" dirty="0">
                <a:solidFill>
                  <a:srgbClr val="1E1E1E"/>
                </a:solidFill>
                <a:latin typeface="Segoe UI"/>
                <a:cs typeface="Segoe UI"/>
              </a:rPr>
              <a:t> </a:t>
            </a:r>
            <a:r>
              <a:rPr sz="1100" dirty="0">
                <a:solidFill>
                  <a:srgbClr val="1E1E1E"/>
                </a:solidFill>
                <a:latin typeface="Segoe UI"/>
                <a:cs typeface="Segoe UI"/>
              </a:rPr>
              <a:t>een</a:t>
            </a:r>
            <a:r>
              <a:rPr sz="1100" spc="-20" dirty="0">
                <a:solidFill>
                  <a:srgbClr val="1E1E1E"/>
                </a:solidFill>
                <a:latin typeface="Segoe UI"/>
                <a:cs typeface="Segoe UI"/>
              </a:rPr>
              <a:t> </a:t>
            </a:r>
            <a:r>
              <a:rPr sz="1100" dirty="0">
                <a:solidFill>
                  <a:srgbClr val="1E1E1E"/>
                </a:solidFill>
                <a:latin typeface="Segoe UI"/>
                <a:cs typeface="Segoe UI"/>
              </a:rPr>
              <a:t>duidelijk</a:t>
            </a:r>
            <a:r>
              <a:rPr sz="1100" spc="-15" dirty="0">
                <a:solidFill>
                  <a:srgbClr val="1E1E1E"/>
                </a:solidFill>
                <a:latin typeface="Segoe UI"/>
                <a:cs typeface="Segoe UI"/>
              </a:rPr>
              <a:t> </a:t>
            </a:r>
            <a:r>
              <a:rPr sz="1100" spc="-10" dirty="0">
                <a:solidFill>
                  <a:srgbClr val="1E1E1E"/>
                </a:solidFill>
                <a:latin typeface="Segoe UI"/>
                <a:cs typeface="Segoe UI"/>
              </a:rPr>
              <a:t>budgethouderschap</a:t>
            </a:r>
            <a:r>
              <a:rPr sz="1100" dirty="0">
                <a:solidFill>
                  <a:srgbClr val="1E1E1E"/>
                </a:solidFill>
                <a:latin typeface="Segoe UI"/>
                <a:cs typeface="Segoe UI"/>
              </a:rPr>
              <a:t> en</a:t>
            </a:r>
            <a:r>
              <a:rPr sz="1100" spc="-20" dirty="0">
                <a:solidFill>
                  <a:srgbClr val="1E1E1E"/>
                </a:solidFill>
                <a:latin typeface="Segoe UI"/>
                <a:cs typeface="Segoe UI"/>
              </a:rPr>
              <a:t> </a:t>
            </a:r>
            <a:r>
              <a:rPr sz="1100" dirty="0">
                <a:solidFill>
                  <a:srgbClr val="1E1E1E"/>
                </a:solidFill>
                <a:latin typeface="Segoe UI"/>
                <a:cs typeface="Segoe UI"/>
              </a:rPr>
              <a:t>daarbij</a:t>
            </a:r>
            <a:r>
              <a:rPr sz="1100" spc="-20" dirty="0">
                <a:solidFill>
                  <a:srgbClr val="1E1E1E"/>
                </a:solidFill>
                <a:latin typeface="Segoe UI"/>
                <a:cs typeface="Segoe UI"/>
              </a:rPr>
              <a:t> </a:t>
            </a:r>
            <a:r>
              <a:rPr sz="1100" dirty="0">
                <a:solidFill>
                  <a:srgbClr val="1E1E1E"/>
                </a:solidFill>
                <a:latin typeface="Segoe UI"/>
                <a:cs typeface="Segoe UI"/>
              </a:rPr>
              <a:t>worden</a:t>
            </a:r>
            <a:r>
              <a:rPr sz="1100" spc="-10" dirty="0">
                <a:solidFill>
                  <a:srgbClr val="1E1E1E"/>
                </a:solidFill>
                <a:latin typeface="Segoe UI"/>
                <a:cs typeface="Segoe UI"/>
              </a:rPr>
              <a:t> </a:t>
            </a:r>
            <a:r>
              <a:rPr sz="1100" dirty="0">
                <a:solidFill>
                  <a:srgbClr val="1E1E1E"/>
                </a:solidFill>
                <a:latin typeface="Segoe UI"/>
                <a:cs typeface="Segoe UI"/>
              </a:rPr>
              <a:t>ook</a:t>
            </a:r>
            <a:r>
              <a:rPr sz="1100" spc="-10" dirty="0">
                <a:solidFill>
                  <a:srgbClr val="1E1E1E"/>
                </a:solidFill>
                <a:latin typeface="Segoe UI"/>
                <a:cs typeface="Segoe UI"/>
              </a:rPr>
              <a:t> </a:t>
            </a:r>
            <a:r>
              <a:rPr sz="1100" dirty="0">
                <a:solidFill>
                  <a:srgbClr val="1E1E1E"/>
                </a:solidFill>
                <a:latin typeface="Segoe UI"/>
                <a:cs typeface="Segoe UI"/>
              </a:rPr>
              <a:t>enkele</a:t>
            </a:r>
            <a:r>
              <a:rPr sz="1100" spc="-20" dirty="0">
                <a:solidFill>
                  <a:srgbClr val="1E1E1E"/>
                </a:solidFill>
                <a:latin typeface="Segoe UI"/>
                <a:cs typeface="Segoe UI"/>
              </a:rPr>
              <a:t> </a:t>
            </a:r>
            <a:r>
              <a:rPr sz="1100" dirty="0">
                <a:solidFill>
                  <a:srgbClr val="1E1E1E"/>
                </a:solidFill>
                <a:latin typeface="Segoe UI"/>
                <a:cs typeface="Segoe UI"/>
              </a:rPr>
              <a:t>taken</a:t>
            </a:r>
            <a:r>
              <a:rPr sz="1100" spc="-20" dirty="0">
                <a:solidFill>
                  <a:srgbClr val="1E1E1E"/>
                </a:solidFill>
                <a:latin typeface="Segoe UI"/>
                <a:cs typeface="Segoe UI"/>
              </a:rPr>
              <a:t> </a:t>
            </a:r>
            <a:r>
              <a:rPr sz="1100" spc="-10" dirty="0">
                <a:solidFill>
                  <a:srgbClr val="1E1E1E"/>
                </a:solidFill>
                <a:latin typeface="Segoe UI"/>
                <a:cs typeface="Segoe UI"/>
              </a:rPr>
              <a:t>gedelegeerd.</a:t>
            </a:r>
            <a:endParaRPr sz="1100" dirty="0">
              <a:latin typeface="Segoe UI"/>
              <a:cs typeface="Segoe UI"/>
            </a:endParaRPr>
          </a:p>
          <a:p>
            <a:pPr marL="469265" indent="-227965">
              <a:lnSpc>
                <a:spcPct val="100000"/>
              </a:lnSpc>
              <a:spcBef>
                <a:spcPts val="1240"/>
              </a:spcBef>
              <a:buClr>
                <a:srgbClr val="44B8BE"/>
              </a:buClr>
              <a:buFont typeface="Arial MT"/>
              <a:buChar char="•"/>
              <a:tabLst>
                <a:tab pos="469265" algn="l"/>
              </a:tabLst>
            </a:pPr>
            <a:r>
              <a:rPr sz="1100" dirty="0">
                <a:solidFill>
                  <a:srgbClr val="1E1E1E"/>
                </a:solidFill>
                <a:latin typeface="Segoe UI"/>
                <a:cs typeface="Segoe UI"/>
              </a:rPr>
              <a:t>Er</a:t>
            </a:r>
            <a:r>
              <a:rPr sz="1100" spc="-30" dirty="0">
                <a:solidFill>
                  <a:srgbClr val="1E1E1E"/>
                </a:solidFill>
                <a:latin typeface="Segoe UI"/>
                <a:cs typeface="Segoe UI"/>
              </a:rPr>
              <a:t> </a:t>
            </a:r>
            <a:r>
              <a:rPr sz="1100" dirty="0">
                <a:solidFill>
                  <a:srgbClr val="1E1E1E"/>
                </a:solidFill>
                <a:latin typeface="Segoe UI"/>
                <a:cs typeface="Segoe UI"/>
              </a:rPr>
              <a:t>wordt</a:t>
            </a:r>
            <a:r>
              <a:rPr sz="1100" spc="-15" dirty="0">
                <a:solidFill>
                  <a:srgbClr val="1E1E1E"/>
                </a:solidFill>
                <a:latin typeface="Segoe UI"/>
                <a:cs typeface="Segoe UI"/>
              </a:rPr>
              <a:t> </a:t>
            </a:r>
            <a:r>
              <a:rPr sz="1100" dirty="0">
                <a:solidFill>
                  <a:srgbClr val="1E1E1E"/>
                </a:solidFill>
                <a:latin typeface="Segoe UI"/>
                <a:cs typeface="Segoe UI"/>
              </a:rPr>
              <a:t>voldoende</a:t>
            </a:r>
            <a:r>
              <a:rPr sz="1100" spc="-30" dirty="0">
                <a:solidFill>
                  <a:srgbClr val="1E1E1E"/>
                </a:solidFill>
                <a:latin typeface="Segoe UI"/>
                <a:cs typeface="Segoe UI"/>
              </a:rPr>
              <a:t> </a:t>
            </a:r>
            <a:r>
              <a:rPr sz="1100" dirty="0">
                <a:solidFill>
                  <a:srgbClr val="1E1E1E"/>
                </a:solidFill>
                <a:latin typeface="Segoe UI"/>
                <a:cs typeface="Segoe UI"/>
              </a:rPr>
              <a:t>opleiding</a:t>
            </a:r>
            <a:r>
              <a:rPr sz="1100" spc="-30" dirty="0">
                <a:solidFill>
                  <a:srgbClr val="1E1E1E"/>
                </a:solidFill>
                <a:latin typeface="Segoe UI"/>
                <a:cs typeface="Segoe UI"/>
              </a:rPr>
              <a:t> </a:t>
            </a:r>
            <a:r>
              <a:rPr sz="1100" dirty="0">
                <a:solidFill>
                  <a:srgbClr val="1E1E1E"/>
                </a:solidFill>
                <a:latin typeface="Segoe UI"/>
                <a:cs typeface="Segoe UI"/>
              </a:rPr>
              <a:t>en</a:t>
            </a:r>
            <a:r>
              <a:rPr sz="1100" spc="-35" dirty="0">
                <a:solidFill>
                  <a:srgbClr val="1E1E1E"/>
                </a:solidFill>
                <a:latin typeface="Segoe UI"/>
                <a:cs typeface="Segoe UI"/>
              </a:rPr>
              <a:t> </a:t>
            </a:r>
            <a:r>
              <a:rPr sz="1100" dirty="0">
                <a:solidFill>
                  <a:srgbClr val="1E1E1E"/>
                </a:solidFill>
                <a:latin typeface="Segoe UI"/>
                <a:cs typeface="Segoe UI"/>
              </a:rPr>
              <a:t>terugkoppeling</a:t>
            </a:r>
            <a:r>
              <a:rPr sz="1100" spc="-25" dirty="0">
                <a:solidFill>
                  <a:srgbClr val="1E1E1E"/>
                </a:solidFill>
                <a:latin typeface="Segoe UI"/>
                <a:cs typeface="Segoe UI"/>
              </a:rPr>
              <a:t> </a:t>
            </a:r>
            <a:r>
              <a:rPr sz="1100" dirty="0">
                <a:solidFill>
                  <a:srgbClr val="1E1E1E"/>
                </a:solidFill>
                <a:latin typeface="Segoe UI"/>
                <a:cs typeface="Segoe UI"/>
              </a:rPr>
              <a:t>voorzien</a:t>
            </a:r>
            <a:r>
              <a:rPr sz="1100" spc="-35" dirty="0">
                <a:solidFill>
                  <a:srgbClr val="1E1E1E"/>
                </a:solidFill>
                <a:latin typeface="Segoe UI"/>
                <a:cs typeface="Segoe UI"/>
              </a:rPr>
              <a:t> </a:t>
            </a:r>
            <a:r>
              <a:rPr sz="1100" dirty="0">
                <a:solidFill>
                  <a:srgbClr val="1E1E1E"/>
                </a:solidFill>
                <a:latin typeface="Segoe UI"/>
                <a:cs typeface="Segoe UI"/>
              </a:rPr>
              <a:t>vanuit</a:t>
            </a:r>
            <a:r>
              <a:rPr sz="1100" spc="-30" dirty="0">
                <a:solidFill>
                  <a:srgbClr val="1E1E1E"/>
                </a:solidFill>
                <a:latin typeface="Segoe UI"/>
                <a:cs typeface="Segoe UI"/>
              </a:rPr>
              <a:t> </a:t>
            </a:r>
            <a:r>
              <a:rPr sz="1100" dirty="0">
                <a:solidFill>
                  <a:srgbClr val="1E1E1E"/>
                </a:solidFill>
                <a:latin typeface="Segoe UI"/>
                <a:cs typeface="Segoe UI"/>
              </a:rPr>
              <a:t>de</a:t>
            </a:r>
            <a:r>
              <a:rPr sz="1100" spc="-30" dirty="0">
                <a:solidFill>
                  <a:srgbClr val="1E1E1E"/>
                </a:solidFill>
                <a:latin typeface="Segoe UI"/>
                <a:cs typeface="Segoe UI"/>
              </a:rPr>
              <a:t> </a:t>
            </a:r>
            <a:r>
              <a:rPr sz="1100" dirty="0">
                <a:solidFill>
                  <a:srgbClr val="1E1E1E"/>
                </a:solidFill>
                <a:latin typeface="Segoe UI"/>
                <a:cs typeface="Segoe UI"/>
              </a:rPr>
              <a:t>financiële</a:t>
            </a:r>
            <a:r>
              <a:rPr sz="1100" spc="-35" dirty="0">
                <a:solidFill>
                  <a:srgbClr val="1E1E1E"/>
                </a:solidFill>
                <a:latin typeface="Segoe UI"/>
                <a:cs typeface="Segoe UI"/>
              </a:rPr>
              <a:t> </a:t>
            </a:r>
            <a:r>
              <a:rPr sz="1100" dirty="0">
                <a:solidFill>
                  <a:srgbClr val="1E1E1E"/>
                </a:solidFill>
                <a:latin typeface="Segoe UI"/>
                <a:cs typeface="Segoe UI"/>
              </a:rPr>
              <a:t>dienst</a:t>
            </a:r>
            <a:r>
              <a:rPr sz="1100" spc="-30" dirty="0">
                <a:solidFill>
                  <a:srgbClr val="1E1E1E"/>
                </a:solidFill>
                <a:latin typeface="Segoe UI"/>
                <a:cs typeface="Segoe UI"/>
              </a:rPr>
              <a:t> </a:t>
            </a:r>
            <a:r>
              <a:rPr sz="1100" dirty="0">
                <a:solidFill>
                  <a:srgbClr val="1E1E1E"/>
                </a:solidFill>
                <a:latin typeface="Segoe UI"/>
                <a:cs typeface="Segoe UI"/>
              </a:rPr>
              <a:t>richting</a:t>
            </a:r>
            <a:r>
              <a:rPr sz="1100" spc="-20" dirty="0">
                <a:solidFill>
                  <a:srgbClr val="1E1E1E"/>
                </a:solidFill>
                <a:latin typeface="Segoe UI"/>
                <a:cs typeface="Segoe UI"/>
              </a:rPr>
              <a:t> </a:t>
            </a:r>
            <a:r>
              <a:rPr sz="1100" dirty="0">
                <a:solidFill>
                  <a:srgbClr val="1E1E1E"/>
                </a:solidFill>
                <a:latin typeface="Segoe UI"/>
                <a:cs typeface="Segoe UI"/>
              </a:rPr>
              <a:t>de</a:t>
            </a:r>
            <a:r>
              <a:rPr sz="1100" spc="-30" dirty="0">
                <a:solidFill>
                  <a:srgbClr val="1E1E1E"/>
                </a:solidFill>
                <a:latin typeface="Segoe UI"/>
                <a:cs typeface="Segoe UI"/>
              </a:rPr>
              <a:t> </a:t>
            </a:r>
            <a:r>
              <a:rPr sz="1100" spc="-10" dirty="0">
                <a:solidFill>
                  <a:srgbClr val="1E1E1E"/>
                </a:solidFill>
                <a:latin typeface="Segoe UI"/>
                <a:cs typeface="Segoe UI"/>
              </a:rPr>
              <a:t>budgethouders.</a:t>
            </a:r>
            <a:endParaRPr sz="1100" dirty="0">
              <a:latin typeface="Segoe UI"/>
              <a:cs typeface="Segoe UI"/>
            </a:endParaRPr>
          </a:p>
        </p:txBody>
      </p:sp>
      <p:pic>
        <p:nvPicPr>
          <p:cNvPr id="5" name="object 5"/>
          <p:cNvPicPr/>
          <p:nvPr/>
        </p:nvPicPr>
        <p:blipFill>
          <a:blip r:embed="rId2" cstate="print"/>
          <a:stretch>
            <a:fillRect/>
          </a:stretch>
        </p:blipFill>
        <p:spPr>
          <a:xfrm>
            <a:off x="2435605" y="3890645"/>
            <a:ext cx="64007" cy="106680"/>
          </a:xfrm>
          <a:prstGeom prst="rect">
            <a:avLst/>
          </a:prstGeom>
        </p:spPr>
      </p:pic>
      <p:sp>
        <p:nvSpPr>
          <p:cNvPr id="6" name="object 6"/>
          <p:cNvSpPr txBox="1"/>
          <p:nvPr/>
        </p:nvSpPr>
        <p:spPr>
          <a:xfrm>
            <a:off x="2651886" y="3842384"/>
            <a:ext cx="8067040" cy="1128514"/>
          </a:xfrm>
          <a:prstGeom prst="rect">
            <a:avLst/>
          </a:prstGeom>
        </p:spPr>
        <p:txBody>
          <a:bodyPr vert="horz" wrap="square" lIns="0" tIns="12700" rIns="0" bIns="0" rtlCol="0">
            <a:spAutoFit/>
          </a:bodyPr>
          <a:lstStyle/>
          <a:p>
            <a:pPr marL="12700">
              <a:lnSpc>
                <a:spcPct val="100000"/>
              </a:lnSpc>
              <a:spcBef>
                <a:spcPts val="100"/>
              </a:spcBef>
            </a:pPr>
            <a:r>
              <a:rPr sz="1200" b="1" spc="-10" dirty="0">
                <a:solidFill>
                  <a:srgbClr val="1E1E1E"/>
                </a:solidFill>
                <a:latin typeface="Segoe UI"/>
                <a:cs typeface="Segoe UI"/>
              </a:rPr>
              <a:t>Subsidiemogelijkheden</a:t>
            </a:r>
            <a:r>
              <a:rPr sz="1200" b="1" spc="30" dirty="0">
                <a:solidFill>
                  <a:srgbClr val="1E1E1E"/>
                </a:solidFill>
                <a:latin typeface="Segoe UI"/>
                <a:cs typeface="Segoe UI"/>
              </a:rPr>
              <a:t> </a:t>
            </a:r>
            <a:r>
              <a:rPr sz="1200" b="1" dirty="0">
                <a:solidFill>
                  <a:srgbClr val="1E1E1E"/>
                </a:solidFill>
                <a:latin typeface="Segoe UI"/>
                <a:cs typeface="Segoe UI"/>
              </a:rPr>
              <a:t>detecteren</a:t>
            </a:r>
            <a:r>
              <a:rPr sz="1200" b="1" spc="-20" dirty="0">
                <a:solidFill>
                  <a:srgbClr val="1E1E1E"/>
                </a:solidFill>
                <a:latin typeface="Segoe UI"/>
                <a:cs typeface="Segoe UI"/>
              </a:rPr>
              <a:t> </a:t>
            </a:r>
            <a:r>
              <a:rPr sz="1200" b="1" dirty="0">
                <a:solidFill>
                  <a:srgbClr val="1E1E1E"/>
                </a:solidFill>
                <a:latin typeface="Segoe UI"/>
                <a:cs typeface="Segoe UI"/>
              </a:rPr>
              <a:t>en</a:t>
            </a:r>
            <a:r>
              <a:rPr sz="1200" b="1" spc="20" dirty="0">
                <a:solidFill>
                  <a:srgbClr val="1E1E1E"/>
                </a:solidFill>
                <a:latin typeface="Segoe UI"/>
                <a:cs typeface="Segoe UI"/>
              </a:rPr>
              <a:t> </a:t>
            </a:r>
            <a:r>
              <a:rPr sz="1200" b="1" spc="-10" dirty="0">
                <a:solidFill>
                  <a:srgbClr val="1E1E1E"/>
                </a:solidFill>
                <a:latin typeface="Segoe UI"/>
                <a:cs typeface="Segoe UI"/>
              </a:rPr>
              <a:t>aanboren</a:t>
            </a:r>
            <a:endParaRPr sz="1200" dirty="0">
              <a:latin typeface="Segoe UI"/>
              <a:cs typeface="Segoe UI"/>
            </a:endParaRPr>
          </a:p>
          <a:p>
            <a:pPr marL="469265" indent="-227965">
              <a:lnSpc>
                <a:spcPct val="100000"/>
              </a:lnSpc>
              <a:spcBef>
                <a:spcPts val="1585"/>
              </a:spcBef>
              <a:buClr>
                <a:srgbClr val="44B8BE"/>
              </a:buClr>
              <a:buFont typeface="Arial MT"/>
              <a:buChar char="•"/>
              <a:tabLst>
                <a:tab pos="469265" algn="l"/>
              </a:tabLst>
            </a:pPr>
            <a:r>
              <a:rPr sz="1100" dirty="0">
                <a:solidFill>
                  <a:srgbClr val="1E1E1E"/>
                </a:solidFill>
                <a:latin typeface="Segoe UI"/>
                <a:cs typeface="Segoe UI"/>
              </a:rPr>
              <a:t>Er</a:t>
            </a:r>
            <a:r>
              <a:rPr sz="1100" spc="-10" dirty="0">
                <a:solidFill>
                  <a:srgbClr val="1E1E1E"/>
                </a:solidFill>
                <a:latin typeface="Segoe UI"/>
                <a:cs typeface="Segoe UI"/>
              </a:rPr>
              <a:t> </a:t>
            </a:r>
            <a:r>
              <a:rPr sz="1100" dirty="0">
                <a:solidFill>
                  <a:srgbClr val="1E1E1E"/>
                </a:solidFill>
                <a:latin typeface="Segoe UI"/>
                <a:cs typeface="Segoe UI"/>
              </a:rPr>
              <a:t>wordt</a:t>
            </a:r>
            <a:r>
              <a:rPr sz="1100" spc="10" dirty="0">
                <a:solidFill>
                  <a:srgbClr val="1E1E1E"/>
                </a:solidFill>
                <a:latin typeface="Segoe UI"/>
                <a:cs typeface="Segoe UI"/>
              </a:rPr>
              <a:t> </a:t>
            </a:r>
            <a:r>
              <a:rPr sz="1100" spc="-10" dirty="0">
                <a:solidFill>
                  <a:srgbClr val="1E1E1E"/>
                </a:solidFill>
                <a:latin typeface="Segoe UI"/>
                <a:cs typeface="Segoe UI"/>
              </a:rPr>
              <a:t>organisatiebreed</a:t>
            </a:r>
            <a:r>
              <a:rPr sz="1100" spc="-15" dirty="0">
                <a:solidFill>
                  <a:srgbClr val="1E1E1E"/>
                </a:solidFill>
                <a:latin typeface="Segoe UI"/>
                <a:cs typeface="Segoe UI"/>
              </a:rPr>
              <a:t> </a:t>
            </a:r>
            <a:r>
              <a:rPr sz="1100" dirty="0">
                <a:solidFill>
                  <a:srgbClr val="1E1E1E"/>
                </a:solidFill>
                <a:latin typeface="Segoe UI"/>
                <a:cs typeface="Segoe UI"/>
              </a:rPr>
              <a:t>ingezet</a:t>
            </a:r>
            <a:r>
              <a:rPr sz="1100" spc="-15" dirty="0">
                <a:solidFill>
                  <a:srgbClr val="1E1E1E"/>
                </a:solidFill>
                <a:latin typeface="Segoe UI"/>
                <a:cs typeface="Segoe UI"/>
              </a:rPr>
              <a:t> </a:t>
            </a:r>
            <a:r>
              <a:rPr sz="1100" dirty="0">
                <a:solidFill>
                  <a:srgbClr val="1E1E1E"/>
                </a:solidFill>
                <a:latin typeface="Segoe UI"/>
                <a:cs typeface="Segoe UI"/>
              </a:rPr>
              <a:t>op</a:t>
            </a:r>
            <a:r>
              <a:rPr sz="1100" spc="-15" dirty="0">
                <a:solidFill>
                  <a:srgbClr val="1E1E1E"/>
                </a:solidFill>
                <a:latin typeface="Segoe UI"/>
                <a:cs typeface="Segoe UI"/>
              </a:rPr>
              <a:t> </a:t>
            </a:r>
            <a:r>
              <a:rPr sz="1100" dirty="0">
                <a:solidFill>
                  <a:srgbClr val="1E1E1E"/>
                </a:solidFill>
                <a:latin typeface="Segoe UI"/>
                <a:cs typeface="Segoe UI"/>
              </a:rPr>
              <a:t>subsidiemanagement:</a:t>
            </a:r>
            <a:r>
              <a:rPr sz="1100" spc="-15" dirty="0">
                <a:solidFill>
                  <a:srgbClr val="1E1E1E"/>
                </a:solidFill>
                <a:latin typeface="Segoe UI"/>
                <a:cs typeface="Segoe UI"/>
              </a:rPr>
              <a:t> </a:t>
            </a:r>
            <a:r>
              <a:rPr sz="1100" dirty="0">
                <a:solidFill>
                  <a:srgbClr val="1E1E1E"/>
                </a:solidFill>
                <a:latin typeface="Segoe UI"/>
                <a:cs typeface="Segoe UI"/>
              </a:rPr>
              <a:t>detectie,</a:t>
            </a:r>
            <a:r>
              <a:rPr sz="1100" spc="-5" dirty="0">
                <a:solidFill>
                  <a:srgbClr val="1E1E1E"/>
                </a:solidFill>
                <a:latin typeface="Segoe UI"/>
                <a:cs typeface="Segoe UI"/>
              </a:rPr>
              <a:t> </a:t>
            </a:r>
            <a:r>
              <a:rPr sz="1100" dirty="0">
                <a:solidFill>
                  <a:srgbClr val="1E1E1E"/>
                </a:solidFill>
                <a:latin typeface="Segoe UI"/>
                <a:cs typeface="Segoe UI"/>
              </a:rPr>
              <a:t>intekenen,</a:t>
            </a:r>
            <a:r>
              <a:rPr sz="1100" spc="-25" dirty="0">
                <a:solidFill>
                  <a:srgbClr val="1E1E1E"/>
                </a:solidFill>
                <a:latin typeface="Segoe UI"/>
                <a:cs typeface="Segoe UI"/>
              </a:rPr>
              <a:t> </a:t>
            </a:r>
            <a:r>
              <a:rPr sz="1100" dirty="0">
                <a:solidFill>
                  <a:srgbClr val="1E1E1E"/>
                </a:solidFill>
                <a:latin typeface="Segoe UI"/>
                <a:cs typeface="Segoe UI"/>
              </a:rPr>
              <a:t>opvolgen</a:t>
            </a:r>
            <a:r>
              <a:rPr sz="1100" spc="-5" dirty="0">
                <a:solidFill>
                  <a:srgbClr val="1E1E1E"/>
                </a:solidFill>
                <a:latin typeface="Segoe UI"/>
                <a:cs typeface="Segoe UI"/>
              </a:rPr>
              <a:t> </a:t>
            </a:r>
            <a:r>
              <a:rPr sz="1100" dirty="0">
                <a:solidFill>
                  <a:srgbClr val="1E1E1E"/>
                </a:solidFill>
                <a:latin typeface="Segoe UI"/>
                <a:cs typeface="Segoe UI"/>
              </a:rPr>
              <a:t>…</a:t>
            </a:r>
            <a:r>
              <a:rPr sz="1100" spc="-30" dirty="0">
                <a:solidFill>
                  <a:srgbClr val="1E1E1E"/>
                </a:solidFill>
                <a:latin typeface="Segoe UI"/>
                <a:cs typeface="Segoe UI"/>
              </a:rPr>
              <a:t> </a:t>
            </a:r>
            <a:r>
              <a:rPr sz="1100" dirty="0">
                <a:solidFill>
                  <a:srgbClr val="1E1E1E"/>
                </a:solidFill>
                <a:latin typeface="Segoe UI"/>
                <a:cs typeface="Segoe UI"/>
              </a:rPr>
              <a:t>ook</a:t>
            </a:r>
            <a:r>
              <a:rPr sz="1100" spc="-5" dirty="0">
                <a:solidFill>
                  <a:srgbClr val="1E1E1E"/>
                </a:solidFill>
                <a:latin typeface="Segoe UI"/>
                <a:cs typeface="Segoe UI"/>
              </a:rPr>
              <a:t> </a:t>
            </a:r>
            <a:r>
              <a:rPr sz="1100" dirty="0">
                <a:solidFill>
                  <a:srgbClr val="1E1E1E"/>
                </a:solidFill>
                <a:latin typeface="Segoe UI"/>
                <a:cs typeface="Segoe UI"/>
              </a:rPr>
              <a:t>de </a:t>
            </a:r>
            <a:r>
              <a:rPr sz="1100" spc="-10" dirty="0">
                <a:solidFill>
                  <a:srgbClr val="1E1E1E"/>
                </a:solidFill>
                <a:latin typeface="Segoe UI"/>
                <a:cs typeface="Segoe UI"/>
              </a:rPr>
              <a:t>coördinatie</a:t>
            </a:r>
            <a:r>
              <a:rPr sz="1100" spc="-5" dirty="0">
                <a:solidFill>
                  <a:srgbClr val="1E1E1E"/>
                </a:solidFill>
                <a:latin typeface="Segoe UI"/>
                <a:cs typeface="Segoe UI"/>
              </a:rPr>
              <a:t> </a:t>
            </a:r>
            <a:r>
              <a:rPr sz="1100" dirty="0">
                <a:solidFill>
                  <a:srgbClr val="1E1E1E"/>
                </a:solidFill>
                <a:latin typeface="Segoe UI"/>
                <a:cs typeface="Segoe UI"/>
              </a:rPr>
              <a:t>hiervan</a:t>
            </a:r>
            <a:r>
              <a:rPr sz="1100" spc="-15" dirty="0">
                <a:solidFill>
                  <a:srgbClr val="1E1E1E"/>
                </a:solidFill>
                <a:latin typeface="Segoe UI"/>
                <a:cs typeface="Segoe UI"/>
              </a:rPr>
              <a:t> </a:t>
            </a:r>
            <a:r>
              <a:rPr sz="1100" spc="-25" dirty="0">
                <a:solidFill>
                  <a:srgbClr val="1E1E1E"/>
                </a:solidFill>
                <a:latin typeface="Segoe UI"/>
                <a:cs typeface="Segoe UI"/>
              </a:rPr>
              <a:t>op</a:t>
            </a:r>
            <a:endParaRPr sz="1100" dirty="0">
              <a:latin typeface="Segoe UI"/>
              <a:cs typeface="Segoe UI"/>
            </a:endParaRPr>
          </a:p>
          <a:p>
            <a:pPr marL="469900">
              <a:lnSpc>
                <a:spcPct val="100000"/>
              </a:lnSpc>
              <a:spcBef>
                <a:spcPts val="530"/>
              </a:spcBef>
            </a:pPr>
            <a:r>
              <a:rPr sz="1100" dirty="0">
                <a:solidFill>
                  <a:srgbClr val="1E1E1E"/>
                </a:solidFill>
                <a:latin typeface="Segoe UI"/>
                <a:cs typeface="Segoe UI"/>
              </a:rPr>
              <a:t>beleidsmatig</a:t>
            </a:r>
            <a:r>
              <a:rPr sz="1100" spc="-35" dirty="0">
                <a:solidFill>
                  <a:srgbClr val="1E1E1E"/>
                </a:solidFill>
                <a:latin typeface="Segoe UI"/>
                <a:cs typeface="Segoe UI"/>
              </a:rPr>
              <a:t> </a:t>
            </a:r>
            <a:r>
              <a:rPr sz="1100" dirty="0">
                <a:solidFill>
                  <a:srgbClr val="1E1E1E"/>
                </a:solidFill>
                <a:latin typeface="Segoe UI"/>
                <a:cs typeface="Segoe UI"/>
              </a:rPr>
              <a:t>vlak</a:t>
            </a:r>
            <a:r>
              <a:rPr sz="1100" spc="-35" dirty="0">
                <a:solidFill>
                  <a:srgbClr val="1E1E1E"/>
                </a:solidFill>
                <a:latin typeface="Segoe UI"/>
                <a:cs typeface="Segoe UI"/>
              </a:rPr>
              <a:t> </a:t>
            </a:r>
            <a:r>
              <a:rPr sz="1100" dirty="0">
                <a:solidFill>
                  <a:srgbClr val="1E1E1E"/>
                </a:solidFill>
                <a:latin typeface="Segoe UI"/>
                <a:cs typeface="Segoe UI"/>
              </a:rPr>
              <a:t>is</a:t>
            </a:r>
            <a:r>
              <a:rPr sz="1100" spc="-30" dirty="0">
                <a:solidFill>
                  <a:srgbClr val="1E1E1E"/>
                </a:solidFill>
                <a:latin typeface="Segoe UI"/>
                <a:cs typeface="Segoe UI"/>
              </a:rPr>
              <a:t> </a:t>
            </a:r>
            <a:r>
              <a:rPr sz="1100" spc="-10" dirty="0">
                <a:solidFill>
                  <a:srgbClr val="1E1E1E"/>
                </a:solidFill>
                <a:latin typeface="Segoe UI"/>
                <a:cs typeface="Segoe UI"/>
              </a:rPr>
              <a:t>noodzakelijk</a:t>
            </a:r>
            <a:endParaRPr sz="1100" dirty="0">
              <a:latin typeface="Segoe UI"/>
              <a:cs typeface="Segoe UI"/>
            </a:endParaRPr>
          </a:p>
          <a:p>
            <a:pPr marL="469265" indent="-227965">
              <a:lnSpc>
                <a:spcPct val="100000"/>
              </a:lnSpc>
              <a:spcBef>
                <a:spcPts val="1225"/>
              </a:spcBef>
              <a:buClr>
                <a:srgbClr val="44B8BE"/>
              </a:buClr>
              <a:buFont typeface="Arial MT"/>
              <a:buChar char="•"/>
              <a:tabLst>
                <a:tab pos="469265" algn="l"/>
              </a:tabLst>
            </a:pPr>
            <a:r>
              <a:rPr sz="1100" dirty="0">
                <a:solidFill>
                  <a:srgbClr val="1E1E1E"/>
                </a:solidFill>
                <a:latin typeface="Segoe UI"/>
                <a:cs typeface="Segoe UI"/>
              </a:rPr>
              <a:t>We</a:t>
            </a:r>
            <a:r>
              <a:rPr sz="1100" spc="-30" dirty="0">
                <a:solidFill>
                  <a:srgbClr val="1E1E1E"/>
                </a:solidFill>
                <a:latin typeface="Segoe UI"/>
                <a:cs typeface="Segoe UI"/>
              </a:rPr>
              <a:t> </a:t>
            </a:r>
            <a:r>
              <a:rPr sz="1100" dirty="0">
                <a:solidFill>
                  <a:srgbClr val="1E1E1E"/>
                </a:solidFill>
                <a:latin typeface="Segoe UI"/>
                <a:cs typeface="Segoe UI"/>
              </a:rPr>
              <a:t>werken</a:t>
            </a:r>
            <a:r>
              <a:rPr sz="1100" spc="-5" dirty="0">
                <a:solidFill>
                  <a:srgbClr val="1E1E1E"/>
                </a:solidFill>
                <a:latin typeface="Segoe UI"/>
                <a:cs typeface="Segoe UI"/>
              </a:rPr>
              <a:t> </a:t>
            </a:r>
            <a:r>
              <a:rPr sz="1100" dirty="0">
                <a:solidFill>
                  <a:srgbClr val="1E1E1E"/>
                </a:solidFill>
                <a:latin typeface="Segoe UI"/>
                <a:cs typeface="Segoe UI"/>
              </a:rPr>
              <a:t>aan</a:t>
            </a:r>
            <a:r>
              <a:rPr sz="1100" spc="-20" dirty="0">
                <a:solidFill>
                  <a:srgbClr val="1E1E1E"/>
                </a:solidFill>
                <a:latin typeface="Segoe UI"/>
                <a:cs typeface="Segoe UI"/>
              </a:rPr>
              <a:t> </a:t>
            </a:r>
            <a:r>
              <a:rPr sz="1100" dirty="0">
                <a:solidFill>
                  <a:srgbClr val="1E1E1E"/>
                </a:solidFill>
                <a:latin typeface="Segoe UI"/>
                <a:cs typeface="Segoe UI"/>
              </a:rPr>
              <a:t>interne</a:t>
            </a:r>
            <a:r>
              <a:rPr sz="1100" spc="-15" dirty="0">
                <a:solidFill>
                  <a:srgbClr val="1E1E1E"/>
                </a:solidFill>
                <a:latin typeface="Segoe UI"/>
                <a:cs typeface="Segoe UI"/>
              </a:rPr>
              <a:t> </a:t>
            </a:r>
            <a:r>
              <a:rPr sz="1100" spc="-10" dirty="0">
                <a:solidFill>
                  <a:srgbClr val="1E1E1E"/>
                </a:solidFill>
                <a:latin typeface="Segoe UI"/>
                <a:cs typeface="Segoe UI"/>
              </a:rPr>
              <a:t>bewustwording</a:t>
            </a:r>
            <a:r>
              <a:rPr sz="1100" spc="-5" dirty="0">
                <a:solidFill>
                  <a:srgbClr val="1E1E1E"/>
                </a:solidFill>
                <a:latin typeface="Segoe UI"/>
                <a:cs typeface="Segoe UI"/>
              </a:rPr>
              <a:t> </a:t>
            </a:r>
            <a:r>
              <a:rPr sz="1100" dirty="0">
                <a:solidFill>
                  <a:srgbClr val="1E1E1E"/>
                </a:solidFill>
                <a:latin typeface="Segoe UI"/>
                <a:cs typeface="Segoe UI"/>
              </a:rPr>
              <a:t>van</a:t>
            </a:r>
            <a:r>
              <a:rPr sz="1100" spc="-10"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subsidiekanalen</a:t>
            </a:r>
            <a:r>
              <a:rPr sz="1100" spc="-25" dirty="0">
                <a:solidFill>
                  <a:srgbClr val="1E1E1E"/>
                </a:solidFill>
                <a:latin typeface="Segoe UI"/>
                <a:cs typeface="Segoe UI"/>
              </a:rPr>
              <a:t> </a:t>
            </a:r>
            <a:r>
              <a:rPr sz="1100" dirty="0">
                <a:solidFill>
                  <a:srgbClr val="1E1E1E"/>
                </a:solidFill>
                <a:latin typeface="Segoe UI"/>
                <a:cs typeface="Segoe UI"/>
              </a:rPr>
              <a:t>en</a:t>
            </a:r>
            <a:r>
              <a:rPr sz="1100" spc="-10" dirty="0">
                <a:solidFill>
                  <a:srgbClr val="1E1E1E"/>
                </a:solidFill>
                <a:latin typeface="Segoe UI"/>
                <a:cs typeface="Segoe UI"/>
              </a:rPr>
              <a:t> –</a:t>
            </a:r>
            <a:r>
              <a:rPr sz="1100" spc="-10" dirty="0" err="1">
                <a:solidFill>
                  <a:srgbClr val="1E1E1E"/>
                </a:solidFill>
                <a:latin typeface="Segoe UI"/>
                <a:cs typeface="Segoe UI"/>
              </a:rPr>
              <a:t>mogelijkheden</a:t>
            </a:r>
            <a:endParaRPr sz="1100" dirty="0">
              <a:latin typeface="Segoe UI"/>
              <a:cs typeface="Segoe UI"/>
            </a:endParaRPr>
          </a:p>
        </p:txBody>
      </p:sp>
      <p:sp>
        <p:nvSpPr>
          <p:cNvPr id="7" name="object 7"/>
          <p:cNvSpPr/>
          <p:nvPr/>
        </p:nvSpPr>
        <p:spPr>
          <a:xfrm>
            <a:off x="10820527" y="397077"/>
            <a:ext cx="899794" cy="702310"/>
          </a:xfrm>
          <a:custGeom>
            <a:avLst/>
            <a:gdLst/>
            <a:ahLst/>
            <a:cxnLst/>
            <a:rect l="l" t="t" r="r" b="b"/>
            <a:pathLst>
              <a:path w="899795" h="702310">
                <a:moveTo>
                  <a:pt x="540143" y="129501"/>
                </a:moveTo>
                <a:lnTo>
                  <a:pt x="499173" y="107505"/>
                </a:lnTo>
                <a:lnTo>
                  <a:pt x="429437" y="92519"/>
                </a:lnTo>
                <a:lnTo>
                  <a:pt x="393738" y="90652"/>
                </a:lnTo>
                <a:lnTo>
                  <a:pt x="375462" y="91249"/>
                </a:lnTo>
                <a:lnTo>
                  <a:pt x="357276" y="93002"/>
                </a:lnTo>
                <a:lnTo>
                  <a:pt x="339305" y="95796"/>
                </a:lnTo>
                <a:lnTo>
                  <a:pt x="321652" y="99529"/>
                </a:lnTo>
                <a:lnTo>
                  <a:pt x="316103" y="100634"/>
                </a:lnTo>
                <a:lnTo>
                  <a:pt x="311670" y="107302"/>
                </a:lnTo>
                <a:lnTo>
                  <a:pt x="316103" y="118402"/>
                </a:lnTo>
                <a:lnTo>
                  <a:pt x="321652" y="122834"/>
                </a:lnTo>
                <a:lnTo>
                  <a:pt x="327190" y="120624"/>
                </a:lnTo>
                <a:lnTo>
                  <a:pt x="327190" y="119507"/>
                </a:lnTo>
                <a:lnTo>
                  <a:pt x="328307" y="119507"/>
                </a:lnTo>
                <a:lnTo>
                  <a:pt x="344297" y="115951"/>
                </a:lnTo>
                <a:lnTo>
                  <a:pt x="360603" y="113538"/>
                </a:lnTo>
                <a:lnTo>
                  <a:pt x="377126" y="112179"/>
                </a:lnTo>
                <a:lnTo>
                  <a:pt x="393738" y="111734"/>
                </a:lnTo>
                <a:lnTo>
                  <a:pt x="426961" y="114058"/>
                </a:lnTo>
                <a:lnTo>
                  <a:pt x="459867" y="119507"/>
                </a:lnTo>
                <a:lnTo>
                  <a:pt x="492163" y="128282"/>
                </a:lnTo>
                <a:lnTo>
                  <a:pt x="529056" y="142824"/>
                </a:lnTo>
                <a:lnTo>
                  <a:pt x="535711" y="140601"/>
                </a:lnTo>
                <a:lnTo>
                  <a:pt x="540143" y="129501"/>
                </a:lnTo>
                <a:close/>
              </a:path>
              <a:path w="899795" h="702310">
                <a:moveTo>
                  <a:pt x="899528" y="236220"/>
                </a:moveTo>
                <a:lnTo>
                  <a:pt x="895083" y="232410"/>
                </a:lnTo>
                <a:lnTo>
                  <a:pt x="889546" y="231140"/>
                </a:lnTo>
                <a:lnTo>
                  <a:pt x="863485" y="231140"/>
                </a:lnTo>
                <a:lnTo>
                  <a:pt x="841705" y="233680"/>
                </a:lnTo>
                <a:lnTo>
                  <a:pt x="823861" y="240030"/>
                </a:lnTo>
                <a:lnTo>
                  <a:pt x="809663" y="247650"/>
                </a:lnTo>
                <a:lnTo>
                  <a:pt x="791210" y="245110"/>
                </a:lnTo>
                <a:lnTo>
                  <a:pt x="772642" y="245110"/>
                </a:lnTo>
                <a:lnTo>
                  <a:pt x="754291" y="248920"/>
                </a:lnTo>
                <a:lnTo>
                  <a:pt x="736460" y="254000"/>
                </a:lnTo>
                <a:lnTo>
                  <a:pt x="734250" y="247650"/>
                </a:lnTo>
                <a:lnTo>
                  <a:pt x="731901" y="243179"/>
                </a:lnTo>
                <a:lnTo>
                  <a:pt x="731901" y="347980"/>
                </a:lnTo>
                <a:lnTo>
                  <a:pt x="727938" y="388620"/>
                </a:lnTo>
                <a:lnTo>
                  <a:pt x="715810" y="429260"/>
                </a:lnTo>
                <a:lnTo>
                  <a:pt x="695845" y="469900"/>
                </a:lnTo>
                <a:lnTo>
                  <a:pt x="668286" y="509270"/>
                </a:lnTo>
                <a:lnTo>
                  <a:pt x="633310" y="544830"/>
                </a:lnTo>
                <a:lnTo>
                  <a:pt x="600875" y="572770"/>
                </a:lnTo>
                <a:lnTo>
                  <a:pt x="578967" y="588010"/>
                </a:lnTo>
                <a:lnTo>
                  <a:pt x="577862" y="596900"/>
                </a:lnTo>
                <a:lnTo>
                  <a:pt x="583399" y="603250"/>
                </a:lnTo>
                <a:lnTo>
                  <a:pt x="586727" y="605790"/>
                </a:lnTo>
                <a:lnTo>
                  <a:pt x="592277" y="605790"/>
                </a:lnTo>
                <a:lnTo>
                  <a:pt x="596709" y="603250"/>
                </a:lnTo>
                <a:lnTo>
                  <a:pt x="600036" y="599440"/>
                </a:lnTo>
                <a:lnTo>
                  <a:pt x="605586" y="596900"/>
                </a:lnTo>
                <a:lnTo>
                  <a:pt x="591172" y="680720"/>
                </a:lnTo>
                <a:lnTo>
                  <a:pt x="591172" y="681990"/>
                </a:lnTo>
                <a:lnTo>
                  <a:pt x="517969" y="681990"/>
                </a:lnTo>
                <a:lnTo>
                  <a:pt x="517969" y="680720"/>
                </a:lnTo>
                <a:lnTo>
                  <a:pt x="511975" y="646430"/>
                </a:lnTo>
                <a:lnTo>
                  <a:pt x="511314" y="642620"/>
                </a:lnTo>
                <a:lnTo>
                  <a:pt x="510146" y="636270"/>
                </a:lnTo>
                <a:lnTo>
                  <a:pt x="506869" y="618490"/>
                </a:lnTo>
                <a:lnTo>
                  <a:pt x="483577" y="624840"/>
                </a:lnTo>
                <a:lnTo>
                  <a:pt x="462762" y="629920"/>
                </a:lnTo>
                <a:lnTo>
                  <a:pt x="441845" y="633730"/>
                </a:lnTo>
                <a:lnTo>
                  <a:pt x="420725" y="636270"/>
                </a:lnTo>
                <a:lnTo>
                  <a:pt x="386803" y="636270"/>
                </a:lnTo>
                <a:lnTo>
                  <a:pt x="349377" y="632460"/>
                </a:lnTo>
                <a:lnTo>
                  <a:pt x="331266" y="627380"/>
                </a:lnTo>
                <a:lnTo>
                  <a:pt x="313474" y="623570"/>
                </a:lnTo>
                <a:lnTo>
                  <a:pt x="278396" y="610870"/>
                </a:lnTo>
                <a:lnTo>
                  <a:pt x="272846" y="608330"/>
                </a:lnTo>
                <a:lnTo>
                  <a:pt x="266192" y="610870"/>
                </a:lnTo>
                <a:lnTo>
                  <a:pt x="261759" y="622300"/>
                </a:lnTo>
                <a:lnTo>
                  <a:pt x="263969" y="628650"/>
                </a:lnTo>
                <a:lnTo>
                  <a:pt x="275094" y="633730"/>
                </a:lnTo>
                <a:lnTo>
                  <a:pt x="281724" y="636270"/>
                </a:lnTo>
                <a:lnTo>
                  <a:pt x="289166" y="638810"/>
                </a:lnTo>
                <a:lnTo>
                  <a:pt x="297243" y="641350"/>
                </a:lnTo>
                <a:lnTo>
                  <a:pt x="298361" y="645160"/>
                </a:lnTo>
                <a:lnTo>
                  <a:pt x="292811" y="679450"/>
                </a:lnTo>
                <a:lnTo>
                  <a:pt x="292811" y="680720"/>
                </a:lnTo>
                <a:lnTo>
                  <a:pt x="219608" y="680720"/>
                </a:lnTo>
                <a:lnTo>
                  <a:pt x="219608" y="679450"/>
                </a:lnTo>
                <a:lnTo>
                  <a:pt x="202971" y="579120"/>
                </a:lnTo>
                <a:lnTo>
                  <a:pt x="200888" y="571500"/>
                </a:lnTo>
                <a:lnTo>
                  <a:pt x="197980" y="565150"/>
                </a:lnTo>
                <a:lnTo>
                  <a:pt x="194233" y="560070"/>
                </a:lnTo>
                <a:lnTo>
                  <a:pt x="189661" y="553720"/>
                </a:lnTo>
                <a:lnTo>
                  <a:pt x="165989" y="530860"/>
                </a:lnTo>
                <a:lnTo>
                  <a:pt x="145021" y="504190"/>
                </a:lnTo>
                <a:lnTo>
                  <a:pt x="126961" y="477520"/>
                </a:lnTo>
                <a:lnTo>
                  <a:pt x="112026" y="447040"/>
                </a:lnTo>
                <a:lnTo>
                  <a:pt x="107048" y="439420"/>
                </a:lnTo>
                <a:lnTo>
                  <a:pt x="100520" y="433070"/>
                </a:lnTo>
                <a:lnTo>
                  <a:pt x="92519" y="426720"/>
                </a:lnTo>
                <a:lnTo>
                  <a:pt x="83185" y="422910"/>
                </a:lnTo>
                <a:lnTo>
                  <a:pt x="80962" y="422910"/>
                </a:lnTo>
                <a:lnTo>
                  <a:pt x="39928" y="412750"/>
                </a:lnTo>
                <a:lnTo>
                  <a:pt x="33121" y="410210"/>
                </a:lnTo>
                <a:lnTo>
                  <a:pt x="27863" y="405130"/>
                </a:lnTo>
                <a:lnTo>
                  <a:pt x="24485" y="398780"/>
                </a:lnTo>
                <a:lnTo>
                  <a:pt x="23291" y="391160"/>
                </a:lnTo>
                <a:lnTo>
                  <a:pt x="23291" y="302260"/>
                </a:lnTo>
                <a:lnTo>
                  <a:pt x="22186" y="302260"/>
                </a:lnTo>
                <a:lnTo>
                  <a:pt x="87312" y="267970"/>
                </a:lnTo>
                <a:lnTo>
                  <a:pt x="95935" y="261620"/>
                </a:lnTo>
                <a:lnTo>
                  <a:pt x="102908" y="254000"/>
                </a:lnTo>
                <a:lnTo>
                  <a:pt x="107581" y="245110"/>
                </a:lnTo>
                <a:lnTo>
                  <a:pt x="116700" y="226060"/>
                </a:lnTo>
                <a:lnTo>
                  <a:pt x="127266" y="208280"/>
                </a:lnTo>
                <a:lnTo>
                  <a:pt x="139090" y="190500"/>
                </a:lnTo>
                <a:lnTo>
                  <a:pt x="151955" y="173990"/>
                </a:lnTo>
                <a:lnTo>
                  <a:pt x="161137" y="165100"/>
                </a:lnTo>
                <a:lnTo>
                  <a:pt x="170522" y="154940"/>
                </a:lnTo>
                <a:lnTo>
                  <a:pt x="180340" y="146050"/>
                </a:lnTo>
                <a:lnTo>
                  <a:pt x="190766" y="138430"/>
                </a:lnTo>
                <a:lnTo>
                  <a:pt x="195211" y="134620"/>
                </a:lnTo>
                <a:lnTo>
                  <a:pt x="196316" y="127000"/>
                </a:lnTo>
                <a:lnTo>
                  <a:pt x="188556" y="118110"/>
                </a:lnTo>
                <a:lnTo>
                  <a:pt x="180784" y="116840"/>
                </a:lnTo>
                <a:lnTo>
                  <a:pt x="176352" y="120650"/>
                </a:lnTo>
                <a:lnTo>
                  <a:pt x="173024" y="123190"/>
                </a:lnTo>
                <a:lnTo>
                  <a:pt x="169697" y="127000"/>
                </a:lnTo>
                <a:lnTo>
                  <a:pt x="137528" y="34290"/>
                </a:lnTo>
                <a:lnTo>
                  <a:pt x="249555" y="87630"/>
                </a:lnTo>
                <a:lnTo>
                  <a:pt x="258432" y="92710"/>
                </a:lnTo>
                <a:lnTo>
                  <a:pt x="267296" y="87630"/>
                </a:lnTo>
                <a:lnTo>
                  <a:pt x="328168" y="66040"/>
                </a:lnTo>
                <a:lnTo>
                  <a:pt x="366026" y="58420"/>
                </a:lnTo>
                <a:lnTo>
                  <a:pt x="399288" y="57150"/>
                </a:lnTo>
                <a:lnTo>
                  <a:pt x="448398" y="60960"/>
                </a:lnTo>
                <a:lnTo>
                  <a:pt x="496836" y="72390"/>
                </a:lnTo>
                <a:lnTo>
                  <a:pt x="543547" y="90170"/>
                </a:lnTo>
                <a:lnTo>
                  <a:pt x="587425" y="114300"/>
                </a:lnTo>
                <a:lnTo>
                  <a:pt x="627405" y="143510"/>
                </a:lnTo>
                <a:lnTo>
                  <a:pt x="662406" y="177800"/>
                </a:lnTo>
                <a:lnTo>
                  <a:pt x="691362" y="215900"/>
                </a:lnTo>
                <a:lnTo>
                  <a:pt x="713168" y="256540"/>
                </a:lnTo>
                <a:lnTo>
                  <a:pt x="726478" y="297180"/>
                </a:lnTo>
                <a:lnTo>
                  <a:pt x="731901" y="347980"/>
                </a:lnTo>
                <a:lnTo>
                  <a:pt x="731901" y="243179"/>
                </a:lnTo>
                <a:lnTo>
                  <a:pt x="713562" y="208280"/>
                </a:lnTo>
                <a:lnTo>
                  <a:pt x="686803" y="171450"/>
                </a:lnTo>
                <a:lnTo>
                  <a:pt x="654799" y="137160"/>
                </a:lnTo>
                <a:lnTo>
                  <a:pt x="618388" y="107950"/>
                </a:lnTo>
                <a:lnTo>
                  <a:pt x="578408" y="82550"/>
                </a:lnTo>
                <a:lnTo>
                  <a:pt x="535673" y="62230"/>
                </a:lnTo>
                <a:lnTo>
                  <a:pt x="520788" y="57150"/>
                </a:lnTo>
                <a:lnTo>
                  <a:pt x="491020" y="46990"/>
                </a:lnTo>
                <a:lnTo>
                  <a:pt x="445274" y="38100"/>
                </a:lnTo>
                <a:lnTo>
                  <a:pt x="399288" y="34290"/>
                </a:lnTo>
                <a:lnTo>
                  <a:pt x="363588" y="36830"/>
                </a:lnTo>
                <a:lnTo>
                  <a:pt x="328307" y="43180"/>
                </a:lnTo>
                <a:lnTo>
                  <a:pt x="293852" y="52070"/>
                </a:lnTo>
                <a:lnTo>
                  <a:pt x="260642" y="66040"/>
                </a:lnTo>
                <a:lnTo>
                  <a:pt x="193776" y="34290"/>
                </a:lnTo>
                <a:lnTo>
                  <a:pt x="124218" y="1270"/>
                </a:lnTo>
                <a:lnTo>
                  <a:pt x="123113" y="0"/>
                </a:lnTo>
                <a:lnTo>
                  <a:pt x="113131" y="0"/>
                </a:lnTo>
                <a:lnTo>
                  <a:pt x="108699" y="5080"/>
                </a:lnTo>
                <a:lnTo>
                  <a:pt x="108699" y="15240"/>
                </a:lnTo>
                <a:lnTo>
                  <a:pt x="153060" y="139700"/>
                </a:lnTo>
                <a:lnTo>
                  <a:pt x="140855" y="153670"/>
                </a:lnTo>
                <a:lnTo>
                  <a:pt x="111887" y="193040"/>
                </a:lnTo>
                <a:lnTo>
                  <a:pt x="88734" y="236220"/>
                </a:lnTo>
                <a:lnTo>
                  <a:pt x="86512" y="242570"/>
                </a:lnTo>
                <a:lnTo>
                  <a:pt x="79857" y="247650"/>
                </a:lnTo>
                <a:lnTo>
                  <a:pt x="33274" y="259080"/>
                </a:lnTo>
                <a:lnTo>
                  <a:pt x="1930" y="287020"/>
                </a:lnTo>
                <a:lnTo>
                  <a:pt x="0" y="302260"/>
                </a:lnTo>
                <a:lnTo>
                  <a:pt x="0" y="388620"/>
                </a:lnTo>
                <a:lnTo>
                  <a:pt x="19646" y="425450"/>
                </a:lnTo>
                <a:lnTo>
                  <a:pt x="74307" y="441960"/>
                </a:lnTo>
                <a:lnTo>
                  <a:pt x="80962" y="444500"/>
                </a:lnTo>
                <a:lnTo>
                  <a:pt x="86512" y="448310"/>
                </a:lnTo>
                <a:lnTo>
                  <a:pt x="89839" y="455930"/>
                </a:lnTo>
                <a:lnTo>
                  <a:pt x="105803" y="486410"/>
                </a:lnTo>
                <a:lnTo>
                  <a:pt x="125196" y="516890"/>
                </a:lnTo>
                <a:lnTo>
                  <a:pt x="147701" y="544830"/>
                </a:lnTo>
                <a:lnTo>
                  <a:pt x="176352" y="572770"/>
                </a:lnTo>
                <a:lnTo>
                  <a:pt x="179679" y="577850"/>
                </a:lnTo>
                <a:lnTo>
                  <a:pt x="180784" y="582930"/>
                </a:lnTo>
                <a:lnTo>
                  <a:pt x="197421" y="684530"/>
                </a:lnTo>
                <a:lnTo>
                  <a:pt x="200266" y="692150"/>
                </a:lnTo>
                <a:lnTo>
                  <a:pt x="205193" y="697230"/>
                </a:lnTo>
                <a:lnTo>
                  <a:pt x="211772" y="701040"/>
                </a:lnTo>
                <a:lnTo>
                  <a:pt x="219608" y="702310"/>
                </a:lnTo>
                <a:lnTo>
                  <a:pt x="292811" y="702310"/>
                </a:lnTo>
                <a:lnTo>
                  <a:pt x="315582" y="680720"/>
                </a:lnTo>
                <a:lnTo>
                  <a:pt x="320535" y="648970"/>
                </a:lnTo>
                <a:lnTo>
                  <a:pt x="347154" y="654050"/>
                </a:lnTo>
                <a:lnTo>
                  <a:pt x="356031" y="655320"/>
                </a:lnTo>
                <a:lnTo>
                  <a:pt x="378218" y="657860"/>
                </a:lnTo>
                <a:lnTo>
                  <a:pt x="389407" y="657860"/>
                </a:lnTo>
                <a:lnTo>
                  <a:pt x="400392" y="659130"/>
                </a:lnTo>
                <a:lnTo>
                  <a:pt x="423011" y="657860"/>
                </a:lnTo>
                <a:lnTo>
                  <a:pt x="445731" y="655320"/>
                </a:lnTo>
                <a:lnTo>
                  <a:pt x="468249" y="651510"/>
                </a:lnTo>
                <a:lnTo>
                  <a:pt x="479234" y="648970"/>
                </a:lnTo>
                <a:lnTo>
                  <a:pt x="490232" y="646430"/>
                </a:lnTo>
                <a:lnTo>
                  <a:pt x="496887" y="684530"/>
                </a:lnTo>
                <a:lnTo>
                  <a:pt x="519074" y="702310"/>
                </a:lnTo>
                <a:lnTo>
                  <a:pt x="592277" y="702310"/>
                </a:lnTo>
                <a:lnTo>
                  <a:pt x="614870" y="681990"/>
                </a:lnTo>
                <a:lnTo>
                  <a:pt x="628802" y="596900"/>
                </a:lnTo>
                <a:lnTo>
                  <a:pt x="631101" y="582930"/>
                </a:lnTo>
                <a:lnTo>
                  <a:pt x="632206" y="577850"/>
                </a:lnTo>
                <a:lnTo>
                  <a:pt x="634428" y="572770"/>
                </a:lnTo>
                <a:lnTo>
                  <a:pt x="638860" y="570230"/>
                </a:lnTo>
                <a:lnTo>
                  <a:pt x="645515" y="562610"/>
                </a:lnTo>
                <a:lnTo>
                  <a:pt x="690460" y="516890"/>
                </a:lnTo>
                <a:lnTo>
                  <a:pt x="716838" y="477520"/>
                </a:lnTo>
                <a:lnTo>
                  <a:pt x="736930" y="435610"/>
                </a:lnTo>
                <a:lnTo>
                  <a:pt x="749719" y="392430"/>
                </a:lnTo>
                <a:lnTo>
                  <a:pt x="753960" y="347980"/>
                </a:lnTo>
                <a:lnTo>
                  <a:pt x="754087" y="346710"/>
                </a:lnTo>
                <a:lnTo>
                  <a:pt x="754100" y="341630"/>
                </a:lnTo>
                <a:lnTo>
                  <a:pt x="753910" y="335280"/>
                </a:lnTo>
                <a:lnTo>
                  <a:pt x="753795" y="331470"/>
                </a:lnTo>
                <a:lnTo>
                  <a:pt x="752551" y="317500"/>
                </a:lnTo>
                <a:lnTo>
                  <a:pt x="750468" y="304800"/>
                </a:lnTo>
                <a:lnTo>
                  <a:pt x="747560" y="290830"/>
                </a:lnTo>
                <a:lnTo>
                  <a:pt x="743115" y="276860"/>
                </a:lnTo>
                <a:lnTo>
                  <a:pt x="754786" y="273050"/>
                </a:lnTo>
                <a:lnTo>
                  <a:pt x="778522" y="267970"/>
                </a:lnTo>
                <a:lnTo>
                  <a:pt x="790816" y="267970"/>
                </a:lnTo>
                <a:lnTo>
                  <a:pt x="785444" y="278130"/>
                </a:lnTo>
                <a:lnTo>
                  <a:pt x="781100" y="288290"/>
                </a:lnTo>
                <a:lnTo>
                  <a:pt x="778014" y="299720"/>
                </a:lnTo>
                <a:lnTo>
                  <a:pt x="776389" y="309880"/>
                </a:lnTo>
                <a:lnTo>
                  <a:pt x="776338" y="312420"/>
                </a:lnTo>
                <a:lnTo>
                  <a:pt x="776236" y="317500"/>
                </a:lnTo>
                <a:lnTo>
                  <a:pt x="789698" y="358140"/>
                </a:lnTo>
                <a:lnTo>
                  <a:pt x="815276" y="372110"/>
                </a:lnTo>
                <a:lnTo>
                  <a:pt x="825195" y="372110"/>
                </a:lnTo>
                <a:lnTo>
                  <a:pt x="859053" y="354330"/>
                </a:lnTo>
                <a:lnTo>
                  <a:pt x="869772" y="323850"/>
                </a:lnTo>
                <a:lnTo>
                  <a:pt x="868883" y="306070"/>
                </a:lnTo>
                <a:lnTo>
                  <a:pt x="862799" y="288290"/>
                </a:lnTo>
                <a:lnTo>
                  <a:pt x="851827" y="273050"/>
                </a:lnTo>
                <a:lnTo>
                  <a:pt x="848156" y="269278"/>
                </a:lnTo>
                <a:lnTo>
                  <a:pt x="848156" y="322580"/>
                </a:lnTo>
                <a:lnTo>
                  <a:pt x="842962" y="342900"/>
                </a:lnTo>
                <a:lnTo>
                  <a:pt x="834072" y="350520"/>
                </a:lnTo>
                <a:lnTo>
                  <a:pt x="818540" y="350520"/>
                </a:lnTo>
                <a:lnTo>
                  <a:pt x="798385" y="320040"/>
                </a:lnTo>
                <a:lnTo>
                  <a:pt x="798576" y="312420"/>
                </a:lnTo>
                <a:lnTo>
                  <a:pt x="800227" y="300990"/>
                </a:lnTo>
                <a:lnTo>
                  <a:pt x="803427" y="292100"/>
                </a:lnTo>
                <a:lnTo>
                  <a:pt x="808088" y="281940"/>
                </a:lnTo>
                <a:lnTo>
                  <a:pt x="814108" y="273050"/>
                </a:lnTo>
                <a:lnTo>
                  <a:pt x="820534" y="276860"/>
                </a:lnTo>
                <a:lnTo>
                  <a:pt x="826439" y="280670"/>
                </a:lnTo>
                <a:lnTo>
                  <a:pt x="831723" y="285750"/>
                </a:lnTo>
                <a:lnTo>
                  <a:pt x="836282" y="289560"/>
                </a:lnTo>
                <a:lnTo>
                  <a:pt x="843292" y="299720"/>
                </a:lnTo>
                <a:lnTo>
                  <a:pt x="847394" y="311150"/>
                </a:lnTo>
                <a:lnTo>
                  <a:pt x="847991" y="320040"/>
                </a:lnTo>
                <a:lnTo>
                  <a:pt x="848067" y="321310"/>
                </a:lnTo>
                <a:lnTo>
                  <a:pt x="848156" y="322580"/>
                </a:lnTo>
                <a:lnTo>
                  <a:pt x="848156" y="269278"/>
                </a:lnTo>
                <a:lnTo>
                  <a:pt x="846899" y="267970"/>
                </a:lnTo>
                <a:lnTo>
                  <a:pt x="840740" y="261620"/>
                </a:lnTo>
                <a:lnTo>
                  <a:pt x="834072" y="259080"/>
                </a:lnTo>
                <a:lnTo>
                  <a:pt x="846924" y="255270"/>
                </a:lnTo>
                <a:lnTo>
                  <a:pt x="853605" y="254000"/>
                </a:lnTo>
                <a:lnTo>
                  <a:pt x="860285" y="252730"/>
                </a:lnTo>
                <a:lnTo>
                  <a:pt x="893978" y="252730"/>
                </a:lnTo>
                <a:lnTo>
                  <a:pt x="898410" y="248920"/>
                </a:lnTo>
                <a:lnTo>
                  <a:pt x="898690" y="247650"/>
                </a:lnTo>
                <a:lnTo>
                  <a:pt x="899528" y="243840"/>
                </a:lnTo>
                <a:lnTo>
                  <a:pt x="899528" y="236220"/>
                </a:lnTo>
                <a:close/>
              </a:path>
            </a:pathLst>
          </a:custGeom>
          <a:solidFill>
            <a:srgbClr val="286669"/>
          </a:solidFill>
        </p:spPr>
        <p:txBody>
          <a:bodyPr wrap="square" lIns="0" tIns="0" rIns="0" bIns="0" rtlCol="0"/>
          <a:lstStyle/>
          <a:p>
            <a:endParaRPr/>
          </a:p>
        </p:txBody>
      </p:sp>
      <p:grpSp>
        <p:nvGrpSpPr>
          <p:cNvPr id="8" name="object 8"/>
          <p:cNvGrpSpPr/>
          <p:nvPr/>
        </p:nvGrpSpPr>
        <p:grpSpPr>
          <a:xfrm>
            <a:off x="930304" y="2066424"/>
            <a:ext cx="1244600" cy="513080"/>
            <a:chOff x="930304" y="2066424"/>
            <a:chExt cx="1244600" cy="513080"/>
          </a:xfrm>
        </p:grpSpPr>
        <p:sp>
          <p:nvSpPr>
            <p:cNvPr id="9" name="object 9"/>
            <p:cNvSpPr/>
            <p:nvPr/>
          </p:nvSpPr>
          <p:spPr>
            <a:xfrm>
              <a:off x="1625740" y="2388133"/>
              <a:ext cx="427355" cy="85090"/>
            </a:xfrm>
            <a:custGeom>
              <a:avLst/>
              <a:gdLst/>
              <a:ahLst/>
              <a:cxnLst/>
              <a:rect l="l" t="t" r="r" b="b"/>
              <a:pathLst>
                <a:path w="427355" h="85089">
                  <a:moveTo>
                    <a:pt x="240667" y="0"/>
                  </a:moveTo>
                  <a:lnTo>
                    <a:pt x="201904" y="4783"/>
                  </a:lnTo>
                  <a:lnTo>
                    <a:pt x="154088" y="28712"/>
                  </a:lnTo>
                  <a:lnTo>
                    <a:pt x="129816" y="53541"/>
                  </a:lnTo>
                  <a:lnTo>
                    <a:pt x="119717" y="62794"/>
                  </a:lnTo>
                  <a:lnTo>
                    <a:pt x="98732" y="43535"/>
                  </a:lnTo>
                  <a:lnTo>
                    <a:pt x="91074" y="40560"/>
                  </a:lnTo>
                  <a:lnTo>
                    <a:pt x="75257" y="40821"/>
                  </a:lnTo>
                  <a:lnTo>
                    <a:pt x="67647" y="42718"/>
                  </a:lnTo>
                  <a:lnTo>
                    <a:pt x="60739" y="46042"/>
                  </a:lnTo>
                  <a:lnTo>
                    <a:pt x="54904" y="48429"/>
                  </a:lnTo>
                  <a:lnTo>
                    <a:pt x="48627" y="49802"/>
                  </a:lnTo>
                  <a:lnTo>
                    <a:pt x="38337" y="50195"/>
                  </a:lnTo>
                  <a:lnTo>
                    <a:pt x="34478" y="49214"/>
                  </a:lnTo>
                  <a:lnTo>
                    <a:pt x="28797" y="45846"/>
                  </a:lnTo>
                  <a:lnTo>
                    <a:pt x="22831" y="38707"/>
                  </a:lnTo>
                  <a:lnTo>
                    <a:pt x="18853" y="37159"/>
                  </a:lnTo>
                  <a:lnTo>
                    <a:pt x="0" y="51078"/>
                  </a:lnTo>
                  <a:lnTo>
                    <a:pt x="666" y="54565"/>
                  </a:lnTo>
                  <a:lnTo>
                    <a:pt x="41029" y="75830"/>
                  </a:lnTo>
                  <a:lnTo>
                    <a:pt x="57138" y="73912"/>
                  </a:lnTo>
                  <a:lnTo>
                    <a:pt x="72471" y="69018"/>
                  </a:lnTo>
                  <a:lnTo>
                    <a:pt x="84059" y="64375"/>
                  </a:lnTo>
                  <a:lnTo>
                    <a:pt x="95492" y="80986"/>
                  </a:lnTo>
                  <a:lnTo>
                    <a:pt x="103781" y="84996"/>
                  </a:lnTo>
                  <a:lnTo>
                    <a:pt x="116930" y="84953"/>
                  </a:lnTo>
                  <a:lnTo>
                    <a:pt x="130025" y="82578"/>
                  </a:lnTo>
                  <a:lnTo>
                    <a:pt x="142010" y="77569"/>
                  </a:lnTo>
                  <a:lnTo>
                    <a:pt x="152421" y="70180"/>
                  </a:lnTo>
                  <a:lnTo>
                    <a:pt x="167272" y="52909"/>
                  </a:lnTo>
                  <a:lnTo>
                    <a:pt x="180472" y="42708"/>
                  </a:lnTo>
                  <a:lnTo>
                    <a:pt x="190620" y="37012"/>
                  </a:lnTo>
                  <a:lnTo>
                    <a:pt x="201462" y="32509"/>
                  </a:lnTo>
                  <a:lnTo>
                    <a:pt x="230025" y="24559"/>
                  </a:lnTo>
                  <a:lnTo>
                    <a:pt x="231299" y="40843"/>
                  </a:lnTo>
                  <a:lnTo>
                    <a:pt x="232976" y="50147"/>
                  </a:lnTo>
                  <a:lnTo>
                    <a:pt x="265445" y="75296"/>
                  </a:lnTo>
                  <a:lnTo>
                    <a:pt x="279844" y="74718"/>
                  </a:lnTo>
                  <a:lnTo>
                    <a:pt x="287080" y="73232"/>
                  </a:lnTo>
                  <a:lnTo>
                    <a:pt x="294015" y="70824"/>
                  </a:lnTo>
                  <a:lnTo>
                    <a:pt x="310714" y="60462"/>
                  </a:lnTo>
                  <a:lnTo>
                    <a:pt x="321980" y="51056"/>
                  </a:lnTo>
                  <a:lnTo>
                    <a:pt x="335498" y="62566"/>
                  </a:lnTo>
                  <a:lnTo>
                    <a:pt x="342715" y="66130"/>
                  </a:lnTo>
                  <a:lnTo>
                    <a:pt x="350850" y="67852"/>
                  </a:lnTo>
                  <a:lnTo>
                    <a:pt x="371763" y="66642"/>
                  </a:lnTo>
                  <a:lnTo>
                    <a:pt x="420665" y="66642"/>
                  </a:lnTo>
                  <a:lnTo>
                    <a:pt x="427084" y="60778"/>
                  </a:lnTo>
                  <a:lnTo>
                    <a:pt x="427084" y="46336"/>
                  </a:lnTo>
                  <a:lnTo>
                    <a:pt x="420665" y="40483"/>
                  </a:lnTo>
                  <a:lnTo>
                    <a:pt x="376051" y="40614"/>
                  </a:lnTo>
                  <a:lnTo>
                    <a:pt x="351314" y="44680"/>
                  </a:lnTo>
                  <a:lnTo>
                    <a:pt x="349683" y="40483"/>
                  </a:lnTo>
                  <a:lnTo>
                    <a:pt x="338237" y="30685"/>
                  </a:lnTo>
                  <a:lnTo>
                    <a:pt x="330067" y="27644"/>
                  </a:lnTo>
                  <a:lnTo>
                    <a:pt x="315716" y="27688"/>
                  </a:lnTo>
                  <a:lnTo>
                    <a:pt x="305176" y="30140"/>
                  </a:lnTo>
                  <a:lnTo>
                    <a:pt x="298161" y="33922"/>
                  </a:lnTo>
                  <a:lnTo>
                    <a:pt x="284322" y="47023"/>
                  </a:lnTo>
                  <a:lnTo>
                    <a:pt x="282130" y="47023"/>
                  </a:lnTo>
                  <a:lnTo>
                    <a:pt x="277795" y="48331"/>
                  </a:lnTo>
                  <a:lnTo>
                    <a:pt x="258656" y="48331"/>
                  </a:lnTo>
                  <a:lnTo>
                    <a:pt x="261419" y="33094"/>
                  </a:lnTo>
                  <a:lnTo>
                    <a:pt x="263468" y="25660"/>
                  </a:lnTo>
                  <a:lnTo>
                    <a:pt x="262670" y="17813"/>
                  </a:lnTo>
                  <a:lnTo>
                    <a:pt x="259168" y="10859"/>
                  </a:lnTo>
                  <a:lnTo>
                    <a:pt x="254131" y="5629"/>
                  </a:lnTo>
                  <a:lnTo>
                    <a:pt x="247829" y="1953"/>
                  </a:lnTo>
                  <a:lnTo>
                    <a:pt x="240667" y="0"/>
                  </a:lnTo>
                  <a:close/>
                </a:path>
              </a:pathLst>
            </a:custGeom>
            <a:solidFill>
              <a:srgbClr val="CDD2D3"/>
            </a:solidFill>
          </p:spPr>
          <p:txBody>
            <a:bodyPr wrap="square" lIns="0" tIns="0" rIns="0" bIns="0" rtlCol="0"/>
            <a:lstStyle/>
            <a:p>
              <a:endParaRPr/>
            </a:p>
          </p:txBody>
        </p:sp>
        <p:sp>
          <p:nvSpPr>
            <p:cNvPr id="10" name="object 10"/>
            <p:cNvSpPr/>
            <p:nvPr/>
          </p:nvSpPr>
          <p:spPr>
            <a:xfrm>
              <a:off x="1625740" y="2388072"/>
              <a:ext cx="427355" cy="85090"/>
            </a:xfrm>
            <a:custGeom>
              <a:avLst/>
              <a:gdLst/>
              <a:ahLst/>
              <a:cxnLst/>
              <a:rect l="l" t="t" r="r" b="b"/>
              <a:pathLst>
                <a:path w="427355" h="85089">
                  <a:moveTo>
                    <a:pt x="60739" y="46104"/>
                  </a:moveTo>
                  <a:lnTo>
                    <a:pt x="54904" y="48491"/>
                  </a:lnTo>
                  <a:lnTo>
                    <a:pt x="48627" y="49864"/>
                  </a:lnTo>
                  <a:lnTo>
                    <a:pt x="42243" y="50169"/>
                  </a:lnTo>
                  <a:lnTo>
                    <a:pt x="38337" y="50257"/>
                  </a:lnTo>
                  <a:lnTo>
                    <a:pt x="34478" y="49276"/>
                  </a:lnTo>
                  <a:lnTo>
                    <a:pt x="31179" y="47346"/>
                  </a:lnTo>
                  <a:lnTo>
                    <a:pt x="28797" y="45908"/>
                  </a:lnTo>
                  <a:lnTo>
                    <a:pt x="26868" y="43902"/>
                  </a:lnTo>
                  <a:lnTo>
                    <a:pt x="25606" y="41559"/>
                  </a:lnTo>
                  <a:lnTo>
                    <a:pt x="22831" y="38769"/>
                  </a:lnTo>
                  <a:lnTo>
                    <a:pt x="18853" y="37221"/>
                  </a:lnTo>
                  <a:lnTo>
                    <a:pt x="14720" y="37319"/>
                  </a:lnTo>
                  <a:lnTo>
                    <a:pt x="11671" y="37286"/>
                  </a:lnTo>
                  <a:lnTo>
                    <a:pt x="690" y="47772"/>
                  </a:lnTo>
                  <a:lnTo>
                    <a:pt x="0" y="51139"/>
                  </a:lnTo>
                  <a:lnTo>
                    <a:pt x="41029" y="75892"/>
                  </a:lnTo>
                  <a:lnTo>
                    <a:pt x="49149" y="75312"/>
                  </a:lnTo>
                  <a:lnTo>
                    <a:pt x="57138" y="73974"/>
                  </a:lnTo>
                  <a:lnTo>
                    <a:pt x="64933" y="71892"/>
                  </a:lnTo>
                  <a:lnTo>
                    <a:pt x="72471" y="69080"/>
                  </a:lnTo>
                  <a:lnTo>
                    <a:pt x="84059" y="64437"/>
                  </a:lnTo>
                  <a:lnTo>
                    <a:pt x="90538" y="74322"/>
                  </a:lnTo>
                  <a:lnTo>
                    <a:pt x="95492" y="81047"/>
                  </a:lnTo>
                  <a:lnTo>
                    <a:pt x="103781" y="85058"/>
                  </a:lnTo>
                  <a:lnTo>
                    <a:pt x="112642" y="85015"/>
                  </a:lnTo>
                  <a:lnTo>
                    <a:pt x="116930" y="85015"/>
                  </a:lnTo>
                  <a:lnTo>
                    <a:pt x="152421" y="70242"/>
                  </a:lnTo>
                  <a:lnTo>
                    <a:pt x="163807" y="56698"/>
                  </a:lnTo>
                  <a:lnTo>
                    <a:pt x="167272" y="52971"/>
                  </a:lnTo>
                  <a:lnTo>
                    <a:pt x="201462" y="32571"/>
                  </a:lnTo>
                  <a:lnTo>
                    <a:pt x="230025" y="24621"/>
                  </a:lnTo>
                  <a:lnTo>
                    <a:pt x="231299" y="40905"/>
                  </a:lnTo>
                  <a:lnTo>
                    <a:pt x="232976" y="50209"/>
                  </a:lnTo>
                  <a:lnTo>
                    <a:pt x="265445" y="75358"/>
                  </a:lnTo>
                  <a:lnTo>
                    <a:pt x="272412" y="75314"/>
                  </a:lnTo>
                  <a:lnTo>
                    <a:pt x="303770" y="65418"/>
                  </a:lnTo>
                  <a:lnTo>
                    <a:pt x="305235" y="64328"/>
                  </a:lnTo>
                  <a:lnTo>
                    <a:pt x="306986" y="63020"/>
                  </a:lnTo>
                  <a:lnTo>
                    <a:pt x="308749" y="61799"/>
                  </a:lnTo>
                  <a:lnTo>
                    <a:pt x="310714" y="60524"/>
                  </a:lnTo>
                  <a:lnTo>
                    <a:pt x="321980" y="51118"/>
                  </a:lnTo>
                  <a:lnTo>
                    <a:pt x="332116" y="60382"/>
                  </a:lnTo>
                  <a:lnTo>
                    <a:pt x="333307" y="61112"/>
                  </a:lnTo>
                  <a:lnTo>
                    <a:pt x="334486" y="61886"/>
                  </a:lnTo>
                  <a:lnTo>
                    <a:pt x="335498" y="62627"/>
                  </a:lnTo>
                  <a:lnTo>
                    <a:pt x="342715" y="66191"/>
                  </a:lnTo>
                  <a:lnTo>
                    <a:pt x="350850" y="67914"/>
                  </a:lnTo>
                  <a:lnTo>
                    <a:pt x="359044" y="67619"/>
                  </a:lnTo>
                  <a:lnTo>
                    <a:pt x="362974" y="67608"/>
                  </a:lnTo>
                  <a:lnTo>
                    <a:pt x="366892" y="67347"/>
                  </a:lnTo>
                  <a:lnTo>
                    <a:pt x="370763" y="66835"/>
                  </a:lnTo>
                  <a:lnTo>
                    <a:pt x="371763" y="66704"/>
                  </a:lnTo>
                  <a:lnTo>
                    <a:pt x="412769" y="66704"/>
                  </a:lnTo>
                  <a:lnTo>
                    <a:pt x="420665" y="66704"/>
                  </a:lnTo>
                  <a:lnTo>
                    <a:pt x="427084" y="60840"/>
                  </a:lnTo>
                  <a:lnTo>
                    <a:pt x="427084" y="53624"/>
                  </a:lnTo>
                  <a:lnTo>
                    <a:pt x="427084" y="46398"/>
                  </a:lnTo>
                  <a:lnTo>
                    <a:pt x="420665" y="40545"/>
                  </a:lnTo>
                  <a:lnTo>
                    <a:pt x="412769" y="40545"/>
                  </a:lnTo>
                  <a:lnTo>
                    <a:pt x="391331" y="40545"/>
                  </a:lnTo>
                  <a:lnTo>
                    <a:pt x="383697" y="40316"/>
                  </a:lnTo>
                  <a:lnTo>
                    <a:pt x="376051" y="40676"/>
                  </a:lnTo>
                  <a:lnTo>
                    <a:pt x="368464" y="41602"/>
                  </a:lnTo>
                  <a:lnTo>
                    <a:pt x="351314" y="44741"/>
                  </a:lnTo>
                  <a:lnTo>
                    <a:pt x="349683" y="40545"/>
                  </a:lnTo>
                  <a:lnTo>
                    <a:pt x="344657" y="35946"/>
                  </a:lnTo>
                  <a:lnTo>
                    <a:pt x="338237" y="30747"/>
                  </a:lnTo>
                  <a:lnTo>
                    <a:pt x="330067" y="27706"/>
                  </a:lnTo>
                  <a:lnTo>
                    <a:pt x="321504" y="27346"/>
                  </a:lnTo>
                  <a:lnTo>
                    <a:pt x="318610" y="27368"/>
                  </a:lnTo>
                  <a:lnTo>
                    <a:pt x="315716" y="27749"/>
                  </a:lnTo>
                  <a:lnTo>
                    <a:pt x="312929" y="28469"/>
                  </a:lnTo>
                  <a:lnTo>
                    <a:pt x="305176" y="30202"/>
                  </a:lnTo>
                  <a:lnTo>
                    <a:pt x="298161" y="33984"/>
                  </a:lnTo>
                  <a:lnTo>
                    <a:pt x="292754" y="39346"/>
                  </a:lnTo>
                  <a:lnTo>
                    <a:pt x="284322" y="47085"/>
                  </a:lnTo>
                  <a:lnTo>
                    <a:pt x="282130" y="47085"/>
                  </a:lnTo>
                  <a:lnTo>
                    <a:pt x="280058" y="47946"/>
                  </a:lnTo>
                  <a:lnTo>
                    <a:pt x="277795" y="48393"/>
                  </a:lnTo>
                  <a:lnTo>
                    <a:pt x="275520" y="48393"/>
                  </a:lnTo>
                  <a:lnTo>
                    <a:pt x="258656" y="48393"/>
                  </a:lnTo>
                  <a:lnTo>
                    <a:pt x="261419" y="33155"/>
                  </a:lnTo>
                  <a:lnTo>
                    <a:pt x="263468" y="25722"/>
                  </a:lnTo>
                  <a:lnTo>
                    <a:pt x="262670" y="17874"/>
                  </a:lnTo>
                  <a:lnTo>
                    <a:pt x="259168" y="10921"/>
                  </a:lnTo>
                  <a:lnTo>
                    <a:pt x="254131" y="5691"/>
                  </a:lnTo>
                  <a:lnTo>
                    <a:pt x="247829" y="2015"/>
                  </a:lnTo>
                  <a:lnTo>
                    <a:pt x="240667" y="61"/>
                  </a:lnTo>
                  <a:lnTo>
                    <a:pt x="233050" y="0"/>
                  </a:lnTo>
                  <a:lnTo>
                    <a:pt x="228596" y="21"/>
                  </a:lnTo>
                  <a:lnTo>
                    <a:pt x="184863" y="10817"/>
                  </a:lnTo>
                  <a:lnTo>
                    <a:pt x="151230" y="31390"/>
                  </a:lnTo>
                  <a:lnTo>
                    <a:pt x="148872" y="33907"/>
                  </a:lnTo>
                  <a:lnTo>
                    <a:pt x="146621" y="36294"/>
                  </a:lnTo>
                  <a:lnTo>
                    <a:pt x="144358" y="38671"/>
                  </a:lnTo>
                  <a:lnTo>
                    <a:pt x="142012" y="41134"/>
                  </a:lnTo>
                  <a:lnTo>
                    <a:pt x="139797" y="43139"/>
                  </a:lnTo>
                  <a:lnTo>
                    <a:pt x="138617" y="44240"/>
                  </a:lnTo>
                  <a:lnTo>
                    <a:pt x="129816" y="53603"/>
                  </a:lnTo>
                  <a:lnTo>
                    <a:pt x="119717" y="62856"/>
                  </a:lnTo>
                  <a:lnTo>
                    <a:pt x="109605" y="53624"/>
                  </a:lnTo>
                  <a:lnTo>
                    <a:pt x="108533" y="52600"/>
                  </a:lnTo>
                  <a:lnTo>
                    <a:pt x="107533" y="51521"/>
                  </a:lnTo>
                  <a:lnTo>
                    <a:pt x="106616" y="50387"/>
                  </a:lnTo>
                  <a:lnTo>
                    <a:pt x="105818" y="50039"/>
                  </a:lnTo>
                  <a:lnTo>
                    <a:pt x="104389" y="48818"/>
                  </a:lnTo>
                  <a:lnTo>
                    <a:pt x="98732" y="43597"/>
                  </a:lnTo>
                  <a:lnTo>
                    <a:pt x="91074" y="40622"/>
                  </a:lnTo>
                  <a:lnTo>
                    <a:pt x="83046" y="40523"/>
                  </a:lnTo>
                  <a:lnTo>
                    <a:pt x="75257" y="40883"/>
                  </a:lnTo>
                  <a:lnTo>
                    <a:pt x="67647" y="42780"/>
                  </a:lnTo>
                  <a:lnTo>
                    <a:pt x="60739" y="46104"/>
                  </a:lnTo>
                </a:path>
              </a:pathLst>
            </a:custGeom>
            <a:ln w="15313">
              <a:solidFill>
                <a:srgbClr val="286669"/>
              </a:solidFill>
            </a:ln>
          </p:spPr>
          <p:txBody>
            <a:bodyPr wrap="square" lIns="0" tIns="0" rIns="0" bIns="0" rtlCol="0"/>
            <a:lstStyle/>
            <a:p>
              <a:endParaRPr/>
            </a:p>
          </p:txBody>
        </p:sp>
        <p:sp>
          <p:nvSpPr>
            <p:cNvPr id="11" name="object 11"/>
            <p:cNvSpPr/>
            <p:nvPr/>
          </p:nvSpPr>
          <p:spPr>
            <a:xfrm>
              <a:off x="938047" y="2073871"/>
              <a:ext cx="1229360" cy="497840"/>
            </a:xfrm>
            <a:custGeom>
              <a:avLst/>
              <a:gdLst/>
              <a:ahLst/>
              <a:cxnLst/>
              <a:rect l="l" t="t" r="r" b="b"/>
              <a:pathLst>
                <a:path w="1229360" h="497839">
                  <a:moveTo>
                    <a:pt x="1229106" y="0"/>
                  </a:moveTo>
                  <a:lnTo>
                    <a:pt x="1200518" y="0"/>
                  </a:lnTo>
                  <a:lnTo>
                    <a:pt x="1200518" y="26695"/>
                  </a:lnTo>
                  <a:lnTo>
                    <a:pt x="1200518" y="470928"/>
                  </a:lnTo>
                  <a:lnTo>
                    <a:pt x="28575" y="470928"/>
                  </a:lnTo>
                  <a:lnTo>
                    <a:pt x="28575" y="26695"/>
                  </a:lnTo>
                  <a:lnTo>
                    <a:pt x="1200518" y="26695"/>
                  </a:lnTo>
                  <a:lnTo>
                    <a:pt x="1200518" y="0"/>
                  </a:lnTo>
                  <a:lnTo>
                    <a:pt x="0" y="0"/>
                  </a:lnTo>
                  <a:lnTo>
                    <a:pt x="0" y="26695"/>
                  </a:lnTo>
                  <a:lnTo>
                    <a:pt x="0" y="470928"/>
                  </a:lnTo>
                  <a:lnTo>
                    <a:pt x="0" y="497624"/>
                  </a:lnTo>
                  <a:lnTo>
                    <a:pt x="1229106" y="497624"/>
                  </a:lnTo>
                  <a:lnTo>
                    <a:pt x="1229106" y="471157"/>
                  </a:lnTo>
                  <a:lnTo>
                    <a:pt x="1229106" y="470928"/>
                  </a:lnTo>
                  <a:lnTo>
                    <a:pt x="1229106" y="26695"/>
                  </a:lnTo>
                  <a:lnTo>
                    <a:pt x="1229106" y="26466"/>
                  </a:lnTo>
                  <a:lnTo>
                    <a:pt x="1229106" y="0"/>
                  </a:lnTo>
                  <a:close/>
                </a:path>
              </a:pathLst>
            </a:custGeom>
            <a:solidFill>
              <a:srgbClr val="CDD2D3"/>
            </a:solidFill>
          </p:spPr>
          <p:txBody>
            <a:bodyPr wrap="square" lIns="0" tIns="0" rIns="0" bIns="0" rtlCol="0"/>
            <a:lstStyle/>
            <a:p>
              <a:endParaRPr/>
            </a:p>
          </p:txBody>
        </p:sp>
        <p:sp>
          <p:nvSpPr>
            <p:cNvPr id="12" name="object 12"/>
            <p:cNvSpPr/>
            <p:nvPr/>
          </p:nvSpPr>
          <p:spPr>
            <a:xfrm>
              <a:off x="938049" y="2074169"/>
              <a:ext cx="1229360" cy="497205"/>
            </a:xfrm>
            <a:custGeom>
              <a:avLst/>
              <a:gdLst/>
              <a:ahLst/>
              <a:cxnLst/>
              <a:rect l="l" t="t" r="r" b="b"/>
              <a:pathLst>
                <a:path w="1229360" h="497205">
                  <a:moveTo>
                    <a:pt x="0" y="0"/>
                  </a:moveTo>
                  <a:lnTo>
                    <a:pt x="0" y="497011"/>
                  </a:lnTo>
                  <a:lnTo>
                    <a:pt x="1229109" y="497011"/>
                  </a:lnTo>
                  <a:lnTo>
                    <a:pt x="1229109" y="0"/>
                  </a:lnTo>
                  <a:lnTo>
                    <a:pt x="0" y="0"/>
                  </a:lnTo>
                </a:path>
                <a:path w="1229360" h="497205">
                  <a:moveTo>
                    <a:pt x="1200526" y="470853"/>
                  </a:moveTo>
                  <a:lnTo>
                    <a:pt x="28583" y="470853"/>
                  </a:lnTo>
                  <a:lnTo>
                    <a:pt x="28583" y="26158"/>
                  </a:lnTo>
                  <a:lnTo>
                    <a:pt x="1200526" y="26158"/>
                  </a:lnTo>
                  <a:lnTo>
                    <a:pt x="1200526" y="470853"/>
                  </a:lnTo>
                </a:path>
              </a:pathLst>
            </a:custGeom>
            <a:ln w="15966">
              <a:solidFill>
                <a:srgbClr val="286669"/>
              </a:solidFill>
            </a:ln>
          </p:spPr>
          <p:txBody>
            <a:bodyPr wrap="square" lIns="0" tIns="0" rIns="0" bIns="0" rtlCol="0"/>
            <a:lstStyle/>
            <a:p>
              <a:endParaRPr/>
            </a:p>
          </p:txBody>
        </p:sp>
        <p:sp>
          <p:nvSpPr>
            <p:cNvPr id="13" name="object 13"/>
            <p:cNvSpPr/>
            <p:nvPr/>
          </p:nvSpPr>
          <p:spPr>
            <a:xfrm>
              <a:off x="1052379" y="2204962"/>
              <a:ext cx="257810" cy="26670"/>
            </a:xfrm>
            <a:custGeom>
              <a:avLst/>
              <a:gdLst/>
              <a:ahLst/>
              <a:cxnLst/>
              <a:rect l="l" t="t" r="r" b="b"/>
              <a:pathLst>
                <a:path w="257809" h="26669">
                  <a:moveTo>
                    <a:pt x="257251" y="0"/>
                  </a:moveTo>
                  <a:lnTo>
                    <a:pt x="0" y="0"/>
                  </a:lnTo>
                  <a:lnTo>
                    <a:pt x="0" y="26158"/>
                  </a:lnTo>
                  <a:lnTo>
                    <a:pt x="257251" y="26158"/>
                  </a:lnTo>
                  <a:lnTo>
                    <a:pt x="257251" y="0"/>
                  </a:lnTo>
                  <a:close/>
                </a:path>
              </a:pathLst>
            </a:custGeom>
            <a:solidFill>
              <a:srgbClr val="CDD2D3"/>
            </a:solidFill>
          </p:spPr>
          <p:txBody>
            <a:bodyPr wrap="square" lIns="0" tIns="0" rIns="0" bIns="0" rtlCol="0"/>
            <a:lstStyle/>
            <a:p>
              <a:endParaRPr/>
            </a:p>
          </p:txBody>
        </p:sp>
        <p:sp>
          <p:nvSpPr>
            <p:cNvPr id="14" name="object 14"/>
            <p:cNvSpPr/>
            <p:nvPr/>
          </p:nvSpPr>
          <p:spPr>
            <a:xfrm>
              <a:off x="1052379" y="2204962"/>
              <a:ext cx="257810" cy="26670"/>
            </a:xfrm>
            <a:custGeom>
              <a:avLst/>
              <a:gdLst/>
              <a:ahLst/>
              <a:cxnLst/>
              <a:rect l="l" t="t" r="r" b="b"/>
              <a:pathLst>
                <a:path w="257809" h="26669">
                  <a:moveTo>
                    <a:pt x="0" y="26158"/>
                  </a:moveTo>
                  <a:lnTo>
                    <a:pt x="257251" y="26158"/>
                  </a:lnTo>
                  <a:lnTo>
                    <a:pt x="257251" y="0"/>
                  </a:lnTo>
                  <a:lnTo>
                    <a:pt x="0" y="0"/>
                  </a:lnTo>
                  <a:lnTo>
                    <a:pt x="0" y="26158"/>
                  </a:lnTo>
                </a:path>
              </a:pathLst>
            </a:custGeom>
            <a:ln w="15273">
              <a:solidFill>
                <a:srgbClr val="286669"/>
              </a:solidFill>
            </a:ln>
          </p:spPr>
          <p:txBody>
            <a:bodyPr wrap="square" lIns="0" tIns="0" rIns="0" bIns="0" rtlCol="0"/>
            <a:lstStyle/>
            <a:p>
              <a:endParaRPr/>
            </a:p>
          </p:txBody>
        </p:sp>
        <p:sp>
          <p:nvSpPr>
            <p:cNvPr id="15" name="object 15"/>
            <p:cNvSpPr/>
            <p:nvPr/>
          </p:nvSpPr>
          <p:spPr>
            <a:xfrm>
              <a:off x="1052379" y="2309596"/>
              <a:ext cx="671830" cy="26670"/>
            </a:xfrm>
            <a:custGeom>
              <a:avLst/>
              <a:gdLst/>
              <a:ahLst/>
              <a:cxnLst/>
              <a:rect l="l" t="t" r="r" b="b"/>
              <a:pathLst>
                <a:path w="671830" h="26669">
                  <a:moveTo>
                    <a:pt x="671711" y="0"/>
                  </a:moveTo>
                  <a:lnTo>
                    <a:pt x="0" y="0"/>
                  </a:lnTo>
                  <a:lnTo>
                    <a:pt x="0" y="26158"/>
                  </a:lnTo>
                  <a:lnTo>
                    <a:pt x="671711" y="26158"/>
                  </a:lnTo>
                  <a:lnTo>
                    <a:pt x="671711" y="0"/>
                  </a:lnTo>
                  <a:close/>
                </a:path>
              </a:pathLst>
            </a:custGeom>
            <a:solidFill>
              <a:srgbClr val="CDD2D3"/>
            </a:solidFill>
          </p:spPr>
          <p:txBody>
            <a:bodyPr wrap="square" lIns="0" tIns="0" rIns="0" bIns="0" rtlCol="0"/>
            <a:lstStyle/>
            <a:p>
              <a:endParaRPr/>
            </a:p>
          </p:txBody>
        </p:sp>
        <p:sp>
          <p:nvSpPr>
            <p:cNvPr id="16" name="object 16"/>
            <p:cNvSpPr/>
            <p:nvPr/>
          </p:nvSpPr>
          <p:spPr>
            <a:xfrm>
              <a:off x="1052379" y="2309596"/>
              <a:ext cx="671830" cy="26670"/>
            </a:xfrm>
            <a:custGeom>
              <a:avLst/>
              <a:gdLst/>
              <a:ahLst/>
              <a:cxnLst/>
              <a:rect l="l" t="t" r="r" b="b"/>
              <a:pathLst>
                <a:path w="671830" h="26669">
                  <a:moveTo>
                    <a:pt x="0" y="26158"/>
                  </a:moveTo>
                  <a:lnTo>
                    <a:pt x="671711" y="26158"/>
                  </a:lnTo>
                  <a:lnTo>
                    <a:pt x="671711" y="0"/>
                  </a:lnTo>
                  <a:lnTo>
                    <a:pt x="0" y="0"/>
                  </a:lnTo>
                  <a:lnTo>
                    <a:pt x="0" y="26158"/>
                  </a:lnTo>
                </a:path>
              </a:pathLst>
            </a:custGeom>
            <a:ln w="15261">
              <a:solidFill>
                <a:srgbClr val="286669"/>
              </a:solidFill>
            </a:ln>
          </p:spPr>
          <p:txBody>
            <a:bodyPr wrap="square" lIns="0" tIns="0" rIns="0" bIns="0" rtlCol="0"/>
            <a:lstStyle/>
            <a:p>
              <a:endParaRPr/>
            </a:p>
          </p:txBody>
        </p:sp>
        <p:sp>
          <p:nvSpPr>
            <p:cNvPr id="17" name="object 17"/>
            <p:cNvSpPr/>
            <p:nvPr/>
          </p:nvSpPr>
          <p:spPr>
            <a:xfrm>
              <a:off x="1781258" y="2244200"/>
              <a:ext cx="271780" cy="92075"/>
            </a:xfrm>
            <a:custGeom>
              <a:avLst/>
              <a:gdLst/>
              <a:ahLst/>
              <a:cxnLst/>
              <a:rect l="l" t="t" r="r" b="b"/>
              <a:pathLst>
                <a:path w="271780" h="92075">
                  <a:moveTo>
                    <a:pt x="271566" y="0"/>
                  </a:moveTo>
                  <a:lnTo>
                    <a:pt x="0" y="0"/>
                  </a:lnTo>
                  <a:lnTo>
                    <a:pt x="0" y="91554"/>
                  </a:lnTo>
                  <a:lnTo>
                    <a:pt x="271566" y="91554"/>
                  </a:lnTo>
                  <a:lnTo>
                    <a:pt x="271566" y="65396"/>
                  </a:lnTo>
                  <a:lnTo>
                    <a:pt x="28583" y="65396"/>
                  </a:lnTo>
                  <a:lnTo>
                    <a:pt x="28583" y="26158"/>
                  </a:lnTo>
                  <a:lnTo>
                    <a:pt x="271566" y="26158"/>
                  </a:lnTo>
                  <a:lnTo>
                    <a:pt x="271566" y="0"/>
                  </a:lnTo>
                  <a:close/>
                </a:path>
                <a:path w="271780" h="92075">
                  <a:moveTo>
                    <a:pt x="271566" y="26158"/>
                  </a:moveTo>
                  <a:lnTo>
                    <a:pt x="242959" y="26158"/>
                  </a:lnTo>
                  <a:lnTo>
                    <a:pt x="242959" y="65396"/>
                  </a:lnTo>
                  <a:lnTo>
                    <a:pt x="271566" y="65396"/>
                  </a:lnTo>
                  <a:lnTo>
                    <a:pt x="271566" y="26158"/>
                  </a:lnTo>
                  <a:close/>
                </a:path>
              </a:pathLst>
            </a:custGeom>
            <a:solidFill>
              <a:srgbClr val="CDD2D3"/>
            </a:solidFill>
          </p:spPr>
          <p:txBody>
            <a:bodyPr wrap="square" lIns="0" tIns="0" rIns="0" bIns="0" rtlCol="0"/>
            <a:lstStyle/>
            <a:p>
              <a:endParaRPr/>
            </a:p>
          </p:txBody>
        </p:sp>
        <p:sp>
          <p:nvSpPr>
            <p:cNvPr id="18" name="object 18"/>
            <p:cNvSpPr/>
            <p:nvPr/>
          </p:nvSpPr>
          <p:spPr>
            <a:xfrm>
              <a:off x="1781258" y="2244200"/>
              <a:ext cx="271780" cy="92075"/>
            </a:xfrm>
            <a:custGeom>
              <a:avLst/>
              <a:gdLst/>
              <a:ahLst/>
              <a:cxnLst/>
              <a:rect l="l" t="t" r="r" b="b"/>
              <a:pathLst>
                <a:path w="271780" h="92075">
                  <a:moveTo>
                    <a:pt x="271566" y="0"/>
                  </a:moveTo>
                  <a:lnTo>
                    <a:pt x="0" y="0"/>
                  </a:lnTo>
                  <a:lnTo>
                    <a:pt x="0" y="91554"/>
                  </a:lnTo>
                  <a:lnTo>
                    <a:pt x="271566" y="91554"/>
                  </a:lnTo>
                  <a:lnTo>
                    <a:pt x="271566" y="0"/>
                  </a:lnTo>
                </a:path>
                <a:path w="271780" h="92075">
                  <a:moveTo>
                    <a:pt x="242959" y="65396"/>
                  </a:moveTo>
                  <a:lnTo>
                    <a:pt x="28583" y="65396"/>
                  </a:lnTo>
                  <a:lnTo>
                    <a:pt x="28583" y="26158"/>
                  </a:lnTo>
                  <a:lnTo>
                    <a:pt x="242959" y="26158"/>
                  </a:lnTo>
                  <a:lnTo>
                    <a:pt x="242959" y="65396"/>
                  </a:lnTo>
                </a:path>
              </a:pathLst>
            </a:custGeom>
            <a:ln w="15966">
              <a:solidFill>
                <a:srgbClr val="286669"/>
              </a:solidFill>
            </a:ln>
          </p:spPr>
          <p:txBody>
            <a:bodyPr wrap="square" lIns="0" tIns="0" rIns="0" bIns="0" rtlCol="0"/>
            <a:lstStyle/>
            <a:p>
              <a:endParaRPr/>
            </a:p>
          </p:txBody>
        </p:sp>
      </p:grpSp>
      <p:grpSp>
        <p:nvGrpSpPr>
          <p:cNvPr id="19" name="object 19"/>
          <p:cNvGrpSpPr/>
          <p:nvPr/>
        </p:nvGrpSpPr>
        <p:grpSpPr>
          <a:xfrm>
            <a:off x="914619" y="3516055"/>
            <a:ext cx="1276350" cy="1038860"/>
            <a:chOff x="914619" y="3516055"/>
            <a:chExt cx="1276350" cy="1038860"/>
          </a:xfrm>
        </p:grpSpPr>
        <p:sp>
          <p:nvSpPr>
            <p:cNvPr id="20" name="object 20"/>
            <p:cNvSpPr/>
            <p:nvPr/>
          </p:nvSpPr>
          <p:spPr>
            <a:xfrm>
              <a:off x="1295339" y="3701226"/>
              <a:ext cx="774065" cy="164465"/>
            </a:xfrm>
            <a:custGeom>
              <a:avLst/>
              <a:gdLst/>
              <a:ahLst/>
              <a:cxnLst/>
              <a:rect l="l" t="t" r="r" b="b"/>
              <a:pathLst>
                <a:path w="774064" h="164464">
                  <a:moveTo>
                    <a:pt x="744599" y="0"/>
                  </a:moveTo>
                  <a:lnTo>
                    <a:pt x="0" y="164056"/>
                  </a:lnTo>
                  <a:lnTo>
                    <a:pt x="145227" y="164056"/>
                  </a:lnTo>
                  <a:lnTo>
                    <a:pt x="722054" y="37183"/>
                  </a:lnTo>
                  <a:lnTo>
                    <a:pt x="744599" y="164042"/>
                  </a:lnTo>
                  <a:lnTo>
                    <a:pt x="773683" y="164042"/>
                  </a:lnTo>
                  <a:lnTo>
                    <a:pt x="744599" y="0"/>
                  </a:lnTo>
                  <a:close/>
                </a:path>
              </a:pathLst>
            </a:custGeom>
            <a:solidFill>
              <a:srgbClr val="CDD2D3"/>
            </a:solidFill>
          </p:spPr>
          <p:txBody>
            <a:bodyPr wrap="square" lIns="0" tIns="0" rIns="0" bIns="0" rtlCol="0"/>
            <a:lstStyle/>
            <a:p>
              <a:endParaRPr/>
            </a:p>
          </p:txBody>
        </p:sp>
        <p:sp>
          <p:nvSpPr>
            <p:cNvPr id="21" name="object 21"/>
            <p:cNvSpPr/>
            <p:nvPr/>
          </p:nvSpPr>
          <p:spPr>
            <a:xfrm>
              <a:off x="1294553" y="3701226"/>
              <a:ext cx="774700" cy="164465"/>
            </a:xfrm>
            <a:custGeom>
              <a:avLst/>
              <a:gdLst/>
              <a:ahLst/>
              <a:cxnLst/>
              <a:rect l="l" t="t" r="r" b="b"/>
              <a:pathLst>
                <a:path w="774700" h="164464">
                  <a:moveTo>
                    <a:pt x="722840" y="37183"/>
                  </a:moveTo>
                  <a:lnTo>
                    <a:pt x="745385" y="164042"/>
                  </a:lnTo>
                  <a:lnTo>
                    <a:pt x="774469" y="164042"/>
                  </a:lnTo>
                  <a:lnTo>
                    <a:pt x="745385" y="0"/>
                  </a:lnTo>
                  <a:lnTo>
                    <a:pt x="786" y="163752"/>
                  </a:lnTo>
                  <a:lnTo>
                    <a:pt x="0" y="163924"/>
                  </a:lnTo>
                  <a:lnTo>
                    <a:pt x="23" y="164056"/>
                  </a:lnTo>
                  <a:lnTo>
                    <a:pt x="786" y="164056"/>
                  </a:lnTo>
                  <a:lnTo>
                    <a:pt x="146013" y="164056"/>
                  </a:lnTo>
                  <a:lnTo>
                    <a:pt x="722840" y="37183"/>
                  </a:lnTo>
                </a:path>
              </a:pathLst>
            </a:custGeom>
            <a:ln w="18370">
              <a:solidFill>
                <a:srgbClr val="286669"/>
              </a:solidFill>
            </a:ln>
          </p:spPr>
          <p:txBody>
            <a:bodyPr wrap="square" lIns="0" tIns="0" rIns="0" bIns="0" rtlCol="0"/>
            <a:lstStyle/>
            <a:p>
              <a:endParaRPr/>
            </a:p>
          </p:txBody>
        </p:sp>
        <p:sp>
          <p:nvSpPr>
            <p:cNvPr id="22" name="object 22"/>
            <p:cNvSpPr/>
            <p:nvPr/>
          </p:nvSpPr>
          <p:spPr>
            <a:xfrm>
              <a:off x="1112524" y="3525166"/>
              <a:ext cx="807085" cy="340360"/>
            </a:xfrm>
            <a:custGeom>
              <a:avLst/>
              <a:gdLst/>
              <a:ahLst/>
              <a:cxnLst/>
              <a:rect l="l" t="t" r="r" b="b"/>
              <a:pathLst>
                <a:path w="807085" h="340360">
                  <a:moveTo>
                    <a:pt x="751173" y="0"/>
                  </a:moveTo>
                  <a:lnTo>
                    <a:pt x="0" y="340115"/>
                  </a:lnTo>
                  <a:lnTo>
                    <a:pt x="74805" y="340115"/>
                  </a:lnTo>
                  <a:lnTo>
                    <a:pt x="735262" y="41373"/>
                  </a:lnTo>
                  <a:lnTo>
                    <a:pt x="778327" y="160485"/>
                  </a:lnTo>
                  <a:lnTo>
                    <a:pt x="806911" y="154160"/>
                  </a:lnTo>
                  <a:lnTo>
                    <a:pt x="751173" y="0"/>
                  </a:lnTo>
                  <a:close/>
                </a:path>
              </a:pathLst>
            </a:custGeom>
            <a:solidFill>
              <a:srgbClr val="CDD2D3"/>
            </a:solidFill>
          </p:spPr>
          <p:txBody>
            <a:bodyPr wrap="square" lIns="0" tIns="0" rIns="0" bIns="0" rtlCol="0"/>
            <a:lstStyle/>
            <a:p>
              <a:endParaRPr/>
            </a:p>
          </p:txBody>
        </p:sp>
        <p:sp>
          <p:nvSpPr>
            <p:cNvPr id="23" name="object 23"/>
            <p:cNvSpPr/>
            <p:nvPr/>
          </p:nvSpPr>
          <p:spPr>
            <a:xfrm>
              <a:off x="1112155" y="3525166"/>
              <a:ext cx="807720" cy="340360"/>
            </a:xfrm>
            <a:custGeom>
              <a:avLst/>
              <a:gdLst/>
              <a:ahLst/>
              <a:cxnLst/>
              <a:rect l="l" t="t" r="r" b="b"/>
              <a:pathLst>
                <a:path w="807719" h="340360">
                  <a:moveTo>
                    <a:pt x="735631" y="41373"/>
                  </a:moveTo>
                  <a:lnTo>
                    <a:pt x="778697" y="160485"/>
                  </a:lnTo>
                  <a:lnTo>
                    <a:pt x="807280" y="154160"/>
                  </a:lnTo>
                  <a:lnTo>
                    <a:pt x="751542" y="0"/>
                  </a:lnTo>
                  <a:lnTo>
                    <a:pt x="369" y="339812"/>
                  </a:lnTo>
                  <a:lnTo>
                    <a:pt x="0" y="339983"/>
                  </a:lnTo>
                  <a:lnTo>
                    <a:pt x="23" y="340115"/>
                  </a:lnTo>
                  <a:lnTo>
                    <a:pt x="369" y="340115"/>
                  </a:lnTo>
                  <a:lnTo>
                    <a:pt x="75174" y="340115"/>
                  </a:lnTo>
                  <a:lnTo>
                    <a:pt x="735631" y="41373"/>
                  </a:lnTo>
                </a:path>
              </a:pathLst>
            </a:custGeom>
            <a:ln w="18179">
              <a:solidFill>
                <a:srgbClr val="286669"/>
              </a:solidFill>
            </a:ln>
          </p:spPr>
          <p:txBody>
            <a:bodyPr wrap="square" lIns="0" tIns="0" rIns="0" bIns="0" rtlCol="0"/>
            <a:lstStyle/>
            <a:p>
              <a:endParaRPr/>
            </a:p>
          </p:txBody>
        </p:sp>
        <p:sp>
          <p:nvSpPr>
            <p:cNvPr id="24" name="object 24"/>
            <p:cNvSpPr/>
            <p:nvPr/>
          </p:nvSpPr>
          <p:spPr>
            <a:xfrm>
              <a:off x="923757" y="3912703"/>
              <a:ext cx="1257935" cy="632460"/>
            </a:xfrm>
            <a:custGeom>
              <a:avLst/>
              <a:gdLst/>
              <a:ahLst/>
              <a:cxnLst/>
              <a:rect l="l" t="t" r="r" b="b"/>
              <a:pathLst>
                <a:path w="1257935" h="632460">
                  <a:moveTo>
                    <a:pt x="1170176" y="600832"/>
                  </a:moveTo>
                  <a:lnTo>
                    <a:pt x="83655" y="600832"/>
                  </a:lnTo>
                  <a:lnTo>
                    <a:pt x="92948" y="613981"/>
                  </a:lnTo>
                  <a:lnTo>
                    <a:pt x="107735" y="632454"/>
                  </a:lnTo>
                  <a:lnTo>
                    <a:pt x="1146097" y="632454"/>
                  </a:lnTo>
                  <a:lnTo>
                    <a:pt x="1160883" y="613981"/>
                  </a:lnTo>
                  <a:lnTo>
                    <a:pt x="1170176" y="600832"/>
                  </a:lnTo>
                  <a:close/>
                </a:path>
                <a:path w="1257935" h="632460">
                  <a:moveTo>
                    <a:pt x="1257812" y="0"/>
                  </a:moveTo>
                  <a:lnTo>
                    <a:pt x="0" y="0"/>
                  </a:lnTo>
                  <a:lnTo>
                    <a:pt x="0" y="453442"/>
                  </a:lnTo>
                  <a:lnTo>
                    <a:pt x="599" y="454944"/>
                  </a:lnTo>
                  <a:lnTo>
                    <a:pt x="20400" y="497173"/>
                  </a:lnTo>
                  <a:lnTo>
                    <a:pt x="28583" y="512256"/>
                  </a:lnTo>
                  <a:lnTo>
                    <a:pt x="28583" y="31622"/>
                  </a:lnTo>
                  <a:lnTo>
                    <a:pt x="1257812" y="31622"/>
                  </a:lnTo>
                  <a:lnTo>
                    <a:pt x="1257812" y="0"/>
                  </a:lnTo>
                  <a:close/>
                </a:path>
                <a:path w="1257935" h="632460">
                  <a:moveTo>
                    <a:pt x="1257812" y="31622"/>
                  </a:moveTo>
                  <a:lnTo>
                    <a:pt x="1229228" y="31622"/>
                  </a:lnTo>
                  <a:lnTo>
                    <a:pt x="1229228" y="504915"/>
                  </a:lnTo>
                  <a:lnTo>
                    <a:pt x="1233428" y="497173"/>
                  </a:lnTo>
                  <a:lnTo>
                    <a:pt x="1253228" y="454944"/>
                  </a:lnTo>
                  <a:lnTo>
                    <a:pt x="1257812" y="443467"/>
                  </a:lnTo>
                  <a:lnTo>
                    <a:pt x="1257812" y="31622"/>
                  </a:lnTo>
                  <a:close/>
                </a:path>
              </a:pathLst>
            </a:custGeom>
            <a:solidFill>
              <a:srgbClr val="CDD2D3"/>
            </a:solidFill>
          </p:spPr>
          <p:txBody>
            <a:bodyPr wrap="square" lIns="0" tIns="0" rIns="0" bIns="0" rtlCol="0"/>
            <a:lstStyle/>
            <a:p>
              <a:endParaRPr/>
            </a:p>
          </p:txBody>
        </p:sp>
        <p:sp>
          <p:nvSpPr>
            <p:cNvPr id="25" name="object 25"/>
            <p:cNvSpPr/>
            <p:nvPr/>
          </p:nvSpPr>
          <p:spPr>
            <a:xfrm>
              <a:off x="923757" y="3912703"/>
              <a:ext cx="1257935" cy="632460"/>
            </a:xfrm>
            <a:custGeom>
              <a:avLst/>
              <a:gdLst/>
              <a:ahLst/>
              <a:cxnLst/>
              <a:rect l="l" t="t" r="r" b="b"/>
              <a:pathLst>
                <a:path w="1257935" h="632460">
                  <a:moveTo>
                    <a:pt x="107735" y="632454"/>
                  </a:moveTo>
                  <a:lnTo>
                    <a:pt x="1146097" y="632454"/>
                  </a:lnTo>
                </a:path>
                <a:path w="1257935" h="632460">
                  <a:moveTo>
                    <a:pt x="1257812" y="443467"/>
                  </a:moveTo>
                  <a:lnTo>
                    <a:pt x="1257812" y="0"/>
                  </a:lnTo>
                  <a:lnTo>
                    <a:pt x="0" y="0"/>
                  </a:lnTo>
                  <a:lnTo>
                    <a:pt x="0" y="453442"/>
                  </a:lnTo>
                </a:path>
                <a:path w="1257935" h="632460">
                  <a:moveTo>
                    <a:pt x="1170176" y="600832"/>
                  </a:moveTo>
                  <a:lnTo>
                    <a:pt x="83655" y="600832"/>
                  </a:lnTo>
                </a:path>
                <a:path w="1257935" h="632460">
                  <a:moveTo>
                    <a:pt x="28583" y="512256"/>
                  </a:moveTo>
                  <a:lnTo>
                    <a:pt x="28583" y="31622"/>
                  </a:lnTo>
                  <a:lnTo>
                    <a:pt x="1229228" y="31622"/>
                  </a:lnTo>
                  <a:lnTo>
                    <a:pt x="1229228" y="504915"/>
                  </a:lnTo>
                </a:path>
              </a:pathLst>
            </a:custGeom>
            <a:ln w="17560">
              <a:solidFill>
                <a:srgbClr val="286669"/>
              </a:solidFill>
            </a:ln>
          </p:spPr>
          <p:txBody>
            <a:bodyPr wrap="square" lIns="0" tIns="0" rIns="0" bIns="0" rtlCol="0"/>
            <a:lstStyle/>
            <a:p>
              <a:endParaRPr/>
            </a:p>
          </p:txBody>
        </p:sp>
        <p:sp>
          <p:nvSpPr>
            <p:cNvPr id="26" name="object 26"/>
            <p:cNvSpPr/>
            <p:nvPr/>
          </p:nvSpPr>
          <p:spPr>
            <a:xfrm>
              <a:off x="1449785" y="4086628"/>
              <a:ext cx="206375" cy="285115"/>
            </a:xfrm>
            <a:custGeom>
              <a:avLst/>
              <a:gdLst/>
              <a:ahLst/>
              <a:cxnLst/>
              <a:rect l="l" t="t" r="r" b="b"/>
              <a:pathLst>
                <a:path w="206375" h="285114">
                  <a:moveTo>
                    <a:pt x="102900" y="0"/>
                  </a:moveTo>
                  <a:lnTo>
                    <a:pt x="62845" y="11180"/>
                  </a:lnTo>
                  <a:lnTo>
                    <a:pt x="30137" y="41672"/>
                  </a:lnTo>
                  <a:lnTo>
                    <a:pt x="8085" y="86904"/>
                  </a:lnTo>
                  <a:lnTo>
                    <a:pt x="0" y="142302"/>
                  </a:lnTo>
                  <a:lnTo>
                    <a:pt x="8084" y="197694"/>
                  </a:lnTo>
                  <a:lnTo>
                    <a:pt x="30133" y="242926"/>
                  </a:lnTo>
                  <a:lnTo>
                    <a:pt x="62840" y="273422"/>
                  </a:lnTo>
                  <a:lnTo>
                    <a:pt x="102900" y="284604"/>
                  </a:lnTo>
                  <a:lnTo>
                    <a:pt x="142955" y="273422"/>
                  </a:lnTo>
                  <a:lnTo>
                    <a:pt x="164878" y="252981"/>
                  </a:lnTo>
                  <a:lnTo>
                    <a:pt x="102900" y="252981"/>
                  </a:lnTo>
                  <a:lnTo>
                    <a:pt x="73999" y="244270"/>
                  </a:lnTo>
                  <a:lnTo>
                    <a:pt x="50373" y="220529"/>
                  </a:lnTo>
                  <a:lnTo>
                    <a:pt x="34432" y="185343"/>
                  </a:lnTo>
                  <a:lnTo>
                    <a:pt x="28583" y="142302"/>
                  </a:lnTo>
                  <a:lnTo>
                    <a:pt x="34432" y="99260"/>
                  </a:lnTo>
                  <a:lnTo>
                    <a:pt x="50373" y="64075"/>
                  </a:lnTo>
                  <a:lnTo>
                    <a:pt x="73999" y="40333"/>
                  </a:lnTo>
                  <a:lnTo>
                    <a:pt x="102900" y="31622"/>
                  </a:lnTo>
                  <a:lnTo>
                    <a:pt x="164878" y="31622"/>
                  </a:lnTo>
                  <a:lnTo>
                    <a:pt x="142950" y="11180"/>
                  </a:lnTo>
                  <a:lnTo>
                    <a:pt x="102900" y="0"/>
                  </a:lnTo>
                  <a:close/>
                </a:path>
                <a:path w="206375" h="285114">
                  <a:moveTo>
                    <a:pt x="164878" y="31622"/>
                  </a:moveTo>
                  <a:lnTo>
                    <a:pt x="102900" y="31622"/>
                  </a:lnTo>
                  <a:lnTo>
                    <a:pt x="131801" y="40333"/>
                  </a:lnTo>
                  <a:lnTo>
                    <a:pt x="155427" y="64075"/>
                  </a:lnTo>
                  <a:lnTo>
                    <a:pt x="171368" y="99260"/>
                  </a:lnTo>
                  <a:lnTo>
                    <a:pt x="177217" y="142302"/>
                  </a:lnTo>
                  <a:lnTo>
                    <a:pt x="171366" y="185343"/>
                  </a:lnTo>
                  <a:lnTo>
                    <a:pt x="155422" y="220529"/>
                  </a:lnTo>
                  <a:lnTo>
                    <a:pt x="131796" y="244270"/>
                  </a:lnTo>
                  <a:lnTo>
                    <a:pt x="102900" y="252981"/>
                  </a:lnTo>
                  <a:lnTo>
                    <a:pt x="164878" y="252981"/>
                  </a:lnTo>
                  <a:lnTo>
                    <a:pt x="175663" y="242926"/>
                  </a:lnTo>
                  <a:lnTo>
                    <a:pt x="197715" y="197694"/>
                  </a:lnTo>
                  <a:lnTo>
                    <a:pt x="205801" y="142302"/>
                  </a:lnTo>
                  <a:lnTo>
                    <a:pt x="197713" y="86904"/>
                  </a:lnTo>
                  <a:lnTo>
                    <a:pt x="175658" y="41672"/>
                  </a:lnTo>
                  <a:lnTo>
                    <a:pt x="164878" y="31622"/>
                  </a:lnTo>
                  <a:close/>
                </a:path>
              </a:pathLst>
            </a:custGeom>
            <a:solidFill>
              <a:srgbClr val="CDD2D3"/>
            </a:solidFill>
          </p:spPr>
          <p:txBody>
            <a:bodyPr wrap="square" lIns="0" tIns="0" rIns="0" bIns="0" rtlCol="0"/>
            <a:lstStyle/>
            <a:p>
              <a:endParaRPr/>
            </a:p>
          </p:txBody>
        </p:sp>
        <p:sp>
          <p:nvSpPr>
            <p:cNvPr id="27" name="object 27"/>
            <p:cNvSpPr/>
            <p:nvPr/>
          </p:nvSpPr>
          <p:spPr>
            <a:xfrm>
              <a:off x="1449785" y="4086628"/>
              <a:ext cx="206375" cy="285115"/>
            </a:xfrm>
            <a:custGeom>
              <a:avLst/>
              <a:gdLst/>
              <a:ahLst/>
              <a:cxnLst/>
              <a:rect l="l" t="t" r="r" b="b"/>
              <a:pathLst>
                <a:path w="206375" h="285114">
                  <a:moveTo>
                    <a:pt x="102900" y="284604"/>
                  </a:moveTo>
                  <a:lnTo>
                    <a:pt x="142955" y="273422"/>
                  </a:lnTo>
                  <a:lnTo>
                    <a:pt x="175663" y="242926"/>
                  </a:lnTo>
                  <a:lnTo>
                    <a:pt x="197715" y="197694"/>
                  </a:lnTo>
                  <a:lnTo>
                    <a:pt x="205801" y="142302"/>
                  </a:lnTo>
                  <a:lnTo>
                    <a:pt x="197713" y="86904"/>
                  </a:lnTo>
                  <a:lnTo>
                    <a:pt x="175658" y="41672"/>
                  </a:lnTo>
                  <a:lnTo>
                    <a:pt x="142950" y="11180"/>
                  </a:lnTo>
                  <a:lnTo>
                    <a:pt x="102900" y="0"/>
                  </a:lnTo>
                  <a:lnTo>
                    <a:pt x="62845" y="11180"/>
                  </a:lnTo>
                  <a:lnTo>
                    <a:pt x="30137" y="41672"/>
                  </a:lnTo>
                  <a:lnTo>
                    <a:pt x="8085" y="86904"/>
                  </a:lnTo>
                  <a:lnTo>
                    <a:pt x="0" y="142302"/>
                  </a:lnTo>
                  <a:lnTo>
                    <a:pt x="8084" y="197694"/>
                  </a:lnTo>
                  <a:lnTo>
                    <a:pt x="30133" y="242926"/>
                  </a:lnTo>
                  <a:lnTo>
                    <a:pt x="62840" y="273422"/>
                  </a:lnTo>
                  <a:lnTo>
                    <a:pt x="102900" y="284604"/>
                  </a:lnTo>
                </a:path>
              </a:pathLst>
            </a:custGeom>
            <a:ln w="17282">
              <a:solidFill>
                <a:srgbClr val="286669"/>
              </a:solidFill>
            </a:ln>
          </p:spPr>
          <p:txBody>
            <a:bodyPr wrap="square" lIns="0" tIns="0" rIns="0" bIns="0" rtlCol="0"/>
            <a:lstStyle/>
            <a:p>
              <a:endParaRPr/>
            </a:p>
          </p:txBody>
        </p:sp>
        <p:pic>
          <p:nvPicPr>
            <p:cNvPr id="28" name="object 28"/>
            <p:cNvPicPr/>
            <p:nvPr/>
          </p:nvPicPr>
          <p:blipFill>
            <a:blip r:embed="rId3" cstate="print"/>
            <a:stretch>
              <a:fillRect/>
            </a:stretch>
          </p:blipFill>
          <p:spPr>
            <a:xfrm>
              <a:off x="1469716" y="4109599"/>
              <a:ext cx="165938" cy="238663"/>
            </a:xfrm>
            <a:prstGeom prst="rect">
              <a:avLst/>
            </a:prstGeom>
          </p:spPr>
        </p:pic>
        <p:pic>
          <p:nvPicPr>
            <p:cNvPr id="29" name="object 29"/>
            <p:cNvPicPr/>
            <p:nvPr/>
          </p:nvPicPr>
          <p:blipFill>
            <a:blip r:embed="rId4" cstate="print"/>
            <a:stretch>
              <a:fillRect/>
            </a:stretch>
          </p:blipFill>
          <p:spPr>
            <a:xfrm>
              <a:off x="1129345" y="4157392"/>
              <a:ext cx="131993" cy="143131"/>
            </a:xfrm>
            <a:prstGeom prst="rect">
              <a:avLst/>
            </a:prstGeom>
          </p:spPr>
        </p:pic>
        <p:pic>
          <p:nvPicPr>
            <p:cNvPr id="30" name="object 30"/>
            <p:cNvPicPr/>
            <p:nvPr/>
          </p:nvPicPr>
          <p:blipFill>
            <a:blip r:embed="rId5" cstate="print"/>
            <a:stretch>
              <a:fillRect/>
            </a:stretch>
          </p:blipFill>
          <p:spPr>
            <a:xfrm>
              <a:off x="1844078" y="4157380"/>
              <a:ext cx="131897" cy="143630"/>
            </a:xfrm>
            <a:prstGeom prst="rect">
              <a:avLst/>
            </a:prstGeom>
          </p:spPr>
        </p:pic>
        <p:sp>
          <p:nvSpPr>
            <p:cNvPr id="31" name="object 31"/>
            <p:cNvSpPr/>
            <p:nvPr/>
          </p:nvSpPr>
          <p:spPr>
            <a:xfrm>
              <a:off x="1009504" y="4007571"/>
              <a:ext cx="1086485" cy="443230"/>
            </a:xfrm>
            <a:custGeom>
              <a:avLst/>
              <a:gdLst/>
              <a:ahLst/>
              <a:cxnLst/>
              <a:rect l="l" t="t" r="r" b="b"/>
              <a:pathLst>
                <a:path w="1086485" h="443229">
                  <a:moveTo>
                    <a:pt x="1043439" y="0"/>
                  </a:moveTo>
                  <a:lnTo>
                    <a:pt x="57166" y="0"/>
                  </a:lnTo>
                  <a:lnTo>
                    <a:pt x="0" y="63245"/>
                  </a:lnTo>
                  <a:lnTo>
                    <a:pt x="0" y="379472"/>
                  </a:lnTo>
                  <a:lnTo>
                    <a:pt x="57166" y="442718"/>
                  </a:lnTo>
                  <a:lnTo>
                    <a:pt x="1043439" y="442718"/>
                  </a:lnTo>
                  <a:lnTo>
                    <a:pt x="1072023" y="411095"/>
                  </a:lnTo>
                  <a:lnTo>
                    <a:pt x="69029" y="411095"/>
                  </a:lnTo>
                  <a:lnTo>
                    <a:pt x="28583" y="366402"/>
                  </a:lnTo>
                  <a:lnTo>
                    <a:pt x="28583" y="76368"/>
                  </a:lnTo>
                  <a:lnTo>
                    <a:pt x="69029" y="31622"/>
                  </a:lnTo>
                  <a:lnTo>
                    <a:pt x="1072023" y="31622"/>
                  </a:lnTo>
                  <a:lnTo>
                    <a:pt x="1043439" y="0"/>
                  </a:lnTo>
                  <a:close/>
                </a:path>
                <a:path w="1086485" h="443229">
                  <a:moveTo>
                    <a:pt x="1072023" y="31622"/>
                  </a:moveTo>
                  <a:lnTo>
                    <a:pt x="1031625" y="31622"/>
                  </a:lnTo>
                  <a:lnTo>
                    <a:pt x="1057731" y="60518"/>
                  </a:lnTo>
                  <a:lnTo>
                    <a:pt x="1057731" y="382213"/>
                  </a:lnTo>
                  <a:lnTo>
                    <a:pt x="1031625" y="411095"/>
                  </a:lnTo>
                  <a:lnTo>
                    <a:pt x="1072023" y="411095"/>
                  </a:lnTo>
                  <a:lnTo>
                    <a:pt x="1086314" y="395284"/>
                  </a:lnTo>
                  <a:lnTo>
                    <a:pt x="1086314" y="47434"/>
                  </a:lnTo>
                  <a:lnTo>
                    <a:pt x="1072023" y="31622"/>
                  </a:lnTo>
                  <a:close/>
                </a:path>
              </a:pathLst>
            </a:custGeom>
            <a:solidFill>
              <a:srgbClr val="CDD2D3"/>
            </a:solidFill>
          </p:spPr>
          <p:txBody>
            <a:bodyPr wrap="square" lIns="0" tIns="0" rIns="0" bIns="0" rtlCol="0"/>
            <a:lstStyle/>
            <a:p>
              <a:endParaRPr/>
            </a:p>
          </p:txBody>
        </p:sp>
        <p:sp>
          <p:nvSpPr>
            <p:cNvPr id="32" name="object 32"/>
            <p:cNvSpPr/>
            <p:nvPr/>
          </p:nvSpPr>
          <p:spPr>
            <a:xfrm>
              <a:off x="1009504" y="4007571"/>
              <a:ext cx="1086485" cy="443230"/>
            </a:xfrm>
            <a:custGeom>
              <a:avLst/>
              <a:gdLst/>
              <a:ahLst/>
              <a:cxnLst/>
              <a:rect l="l" t="t" r="r" b="b"/>
              <a:pathLst>
                <a:path w="1086485" h="443229">
                  <a:moveTo>
                    <a:pt x="1043439" y="442718"/>
                  </a:moveTo>
                  <a:lnTo>
                    <a:pt x="1086314" y="395284"/>
                  </a:lnTo>
                  <a:lnTo>
                    <a:pt x="1086314" y="47434"/>
                  </a:lnTo>
                  <a:lnTo>
                    <a:pt x="1043439" y="0"/>
                  </a:lnTo>
                  <a:lnTo>
                    <a:pt x="57166" y="0"/>
                  </a:lnTo>
                  <a:lnTo>
                    <a:pt x="0" y="63245"/>
                  </a:lnTo>
                  <a:lnTo>
                    <a:pt x="0" y="379472"/>
                  </a:lnTo>
                  <a:lnTo>
                    <a:pt x="57166" y="442718"/>
                  </a:lnTo>
                  <a:lnTo>
                    <a:pt x="1043439" y="442718"/>
                  </a:lnTo>
                </a:path>
                <a:path w="1086485" h="443229">
                  <a:moveTo>
                    <a:pt x="28583" y="76368"/>
                  </a:moveTo>
                  <a:lnTo>
                    <a:pt x="69029" y="31622"/>
                  </a:lnTo>
                  <a:lnTo>
                    <a:pt x="1031625" y="31622"/>
                  </a:lnTo>
                  <a:lnTo>
                    <a:pt x="1057731" y="60518"/>
                  </a:lnTo>
                  <a:lnTo>
                    <a:pt x="1057731" y="382213"/>
                  </a:lnTo>
                  <a:lnTo>
                    <a:pt x="1031625" y="411095"/>
                  </a:lnTo>
                  <a:lnTo>
                    <a:pt x="69029" y="411095"/>
                  </a:lnTo>
                  <a:lnTo>
                    <a:pt x="28583" y="366402"/>
                  </a:lnTo>
                  <a:lnTo>
                    <a:pt x="28583" y="76368"/>
                  </a:lnTo>
                </a:path>
              </a:pathLst>
            </a:custGeom>
            <a:ln w="17560">
              <a:solidFill>
                <a:srgbClr val="286669"/>
              </a:solidFill>
            </a:ln>
          </p:spPr>
          <p:txBody>
            <a:bodyPr wrap="square" lIns="0" tIns="0" rIns="0" bIns="0" rtlCol="0"/>
            <a:lstStyle/>
            <a:p>
              <a:endParaRPr/>
            </a:p>
          </p:txBody>
        </p:sp>
      </p:grpSp>
      <p:sp>
        <p:nvSpPr>
          <p:cNvPr id="33" name="object 33"/>
          <p:cNvSpPr txBox="1">
            <a:spLocks noGrp="1"/>
          </p:cNvSpPr>
          <p:nvPr>
            <p:ph type="sldNum" sz="quarter" idx="7"/>
          </p:nvPr>
        </p:nvSpPr>
        <p:spPr>
          <a:xfrm>
            <a:off x="8610600" y="6434076"/>
            <a:ext cx="2743200" cy="209673"/>
          </a:xfrm>
          <a:prstGeom prst="rect">
            <a:avLst/>
          </a:prstGeom>
        </p:spPr>
        <p:txBody>
          <a:bodyPr vert="horz" wrap="square" lIns="0" tIns="24765" rIns="0" bIns="0" rtlCol="0">
            <a:spAutoFit/>
          </a:bodyPr>
          <a:lstStyle/>
          <a:p>
            <a:pPr marL="38100">
              <a:lnSpc>
                <a:spcPct val="100000"/>
              </a:lnSpc>
              <a:spcBef>
                <a:spcPts val="195"/>
              </a:spcBef>
            </a:pPr>
            <a:r>
              <a:rPr lang="nl-BE" spc="-25" dirty="0"/>
              <a:t>6</a:t>
            </a:r>
            <a:endParaRPr spc="-25"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637920" rIns="0" bIns="0" rtlCol="0">
            <a:spAutoFit/>
          </a:bodyPr>
          <a:lstStyle/>
          <a:p>
            <a:pPr marL="96520">
              <a:lnSpc>
                <a:spcPct val="100000"/>
              </a:lnSpc>
              <a:spcBef>
                <a:spcPts val="100"/>
              </a:spcBef>
            </a:pPr>
            <a:r>
              <a:rPr spc="-10" dirty="0"/>
              <a:t>Digitalisering</a:t>
            </a:r>
          </a:p>
        </p:txBody>
      </p:sp>
      <p:pic>
        <p:nvPicPr>
          <p:cNvPr id="3" name="object 3"/>
          <p:cNvPicPr/>
          <p:nvPr/>
        </p:nvPicPr>
        <p:blipFill>
          <a:blip r:embed="rId2" cstate="print"/>
          <a:stretch>
            <a:fillRect/>
          </a:stretch>
        </p:blipFill>
        <p:spPr>
          <a:xfrm>
            <a:off x="2435605" y="1961260"/>
            <a:ext cx="64007" cy="106679"/>
          </a:xfrm>
          <a:prstGeom prst="rect">
            <a:avLst/>
          </a:prstGeom>
        </p:spPr>
      </p:pic>
      <p:sp>
        <p:nvSpPr>
          <p:cNvPr id="4" name="object 4"/>
          <p:cNvSpPr txBox="1"/>
          <p:nvPr/>
        </p:nvSpPr>
        <p:spPr>
          <a:xfrm>
            <a:off x="2651886" y="1912365"/>
            <a:ext cx="8543290" cy="1306830"/>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1E1E1E"/>
                </a:solidFill>
                <a:latin typeface="Segoe UI"/>
                <a:cs typeface="Segoe UI"/>
              </a:rPr>
              <a:t>Uitbouw</a:t>
            </a:r>
            <a:r>
              <a:rPr sz="1200" b="1" spc="-20" dirty="0">
                <a:solidFill>
                  <a:srgbClr val="1E1E1E"/>
                </a:solidFill>
                <a:latin typeface="Segoe UI"/>
                <a:cs typeface="Segoe UI"/>
              </a:rPr>
              <a:t> </a:t>
            </a:r>
            <a:r>
              <a:rPr sz="1200" b="1" dirty="0">
                <a:solidFill>
                  <a:srgbClr val="1E1E1E"/>
                </a:solidFill>
                <a:latin typeface="Segoe UI"/>
                <a:cs typeface="Segoe UI"/>
              </a:rPr>
              <a:t>van</a:t>
            </a:r>
            <a:r>
              <a:rPr sz="1200" b="1" spc="-20" dirty="0">
                <a:solidFill>
                  <a:srgbClr val="1E1E1E"/>
                </a:solidFill>
                <a:latin typeface="Segoe UI"/>
                <a:cs typeface="Segoe UI"/>
              </a:rPr>
              <a:t> </a:t>
            </a:r>
            <a:r>
              <a:rPr sz="1200" b="1" spc="-10" dirty="0">
                <a:solidFill>
                  <a:srgbClr val="1E1E1E"/>
                </a:solidFill>
                <a:latin typeface="Segoe UI"/>
                <a:cs typeface="Segoe UI"/>
              </a:rPr>
              <a:t>IT-</a:t>
            </a:r>
            <a:r>
              <a:rPr sz="1200" b="1" dirty="0">
                <a:solidFill>
                  <a:srgbClr val="1E1E1E"/>
                </a:solidFill>
                <a:latin typeface="Segoe UI"/>
                <a:cs typeface="Segoe UI"/>
              </a:rPr>
              <a:t>dienst</a:t>
            </a:r>
            <a:r>
              <a:rPr sz="1200" b="1" spc="-50" dirty="0">
                <a:solidFill>
                  <a:srgbClr val="1E1E1E"/>
                </a:solidFill>
                <a:latin typeface="Segoe UI"/>
                <a:cs typeface="Segoe UI"/>
              </a:rPr>
              <a:t> </a:t>
            </a:r>
            <a:r>
              <a:rPr sz="1200" b="1" dirty="0">
                <a:solidFill>
                  <a:srgbClr val="1E1E1E"/>
                </a:solidFill>
                <a:latin typeface="Segoe UI"/>
                <a:cs typeface="Segoe UI"/>
              </a:rPr>
              <a:t>en</a:t>
            </a:r>
            <a:r>
              <a:rPr sz="1200" b="1" spc="-25" dirty="0">
                <a:solidFill>
                  <a:srgbClr val="1E1E1E"/>
                </a:solidFill>
                <a:latin typeface="Segoe UI"/>
                <a:cs typeface="Segoe UI"/>
              </a:rPr>
              <a:t> </a:t>
            </a:r>
            <a:r>
              <a:rPr sz="1200" b="1" spc="-10" dirty="0">
                <a:solidFill>
                  <a:srgbClr val="1E1E1E"/>
                </a:solidFill>
                <a:latin typeface="Segoe UI"/>
                <a:cs typeface="Segoe UI"/>
              </a:rPr>
              <a:t>strategie</a:t>
            </a:r>
            <a:endParaRPr sz="1200" dirty="0">
              <a:latin typeface="Segoe UI"/>
              <a:cs typeface="Segoe UI"/>
            </a:endParaRPr>
          </a:p>
          <a:p>
            <a:pPr marL="466090" indent="-224790" algn="just">
              <a:lnSpc>
                <a:spcPct val="100000"/>
              </a:lnSpc>
              <a:spcBef>
                <a:spcPts val="1085"/>
              </a:spcBef>
              <a:buClr>
                <a:srgbClr val="44B8BE"/>
              </a:buClr>
              <a:buFont typeface="Arial MT"/>
              <a:buChar char="•"/>
              <a:tabLst>
                <a:tab pos="466090" algn="l"/>
              </a:tabLst>
            </a:pPr>
            <a:r>
              <a:rPr sz="1100" dirty="0">
                <a:solidFill>
                  <a:srgbClr val="1E1E1E"/>
                </a:solidFill>
                <a:latin typeface="Segoe UI"/>
                <a:cs typeface="Segoe UI"/>
              </a:rPr>
              <a:t>Er</a:t>
            </a:r>
            <a:r>
              <a:rPr sz="1100" spc="-20" dirty="0">
                <a:solidFill>
                  <a:srgbClr val="1E1E1E"/>
                </a:solidFill>
                <a:latin typeface="Segoe UI"/>
                <a:cs typeface="Segoe UI"/>
              </a:rPr>
              <a:t> </a:t>
            </a:r>
            <a:r>
              <a:rPr sz="1100" dirty="0">
                <a:solidFill>
                  <a:srgbClr val="1E1E1E"/>
                </a:solidFill>
                <a:latin typeface="Segoe UI"/>
                <a:cs typeface="Segoe UI"/>
              </a:rPr>
              <a:t>wordt</a:t>
            </a:r>
            <a:r>
              <a:rPr sz="1100" spc="-10" dirty="0">
                <a:solidFill>
                  <a:srgbClr val="1E1E1E"/>
                </a:solidFill>
                <a:latin typeface="Segoe UI"/>
                <a:cs typeface="Segoe UI"/>
              </a:rPr>
              <a:t> </a:t>
            </a:r>
            <a:r>
              <a:rPr sz="1100" dirty="0">
                <a:solidFill>
                  <a:srgbClr val="1E1E1E"/>
                </a:solidFill>
                <a:latin typeface="Segoe UI"/>
                <a:cs typeface="Segoe UI"/>
              </a:rPr>
              <a:t>een</a:t>
            </a:r>
            <a:r>
              <a:rPr sz="1100" spc="-20" dirty="0">
                <a:solidFill>
                  <a:srgbClr val="1E1E1E"/>
                </a:solidFill>
                <a:latin typeface="Segoe UI"/>
                <a:cs typeface="Segoe UI"/>
              </a:rPr>
              <a:t> </a:t>
            </a:r>
            <a:r>
              <a:rPr sz="1100" dirty="0">
                <a:solidFill>
                  <a:srgbClr val="1E1E1E"/>
                </a:solidFill>
                <a:latin typeface="Segoe UI"/>
                <a:cs typeface="Segoe UI"/>
              </a:rPr>
              <a:t>toereikend</a:t>
            </a:r>
            <a:r>
              <a:rPr sz="1100" spc="-25" dirty="0">
                <a:solidFill>
                  <a:srgbClr val="1E1E1E"/>
                </a:solidFill>
                <a:latin typeface="Segoe UI"/>
                <a:cs typeface="Segoe UI"/>
              </a:rPr>
              <a:t> </a:t>
            </a:r>
            <a:r>
              <a:rPr sz="1100" dirty="0">
                <a:solidFill>
                  <a:srgbClr val="1E1E1E"/>
                </a:solidFill>
                <a:latin typeface="Segoe UI"/>
                <a:cs typeface="Segoe UI"/>
              </a:rPr>
              <a:t>functieprofiel</a:t>
            </a:r>
            <a:r>
              <a:rPr sz="1100" spc="-5" dirty="0">
                <a:solidFill>
                  <a:srgbClr val="1E1E1E"/>
                </a:solidFill>
                <a:latin typeface="Segoe UI"/>
                <a:cs typeface="Segoe UI"/>
              </a:rPr>
              <a:t> </a:t>
            </a:r>
            <a:r>
              <a:rPr sz="1100" spc="-10" dirty="0">
                <a:solidFill>
                  <a:srgbClr val="1E1E1E"/>
                </a:solidFill>
                <a:latin typeface="Segoe UI"/>
                <a:cs typeface="Segoe UI"/>
              </a:rPr>
              <a:t>opgemaakt</a:t>
            </a:r>
            <a:r>
              <a:rPr sz="1100" spc="-25" dirty="0">
                <a:solidFill>
                  <a:srgbClr val="1E1E1E"/>
                </a:solidFill>
                <a:latin typeface="Segoe UI"/>
                <a:cs typeface="Segoe UI"/>
              </a:rPr>
              <a:t> </a:t>
            </a:r>
            <a:r>
              <a:rPr sz="1100" dirty="0">
                <a:solidFill>
                  <a:srgbClr val="1E1E1E"/>
                </a:solidFill>
                <a:latin typeface="Segoe UI"/>
                <a:cs typeface="Segoe UI"/>
              </a:rPr>
              <a:t>voor</a:t>
            </a:r>
            <a:r>
              <a:rPr sz="1100" spc="-20" dirty="0">
                <a:solidFill>
                  <a:srgbClr val="1E1E1E"/>
                </a:solidFill>
                <a:latin typeface="Segoe UI"/>
                <a:cs typeface="Segoe UI"/>
              </a:rPr>
              <a:t> </a:t>
            </a:r>
            <a:r>
              <a:rPr sz="1100" dirty="0">
                <a:solidFill>
                  <a:srgbClr val="1E1E1E"/>
                </a:solidFill>
                <a:latin typeface="Segoe UI"/>
                <a:cs typeface="Segoe UI"/>
              </a:rPr>
              <a:t>een</a:t>
            </a:r>
            <a:r>
              <a:rPr sz="1100" spc="-25" dirty="0">
                <a:solidFill>
                  <a:srgbClr val="1E1E1E"/>
                </a:solidFill>
                <a:latin typeface="Segoe UI"/>
                <a:cs typeface="Segoe UI"/>
              </a:rPr>
              <a:t> </a:t>
            </a:r>
            <a:r>
              <a:rPr sz="1100" dirty="0">
                <a:solidFill>
                  <a:srgbClr val="1E1E1E"/>
                </a:solidFill>
                <a:latin typeface="Segoe UI"/>
                <a:cs typeface="Segoe UI"/>
              </a:rPr>
              <a:t>IT</a:t>
            </a:r>
            <a:r>
              <a:rPr sz="1100" spc="-25" dirty="0">
                <a:solidFill>
                  <a:srgbClr val="1E1E1E"/>
                </a:solidFill>
                <a:latin typeface="Segoe UI"/>
                <a:cs typeface="Segoe UI"/>
              </a:rPr>
              <a:t> </a:t>
            </a:r>
            <a:r>
              <a:rPr sz="1100" dirty="0">
                <a:solidFill>
                  <a:srgbClr val="1E1E1E"/>
                </a:solidFill>
                <a:latin typeface="Segoe UI"/>
                <a:cs typeface="Segoe UI"/>
              </a:rPr>
              <a:t>ondersteuner</a:t>
            </a:r>
            <a:r>
              <a:rPr sz="1100" spc="-15" dirty="0">
                <a:solidFill>
                  <a:srgbClr val="1E1E1E"/>
                </a:solidFill>
                <a:latin typeface="Segoe UI"/>
                <a:cs typeface="Segoe UI"/>
              </a:rPr>
              <a:t> </a:t>
            </a:r>
            <a:r>
              <a:rPr sz="1100" dirty="0">
                <a:solidFill>
                  <a:srgbClr val="1E1E1E"/>
                </a:solidFill>
                <a:latin typeface="Segoe UI"/>
                <a:cs typeface="Segoe UI"/>
              </a:rPr>
              <a:t>voor</a:t>
            </a:r>
            <a:r>
              <a:rPr sz="1100" spc="-20"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OCMW-</a:t>
            </a:r>
            <a:r>
              <a:rPr sz="1100" spc="-45" dirty="0">
                <a:solidFill>
                  <a:srgbClr val="1E1E1E"/>
                </a:solidFill>
                <a:latin typeface="Segoe UI"/>
                <a:cs typeface="Segoe UI"/>
              </a:rPr>
              <a:t> </a:t>
            </a:r>
            <a:r>
              <a:rPr sz="1100" dirty="0" err="1">
                <a:solidFill>
                  <a:srgbClr val="1E1E1E"/>
                </a:solidFill>
                <a:latin typeface="Segoe UI"/>
                <a:cs typeface="Segoe UI"/>
              </a:rPr>
              <a:t>en</a:t>
            </a:r>
            <a:r>
              <a:rPr sz="1100" spc="-25" dirty="0">
                <a:solidFill>
                  <a:srgbClr val="1E1E1E"/>
                </a:solidFill>
                <a:latin typeface="Segoe UI"/>
                <a:cs typeface="Segoe UI"/>
              </a:rPr>
              <a:t> </a:t>
            </a:r>
            <a:r>
              <a:rPr lang="nl-BE" sz="1100" spc="-10" dirty="0">
                <a:solidFill>
                  <a:srgbClr val="1E1E1E"/>
                </a:solidFill>
                <a:latin typeface="Segoe UI"/>
                <a:cs typeface="Segoe UI"/>
              </a:rPr>
              <a:t>gemeente</a:t>
            </a:r>
            <a:r>
              <a:rPr sz="1100" spc="-10" dirty="0" err="1">
                <a:solidFill>
                  <a:srgbClr val="1E1E1E"/>
                </a:solidFill>
                <a:latin typeface="Segoe UI"/>
                <a:cs typeface="Segoe UI"/>
              </a:rPr>
              <a:t>diensten</a:t>
            </a:r>
            <a:r>
              <a:rPr sz="1100" spc="-10" dirty="0">
                <a:solidFill>
                  <a:srgbClr val="1E1E1E"/>
                </a:solidFill>
                <a:latin typeface="Segoe UI"/>
                <a:cs typeface="Segoe UI"/>
              </a:rPr>
              <a:t>.</a:t>
            </a:r>
            <a:endParaRPr sz="1100" dirty="0">
              <a:latin typeface="Segoe UI"/>
              <a:cs typeface="Segoe UI"/>
            </a:endParaRPr>
          </a:p>
          <a:p>
            <a:pPr marL="466090" marR="5080" indent="-224790" algn="just">
              <a:lnSpc>
                <a:spcPct val="140000"/>
              </a:lnSpc>
              <a:spcBef>
                <a:spcPts val="695"/>
              </a:spcBef>
              <a:buClr>
                <a:srgbClr val="44B8BE"/>
              </a:buClr>
              <a:buFont typeface="Arial MT"/>
              <a:buChar char="•"/>
              <a:tabLst>
                <a:tab pos="469900" algn="l"/>
              </a:tabLst>
            </a:pPr>
            <a:r>
              <a:rPr sz="1100" dirty="0">
                <a:solidFill>
                  <a:srgbClr val="1E1E1E"/>
                </a:solidFill>
                <a:latin typeface="Segoe UI"/>
                <a:cs typeface="Segoe UI"/>
              </a:rPr>
              <a:t>De</a:t>
            </a:r>
            <a:r>
              <a:rPr sz="1100" spc="-30" dirty="0">
                <a:solidFill>
                  <a:srgbClr val="1E1E1E"/>
                </a:solidFill>
                <a:latin typeface="Segoe UI"/>
                <a:cs typeface="Segoe UI"/>
              </a:rPr>
              <a:t> </a:t>
            </a:r>
            <a:r>
              <a:rPr sz="1100" spc="-10" dirty="0">
                <a:solidFill>
                  <a:srgbClr val="1E1E1E"/>
                </a:solidFill>
                <a:latin typeface="Segoe UI"/>
                <a:cs typeface="Segoe UI"/>
              </a:rPr>
              <a:t>IT-</a:t>
            </a:r>
            <a:r>
              <a:rPr sz="1100" dirty="0">
                <a:solidFill>
                  <a:srgbClr val="1E1E1E"/>
                </a:solidFill>
                <a:latin typeface="Segoe UI"/>
                <a:cs typeface="Segoe UI"/>
              </a:rPr>
              <a:t>dienst</a:t>
            </a:r>
            <a:r>
              <a:rPr sz="1100" spc="-15" dirty="0">
                <a:solidFill>
                  <a:srgbClr val="1E1E1E"/>
                </a:solidFill>
                <a:latin typeface="Segoe UI"/>
                <a:cs typeface="Segoe UI"/>
              </a:rPr>
              <a:t> </a:t>
            </a:r>
            <a:r>
              <a:rPr sz="1100" dirty="0">
                <a:solidFill>
                  <a:srgbClr val="1E1E1E"/>
                </a:solidFill>
                <a:latin typeface="Segoe UI"/>
                <a:cs typeface="Segoe UI"/>
              </a:rPr>
              <a:t>heeft</a:t>
            </a:r>
            <a:r>
              <a:rPr sz="1100" spc="-15" dirty="0">
                <a:solidFill>
                  <a:srgbClr val="1E1E1E"/>
                </a:solidFill>
                <a:latin typeface="Segoe UI"/>
                <a:cs typeface="Segoe UI"/>
              </a:rPr>
              <a:t> </a:t>
            </a:r>
            <a:r>
              <a:rPr sz="1100" dirty="0">
                <a:solidFill>
                  <a:srgbClr val="1E1E1E"/>
                </a:solidFill>
                <a:latin typeface="Segoe UI"/>
                <a:cs typeface="Segoe UI"/>
              </a:rPr>
              <a:t>als</a:t>
            </a:r>
            <a:r>
              <a:rPr sz="1100" spc="-30" dirty="0">
                <a:solidFill>
                  <a:srgbClr val="1E1E1E"/>
                </a:solidFill>
                <a:latin typeface="Segoe UI"/>
                <a:cs typeface="Segoe UI"/>
              </a:rPr>
              <a:t> </a:t>
            </a:r>
            <a:r>
              <a:rPr sz="1100" dirty="0">
                <a:solidFill>
                  <a:srgbClr val="1E1E1E"/>
                </a:solidFill>
                <a:latin typeface="Segoe UI"/>
                <a:cs typeface="Segoe UI"/>
              </a:rPr>
              <a:t>hoofdtaak de</a:t>
            </a:r>
            <a:r>
              <a:rPr sz="1100" spc="-15" dirty="0">
                <a:solidFill>
                  <a:srgbClr val="1E1E1E"/>
                </a:solidFill>
                <a:latin typeface="Segoe UI"/>
                <a:cs typeface="Segoe UI"/>
              </a:rPr>
              <a:t> </a:t>
            </a:r>
            <a:r>
              <a:rPr sz="1100" dirty="0">
                <a:solidFill>
                  <a:srgbClr val="1E1E1E"/>
                </a:solidFill>
                <a:latin typeface="Segoe UI"/>
                <a:cs typeface="Segoe UI"/>
              </a:rPr>
              <a:t>optimalisatie</a:t>
            </a:r>
            <a:r>
              <a:rPr sz="1100" spc="-10" dirty="0">
                <a:solidFill>
                  <a:srgbClr val="1E1E1E"/>
                </a:solidFill>
                <a:latin typeface="Segoe UI"/>
                <a:cs typeface="Segoe UI"/>
              </a:rPr>
              <a:t> </a:t>
            </a:r>
            <a:r>
              <a:rPr sz="1100" dirty="0">
                <a:solidFill>
                  <a:srgbClr val="1E1E1E"/>
                </a:solidFill>
                <a:latin typeface="Segoe UI"/>
                <a:cs typeface="Segoe UI"/>
              </a:rPr>
              <a:t>van</a:t>
            </a:r>
            <a:r>
              <a:rPr sz="1100" spc="-30" dirty="0">
                <a:solidFill>
                  <a:srgbClr val="1E1E1E"/>
                </a:solidFill>
                <a:latin typeface="Segoe UI"/>
                <a:cs typeface="Segoe UI"/>
              </a:rPr>
              <a:t> </a:t>
            </a:r>
            <a:r>
              <a:rPr sz="1100" dirty="0">
                <a:solidFill>
                  <a:srgbClr val="1E1E1E"/>
                </a:solidFill>
                <a:latin typeface="Segoe UI"/>
                <a:cs typeface="Segoe UI"/>
              </a:rPr>
              <a:t>de</a:t>
            </a:r>
            <a:r>
              <a:rPr sz="1100" spc="-10" dirty="0">
                <a:solidFill>
                  <a:srgbClr val="1E1E1E"/>
                </a:solidFill>
                <a:latin typeface="Segoe UI"/>
                <a:cs typeface="Segoe UI"/>
              </a:rPr>
              <a:t> </a:t>
            </a:r>
            <a:r>
              <a:rPr sz="1100" dirty="0">
                <a:solidFill>
                  <a:srgbClr val="1E1E1E"/>
                </a:solidFill>
                <a:latin typeface="Segoe UI"/>
                <a:cs typeface="Segoe UI"/>
              </a:rPr>
              <a:t>digitale</a:t>
            </a:r>
            <a:r>
              <a:rPr sz="1100" spc="-20" dirty="0">
                <a:solidFill>
                  <a:srgbClr val="1E1E1E"/>
                </a:solidFill>
                <a:latin typeface="Segoe UI"/>
                <a:cs typeface="Segoe UI"/>
              </a:rPr>
              <a:t> </a:t>
            </a:r>
            <a:r>
              <a:rPr sz="1100" dirty="0">
                <a:solidFill>
                  <a:srgbClr val="1E1E1E"/>
                </a:solidFill>
                <a:latin typeface="Segoe UI"/>
                <a:cs typeface="Segoe UI"/>
              </a:rPr>
              <a:t>interne</a:t>
            </a:r>
            <a:r>
              <a:rPr sz="1100" spc="-5" dirty="0">
                <a:solidFill>
                  <a:srgbClr val="1E1E1E"/>
                </a:solidFill>
                <a:latin typeface="Segoe UI"/>
                <a:cs typeface="Segoe UI"/>
              </a:rPr>
              <a:t> </a:t>
            </a:r>
            <a:r>
              <a:rPr sz="1100" dirty="0">
                <a:solidFill>
                  <a:srgbClr val="1E1E1E"/>
                </a:solidFill>
                <a:latin typeface="Segoe UI"/>
                <a:cs typeface="Segoe UI"/>
              </a:rPr>
              <a:t>werking</a:t>
            </a:r>
            <a:r>
              <a:rPr sz="1100" spc="-5" dirty="0">
                <a:solidFill>
                  <a:srgbClr val="1E1E1E"/>
                </a:solidFill>
                <a:latin typeface="Segoe UI"/>
                <a:cs typeface="Segoe UI"/>
              </a:rPr>
              <a:t> </a:t>
            </a:r>
            <a:r>
              <a:rPr sz="1100" dirty="0">
                <a:solidFill>
                  <a:srgbClr val="1E1E1E"/>
                </a:solidFill>
                <a:latin typeface="Segoe UI"/>
                <a:cs typeface="Segoe UI"/>
              </a:rPr>
              <a:t>uit</a:t>
            </a:r>
            <a:r>
              <a:rPr sz="1100" spc="-20" dirty="0">
                <a:solidFill>
                  <a:srgbClr val="1E1E1E"/>
                </a:solidFill>
                <a:latin typeface="Segoe UI"/>
                <a:cs typeface="Segoe UI"/>
              </a:rPr>
              <a:t> </a:t>
            </a:r>
            <a:r>
              <a:rPr sz="1100" dirty="0">
                <a:solidFill>
                  <a:srgbClr val="1E1E1E"/>
                </a:solidFill>
                <a:latin typeface="Segoe UI"/>
                <a:cs typeface="Segoe UI"/>
              </a:rPr>
              <a:t>te</a:t>
            </a:r>
            <a:r>
              <a:rPr sz="1100" spc="-10" dirty="0">
                <a:solidFill>
                  <a:srgbClr val="1E1E1E"/>
                </a:solidFill>
                <a:latin typeface="Segoe UI"/>
                <a:cs typeface="Segoe UI"/>
              </a:rPr>
              <a:t> </a:t>
            </a:r>
            <a:r>
              <a:rPr sz="1100" dirty="0">
                <a:solidFill>
                  <a:srgbClr val="1E1E1E"/>
                </a:solidFill>
                <a:latin typeface="Segoe UI"/>
                <a:cs typeface="Segoe UI"/>
              </a:rPr>
              <a:t>bouwen.</a:t>
            </a:r>
            <a:r>
              <a:rPr sz="1100" spc="-5" dirty="0">
                <a:solidFill>
                  <a:srgbClr val="1E1E1E"/>
                </a:solidFill>
                <a:latin typeface="Segoe UI"/>
                <a:cs typeface="Segoe UI"/>
              </a:rPr>
              <a:t> </a:t>
            </a:r>
            <a:r>
              <a:rPr sz="1100" dirty="0">
                <a:solidFill>
                  <a:srgbClr val="1E1E1E"/>
                </a:solidFill>
                <a:latin typeface="Segoe UI"/>
                <a:cs typeface="Segoe UI"/>
              </a:rPr>
              <a:t>Het</a:t>
            </a:r>
            <a:r>
              <a:rPr sz="1100" spc="-20" dirty="0">
                <a:solidFill>
                  <a:srgbClr val="1E1E1E"/>
                </a:solidFill>
                <a:latin typeface="Segoe UI"/>
                <a:cs typeface="Segoe UI"/>
              </a:rPr>
              <a:t> </a:t>
            </a:r>
            <a:r>
              <a:rPr sz="1100" dirty="0">
                <a:solidFill>
                  <a:srgbClr val="1E1E1E"/>
                </a:solidFill>
                <a:latin typeface="Segoe UI"/>
                <a:cs typeface="Segoe UI"/>
              </a:rPr>
              <a:t>is</a:t>
            </a:r>
            <a:r>
              <a:rPr sz="1100" spc="-30" dirty="0">
                <a:solidFill>
                  <a:srgbClr val="1E1E1E"/>
                </a:solidFill>
                <a:latin typeface="Segoe UI"/>
                <a:cs typeface="Segoe UI"/>
              </a:rPr>
              <a:t> </a:t>
            </a:r>
            <a:r>
              <a:rPr sz="1100" dirty="0">
                <a:solidFill>
                  <a:srgbClr val="1E1E1E"/>
                </a:solidFill>
                <a:latin typeface="Segoe UI"/>
                <a:cs typeface="Segoe UI"/>
              </a:rPr>
              <a:t>belangrijk</a:t>
            </a:r>
            <a:r>
              <a:rPr sz="1100" spc="-10" dirty="0">
                <a:solidFill>
                  <a:srgbClr val="1E1E1E"/>
                </a:solidFill>
                <a:latin typeface="Segoe UI"/>
                <a:cs typeface="Segoe UI"/>
              </a:rPr>
              <a:t> </a:t>
            </a:r>
            <a:r>
              <a:rPr sz="1100" dirty="0">
                <a:solidFill>
                  <a:srgbClr val="1E1E1E"/>
                </a:solidFill>
                <a:latin typeface="Segoe UI"/>
                <a:cs typeface="Segoe UI"/>
              </a:rPr>
              <a:t>dat</a:t>
            </a:r>
            <a:r>
              <a:rPr sz="1100" spc="-20" dirty="0">
                <a:solidFill>
                  <a:srgbClr val="1E1E1E"/>
                </a:solidFill>
                <a:latin typeface="Segoe UI"/>
                <a:cs typeface="Segoe UI"/>
              </a:rPr>
              <a:t> </a:t>
            </a:r>
            <a:r>
              <a:rPr sz="1100" dirty="0">
                <a:solidFill>
                  <a:srgbClr val="1E1E1E"/>
                </a:solidFill>
                <a:latin typeface="Segoe UI"/>
                <a:cs typeface="Segoe UI"/>
              </a:rPr>
              <a:t>de</a:t>
            </a:r>
            <a:r>
              <a:rPr sz="1100" spc="-15" dirty="0">
                <a:solidFill>
                  <a:srgbClr val="1E1E1E"/>
                </a:solidFill>
                <a:latin typeface="Segoe UI"/>
                <a:cs typeface="Segoe UI"/>
              </a:rPr>
              <a:t> </a:t>
            </a:r>
            <a:r>
              <a:rPr sz="1100" spc="-10" dirty="0">
                <a:solidFill>
                  <a:srgbClr val="1E1E1E"/>
                </a:solidFill>
                <a:latin typeface="Segoe UI"/>
                <a:cs typeface="Segoe UI"/>
              </a:rPr>
              <a:t>organisatie 	</a:t>
            </a:r>
            <a:r>
              <a:rPr sz="1100" dirty="0">
                <a:solidFill>
                  <a:srgbClr val="1E1E1E"/>
                </a:solidFill>
                <a:latin typeface="Segoe UI"/>
                <a:cs typeface="Segoe UI"/>
              </a:rPr>
              <a:t>hierbij</a:t>
            </a:r>
            <a:r>
              <a:rPr sz="1100" spc="-20" dirty="0">
                <a:solidFill>
                  <a:srgbClr val="1E1E1E"/>
                </a:solidFill>
                <a:latin typeface="Segoe UI"/>
                <a:cs typeface="Segoe UI"/>
              </a:rPr>
              <a:t> </a:t>
            </a:r>
            <a:r>
              <a:rPr sz="1100" dirty="0">
                <a:solidFill>
                  <a:srgbClr val="1E1E1E"/>
                </a:solidFill>
                <a:latin typeface="Segoe UI"/>
                <a:cs typeface="Segoe UI"/>
              </a:rPr>
              <a:t>een</a:t>
            </a:r>
            <a:r>
              <a:rPr sz="1100" spc="-20" dirty="0">
                <a:solidFill>
                  <a:srgbClr val="1E1E1E"/>
                </a:solidFill>
                <a:latin typeface="Segoe UI"/>
                <a:cs typeface="Segoe UI"/>
              </a:rPr>
              <a:t> </a:t>
            </a:r>
            <a:r>
              <a:rPr sz="1100" dirty="0">
                <a:solidFill>
                  <a:srgbClr val="1E1E1E"/>
                </a:solidFill>
                <a:latin typeface="Segoe UI"/>
                <a:cs typeface="Segoe UI"/>
              </a:rPr>
              <a:t>strategie</a:t>
            </a:r>
            <a:r>
              <a:rPr sz="1100" spc="-20" dirty="0">
                <a:solidFill>
                  <a:srgbClr val="1E1E1E"/>
                </a:solidFill>
                <a:latin typeface="Segoe UI"/>
                <a:cs typeface="Segoe UI"/>
              </a:rPr>
              <a:t> </a:t>
            </a:r>
            <a:r>
              <a:rPr sz="1100" dirty="0">
                <a:solidFill>
                  <a:srgbClr val="1E1E1E"/>
                </a:solidFill>
                <a:latin typeface="Segoe UI"/>
                <a:cs typeface="Segoe UI"/>
              </a:rPr>
              <a:t>uitwerkt</a:t>
            </a:r>
            <a:r>
              <a:rPr sz="1100" spc="-5"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wat</a:t>
            </a:r>
            <a:r>
              <a:rPr sz="1100" spc="-10" dirty="0">
                <a:solidFill>
                  <a:srgbClr val="1E1E1E"/>
                </a:solidFill>
                <a:latin typeface="Segoe UI"/>
                <a:cs typeface="Segoe UI"/>
              </a:rPr>
              <a:t> </a:t>
            </a:r>
            <a:r>
              <a:rPr sz="1100" dirty="0">
                <a:solidFill>
                  <a:srgbClr val="1E1E1E"/>
                </a:solidFill>
                <a:latin typeface="Segoe UI"/>
                <a:cs typeface="Segoe UI"/>
              </a:rPr>
              <a:t>wenselijk</a:t>
            </a:r>
            <a:r>
              <a:rPr sz="1100" spc="-30" dirty="0">
                <a:solidFill>
                  <a:srgbClr val="1E1E1E"/>
                </a:solidFill>
                <a:latin typeface="Segoe UI"/>
                <a:cs typeface="Segoe UI"/>
              </a:rPr>
              <a:t> </a:t>
            </a:r>
            <a:r>
              <a:rPr sz="1100" dirty="0">
                <a:solidFill>
                  <a:srgbClr val="1E1E1E"/>
                </a:solidFill>
                <a:latin typeface="Segoe UI"/>
                <a:cs typeface="Segoe UI"/>
              </a:rPr>
              <a:t>en</a:t>
            </a:r>
            <a:r>
              <a:rPr sz="1100" spc="-15" dirty="0">
                <a:solidFill>
                  <a:srgbClr val="1E1E1E"/>
                </a:solidFill>
                <a:latin typeface="Segoe UI"/>
                <a:cs typeface="Segoe UI"/>
              </a:rPr>
              <a:t> </a:t>
            </a:r>
            <a:r>
              <a:rPr sz="1100" spc="-10" dirty="0">
                <a:solidFill>
                  <a:srgbClr val="1E1E1E"/>
                </a:solidFill>
                <a:latin typeface="Segoe UI"/>
                <a:cs typeface="Segoe UI"/>
              </a:rPr>
              <a:t>noodzakelijk</a:t>
            </a:r>
            <a:r>
              <a:rPr sz="1100" spc="-15" dirty="0">
                <a:solidFill>
                  <a:srgbClr val="1E1E1E"/>
                </a:solidFill>
                <a:latin typeface="Segoe UI"/>
                <a:cs typeface="Segoe UI"/>
              </a:rPr>
              <a:t> </a:t>
            </a:r>
            <a:r>
              <a:rPr sz="1100" dirty="0">
                <a:solidFill>
                  <a:srgbClr val="1E1E1E"/>
                </a:solidFill>
                <a:latin typeface="Segoe UI"/>
                <a:cs typeface="Segoe UI"/>
              </a:rPr>
              <a:t>is</a:t>
            </a:r>
            <a:r>
              <a:rPr sz="1100" spc="-35" dirty="0">
                <a:solidFill>
                  <a:srgbClr val="1E1E1E"/>
                </a:solidFill>
                <a:latin typeface="Segoe UI"/>
                <a:cs typeface="Segoe UI"/>
              </a:rPr>
              <a:t> </a:t>
            </a:r>
            <a:r>
              <a:rPr sz="1100" dirty="0">
                <a:solidFill>
                  <a:srgbClr val="1E1E1E"/>
                </a:solidFill>
                <a:latin typeface="Segoe UI"/>
                <a:cs typeface="Segoe UI"/>
              </a:rPr>
              <a:t>om</a:t>
            </a:r>
            <a:r>
              <a:rPr sz="1100" spc="-15" dirty="0">
                <a:solidFill>
                  <a:srgbClr val="1E1E1E"/>
                </a:solidFill>
                <a:latin typeface="Segoe UI"/>
                <a:cs typeface="Segoe UI"/>
              </a:rPr>
              <a:t> </a:t>
            </a:r>
            <a:r>
              <a:rPr sz="1100" dirty="0">
                <a:solidFill>
                  <a:srgbClr val="1E1E1E"/>
                </a:solidFill>
                <a:latin typeface="Segoe UI"/>
                <a:cs typeface="Segoe UI"/>
              </a:rPr>
              <a:t>een</a:t>
            </a:r>
            <a:r>
              <a:rPr sz="1100" spc="-20" dirty="0">
                <a:solidFill>
                  <a:srgbClr val="1E1E1E"/>
                </a:solidFill>
                <a:latin typeface="Segoe UI"/>
                <a:cs typeface="Segoe UI"/>
              </a:rPr>
              <a:t> </a:t>
            </a:r>
            <a:r>
              <a:rPr sz="1100" dirty="0">
                <a:solidFill>
                  <a:srgbClr val="1E1E1E"/>
                </a:solidFill>
                <a:latin typeface="Segoe UI"/>
                <a:cs typeface="Segoe UI"/>
              </a:rPr>
              <a:t>goede</a:t>
            </a:r>
            <a:r>
              <a:rPr sz="1100" spc="-10" dirty="0">
                <a:solidFill>
                  <a:srgbClr val="1E1E1E"/>
                </a:solidFill>
                <a:latin typeface="Segoe UI"/>
                <a:cs typeface="Segoe UI"/>
              </a:rPr>
              <a:t> </a:t>
            </a:r>
            <a:r>
              <a:rPr sz="1100" dirty="0">
                <a:solidFill>
                  <a:srgbClr val="1E1E1E"/>
                </a:solidFill>
                <a:latin typeface="Segoe UI"/>
                <a:cs typeface="Segoe UI"/>
              </a:rPr>
              <a:t>IT-werking</a:t>
            </a:r>
            <a:r>
              <a:rPr sz="1100" spc="-20" dirty="0">
                <a:solidFill>
                  <a:srgbClr val="1E1E1E"/>
                </a:solidFill>
                <a:latin typeface="Segoe UI"/>
                <a:cs typeface="Segoe UI"/>
              </a:rPr>
              <a:t> </a:t>
            </a:r>
            <a:r>
              <a:rPr sz="1100" dirty="0">
                <a:solidFill>
                  <a:srgbClr val="1E1E1E"/>
                </a:solidFill>
                <a:latin typeface="Segoe UI"/>
                <a:cs typeface="Segoe UI"/>
              </a:rPr>
              <a:t>te</a:t>
            </a:r>
            <a:r>
              <a:rPr sz="1100" spc="-15" dirty="0">
                <a:solidFill>
                  <a:srgbClr val="1E1E1E"/>
                </a:solidFill>
                <a:latin typeface="Segoe UI"/>
                <a:cs typeface="Segoe UI"/>
              </a:rPr>
              <a:t> </a:t>
            </a:r>
            <a:r>
              <a:rPr sz="1100" dirty="0">
                <a:solidFill>
                  <a:srgbClr val="1E1E1E"/>
                </a:solidFill>
                <a:latin typeface="Segoe UI"/>
                <a:cs typeface="Segoe UI"/>
              </a:rPr>
              <a:t>garanderen</a:t>
            </a:r>
            <a:r>
              <a:rPr sz="1100" spc="-10"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up</a:t>
            </a:r>
            <a:r>
              <a:rPr sz="1100" spc="-20" dirty="0">
                <a:solidFill>
                  <a:srgbClr val="1E1E1E"/>
                </a:solidFill>
                <a:latin typeface="Segoe UI"/>
                <a:cs typeface="Segoe UI"/>
              </a:rPr>
              <a:t> </a:t>
            </a:r>
            <a:r>
              <a:rPr sz="1100" dirty="0">
                <a:solidFill>
                  <a:srgbClr val="1E1E1E"/>
                </a:solidFill>
                <a:latin typeface="Segoe UI"/>
                <a:cs typeface="Segoe UI"/>
              </a:rPr>
              <a:t>te</a:t>
            </a:r>
            <a:r>
              <a:rPr sz="1100" spc="-15" dirty="0">
                <a:solidFill>
                  <a:srgbClr val="1E1E1E"/>
                </a:solidFill>
                <a:latin typeface="Segoe UI"/>
                <a:cs typeface="Segoe UI"/>
              </a:rPr>
              <a:t> </a:t>
            </a:r>
            <a:r>
              <a:rPr sz="1100" dirty="0">
                <a:solidFill>
                  <a:srgbClr val="1E1E1E"/>
                </a:solidFill>
                <a:latin typeface="Segoe UI"/>
                <a:cs typeface="Segoe UI"/>
              </a:rPr>
              <a:t>date</a:t>
            </a:r>
            <a:r>
              <a:rPr sz="1100" spc="-20" dirty="0">
                <a:solidFill>
                  <a:srgbClr val="1E1E1E"/>
                </a:solidFill>
                <a:latin typeface="Segoe UI"/>
                <a:cs typeface="Segoe UI"/>
              </a:rPr>
              <a:t> </a:t>
            </a:r>
            <a:r>
              <a:rPr sz="1100" dirty="0">
                <a:solidFill>
                  <a:srgbClr val="1E1E1E"/>
                </a:solidFill>
                <a:latin typeface="Segoe UI"/>
                <a:cs typeface="Segoe UI"/>
              </a:rPr>
              <a:t>te</a:t>
            </a:r>
            <a:r>
              <a:rPr sz="1100" spc="-20" dirty="0">
                <a:solidFill>
                  <a:srgbClr val="1E1E1E"/>
                </a:solidFill>
                <a:latin typeface="Segoe UI"/>
                <a:cs typeface="Segoe UI"/>
              </a:rPr>
              <a:t> </a:t>
            </a:r>
            <a:r>
              <a:rPr sz="1100" spc="-10" dirty="0">
                <a:solidFill>
                  <a:srgbClr val="1E1E1E"/>
                </a:solidFill>
                <a:latin typeface="Segoe UI"/>
                <a:cs typeface="Segoe UI"/>
              </a:rPr>
              <a:t>kunnen 	</a:t>
            </a:r>
            <a:r>
              <a:rPr sz="1100" dirty="0">
                <a:solidFill>
                  <a:srgbClr val="1E1E1E"/>
                </a:solidFill>
                <a:latin typeface="Segoe UI"/>
                <a:cs typeface="Segoe UI"/>
              </a:rPr>
              <a:t>zijn</a:t>
            </a:r>
            <a:r>
              <a:rPr sz="1100" spc="-30" dirty="0">
                <a:solidFill>
                  <a:srgbClr val="1E1E1E"/>
                </a:solidFill>
                <a:latin typeface="Segoe UI"/>
                <a:cs typeface="Segoe UI"/>
              </a:rPr>
              <a:t> </a:t>
            </a:r>
            <a:r>
              <a:rPr sz="1100" dirty="0">
                <a:solidFill>
                  <a:srgbClr val="1E1E1E"/>
                </a:solidFill>
                <a:latin typeface="Segoe UI"/>
                <a:cs typeface="Segoe UI"/>
              </a:rPr>
              <a:t>aan</a:t>
            </a:r>
            <a:r>
              <a:rPr sz="1100" spc="-20"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veranderingen</a:t>
            </a:r>
            <a:r>
              <a:rPr sz="1100" spc="-10" dirty="0">
                <a:solidFill>
                  <a:srgbClr val="1E1E1E"/>
                </a:solidFill>
                <a:latin typeface="Segoe UI"/>
                <a:cs typeface="Segoe UI"/>
              </a:rPr>
              <a:t> </a:t>
            </a:r>
            <a:r>
              <a:rPr sz="1100" dirty="0">
                <a:solidFill>
                  <a:srgbClr val="1E1E1E"/>
                </a:solidFill>
                <a:latin typeface="Segoe UI"/>
                <a:cs typeface="Segoe UI"/>
              </a:rPr>
              <a:t>op</a:t>
            </a:r>
            <a:r>
              <a:rPr sz="1100" spc="-15" dirty="0">
                <a:solidFill>
                  <a:srgbClr val="1E1E1E"/>
                </a:solidFill>
                <a:latin typeface="Segoe UI"/>
                <a:cs typeface="Segoe UI"/>
              </a:rPr>
              <a:t> </a:t>
            </a:r>
            <a:r>
              <a:rPr sz="1100" dirty="0">
                <a:solidFill>
                  <a:srgbClr val="1E1E1E"/>
                </a:solidFill>
                <a:latin typeface="Segoe UI"/>
                <a:cs typeface="Segoe UI"/>
              </a:rPr>
              <a:t>vlak</a:t>
            </a:r>
            <a:r>
              <a:rPr sz="1100" spc="-10" dirty="0">
                <a:solidFill>
                  <a:srgbClr val="1E1E1E"/>
                </a:solidFill>
                <a:latin typeface="Segoe UI"/>
                <a:cs typeface="Segoe UI"/>
              </a:rPr>
              <a:t> </a:t>
            </a:r>
            <a:r>
              <a:rPr sz="1100" dirty="0">
                <a:solidFill>
                  <a:srgbClr val="1E1E1E"/>
                </a:solidFill>
                <a:latin typeface="Segoe UI"/>
                <a:cs typeface="Segoe UI"/>
              </a:rPr>
              <a:t>van</a:t>
            </a:r>
            <a:r>
              <a:rPr sz="1100" spc="-30" dirty="0">
                <a:solidFill>
                  <a:srgbClr val="1E1E1E"/>
                </a:solidFill>
                <a:latin typeface="Segoe UI"/>
                <a:cs typeface="Segoe UI"/>
              </a:rPr>
              <a:t> </a:t>
            </a:r>
            <a:r>
              <a:rPr sz="1100" spc="-10" dirty="0">
                <a:solidFill>
                  <a:srgbClr val="1E1E1E"/>
                </a:solidFill>
                <a:latin typeface="Segoe UI"/>
                <a:cs typeface="Segoe UI"/>
              </a:rPr>
              <a:t>digitalisering.</a:t>
            </a:r>
            <a:endParaRPr sz="1100" dirty="0">
              <a:latin typeface="Segoe UI"/>
              <a:cs typeface="Segoe UI"/>
            </a:endParaRPr>
          </a:p>
        </p:txBody>
      </p:sp>
      <p:pic>
        <p:nvPicPr>
          <p:cNvPr id="5" name="object 5"/>
          <p:cNvPicPr/>
          <p:nvPr/>
        </p:nvPicPr>
        <p:blipFill>
          <a:blip r:embed="rId2" cstate="print"/>
          <a:stretch>
            <a:fillRect/>
          </a:stretch>
        </p:blipFill>
        <p:spPr>
          <a:xfrm>
            <a:off x="2435605" y="3879977"/>
            <a:ext cx="64007" cy="106680"/>
          </a:xfrm>
          <a:prstGeom prst="rect">
            <a:avLst/>
          </a:prstGeom>
        </p:spPr>
      </p:pic>
      <p:sp>
        <p:nvSpPr>
          <p:cNvPr id="6" name="object 6"/>
          <p:cNvSpPr txBox="1"/>
          <p:nvPr/>
        </p:nvSpPr>
        <p:spPr>
          <a:xfrm>
            <a:off x="2651886" y="3831717"/>
            <a:ext cx="8616315" cy="1460500"/>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1E1E1E"/>
                </a:solidFill>
                <a:latin typeface="Segoe UI"/>
                <a:cs typeface="Segoe UI"/>
              </a:rPr>
              <a:t>Software</a:t>
            </a:r>
            <a:r>
              <a:rPr sz="1200" b="1" spc="-75" dirty="0">
                <a:solidFill>
                  <a:srgbClr val="1E1E1E"/>
                </a:solidFill>
                <a:latin typeface="Segoe UI"/>
                <a:cs typeface="Segoe UI"/>
              </a:rPr>
              <a:t> </a:t>
            </a:r>
            <a:r>
              <a:rPr sz="1200" b="1" spc="-10" dirty="0">
                <a:solidFill>
                  <a:srgbClr val="1E1E1E"/>
                </a:solidFill>
                <a:latin typeface="Segoe UI"/>
                <a:cs typeface="Segoe UI"/>
              </a:rPr>
              <a:t>systemen</a:t>
            </a:r>
            <a:endParaRPr sz="1200" dirty="0">
              <a:latin typeface="Segoe UI"/>
              <a:cs typeface="Segoe UI"/>
            </a:endParaRPr>
          </a:p>
          <a:p>
            <a:pPr marL="469265" indent="-227965">
              <a:lnSpc>
                <a:spcPct val="100000"/>
              </a:lnSpc>
              <a:spcBef>
                <a:spcPts val="1585"/>
              </a:spcBef>
              <a:buClr>
                <a:srgbClr val="44B8BE"/>
              </a:buClr>
              <a:buFont typeface="Arial MT"/>
              <a:buChar char="•"/>
              <a:tabLst>
                <a:tab pos="469265" algn="l"/>
              </a:tabLst>
            </a:pPr>
            <a:r>
              <a:rPr sz="1100" dirty="0">
                <a:solidFill>
                  <a:srgbClr val="1E1E1E"/>
                </a:solidFill>
                <a:latin typeface="Segoe UI"/>
                <a:cs typeface="Segoe UI"/>
              </a:rPr>
              <a:t>Binnen</a:t>
            </a:r>
            <a:r>
              <a:rPr sz="1100" spc="-50" dirty="0">
                <a:solidFill>
                  <a:srgbClr val="1E1E1E"/>
                </a:solidFill>
                <a:latin typeface="Segoe UI"/>
                <a:cs typeface="Segoe UI"/>
              </a:rPr>
              <a:t> </a:t>
            </a:r>
            <a:r>
              <a:rPr sz="1100" dirty="0">
                <a:solidFill>
                  <a:srgbClr val="1E1E1E"/>
                </a:solidFill>
                <a:latin typeface="Segoe UI"/>
                <a:cs typeface="Segoe UI"/>
              </a:rPr>
              <a:t>de</a:t>
            </a:r>
            <a:r>
              <a:rPr sz="1100" spc="-30" dirty="0">
                <a:solidFill>
                  <a:srgbClr val="1E1E1E"/>
                </a:solidFill>
                <a:latin typeface="Segoe UI"/>
                <a:cs typeface="Segoe UI"/>
              </a:rPr>
              <a:t> </a:t>
            </a:r>
            <a:r>
              <a:rPr sz="1100" dirty="0">
                <a:solidFill>
                  <a:srgbClr val="1E1E1E"/>
                </a:solidFill>
                <a:latin typeface="Segoe UI"/>
                <a:cs typeface="Segoe UI"/>
              </a:rPr>
              <a:t>organisatie</a:t>
            </a:r>
            <a:r>
              <a:rPr sz="1100" spc="-30" dirty="0">
                <a:solidFill>
                  <a:srgbClr val="1E1E1E"/>
                </a:solidFill>
                <a:latin typeface="Segoe UI"/>
                <a:cs typeface="Segoe UI"/>
              </a:rPr>
              <a:t> </a:t>
            </a:r>
            <a:r>
              <a:rPr sz="1100" dirty="0">
                <a:solidFill>
                  <a:srgbClr val="1E1E1E"/>
                </a:solidFill>
                <a:latin typeface="Segoe UI"/>
                <a:cs typeface="Segoe UI"/>
              </a:rPr>
              <a:t>wordt</a:t>
            </a:r>
            <a:r>
              <a:rPr sz="1100" spc="-15" dirty="0">
                <a:solidFill>
                  <a:srgbClr val="1E1E1E"/>
                </a:solidFill>
                <a:latin typeface="Segoe UI"/>
                <a:cs typeface="Segoe UI"/>
              </a:rPr>
              <a:t> </a:t>
            </a:r>
            <a:r>
              <a:rPr sz="1100" dirty="0">
                <a:solidFill>
                  <a:srgbClr val="1E1E1E"/>
                </a:solidFill>
                <a:latin typeface="Segoe UI"/>
                <a:cs typeface="Segoe UI"/>
              </a:rPr>
              <a:t>in</a:t>
            </a:r>
            <a:r>
              <a:rPr sz="1100" spc="-30" dirty="0">
                <a:solidFill>
                  <a:srgbClr val="1E1E1E"/>
                </a:solidFill>
                <a:latin typeface="Segoe UI"/>
                <a:cs typeface="Segoe UI"/>
              </a:rPr>
              <a:t> </a:t>
            </a:r>
            <a:r>
              <a:rPr sz="1100" dirty="0">
                <a:solidFill>
                  <a:srgbClr val="1E1E1E"/>
                </a:solidFill>
                <a:latin typeface="Segoe UI"/>
                <a:cs typeface="Segoe UI"/>
              </a:rPr>
              <a:t>kaart</a:t>
            </a:r>
            <a:r>
              <a:rPr sz="1100" spc="-35" dirty="0">
                <a:solidFill>
                  <a:srgbClr val="1E1E1E"/>
                </a:solidFill>
                <a:latin typeface="Segoe UI"/>
                <a:cs typeface="Segoe UI"/>
              </a:rPr>
              <a:t> </a:t>
            </a:r>
            <a:r>
              <a:rPr sz="1100" dirty="0">
                <a:solidFill>
                  <a:srgbClr val="1E1E1E"/>
                </a:solidFill>
                <a:latin typeface="Segoe UI"/>
                <a:cs typeface="Segoe UI"/>
              </a:rPr>
              <a:t>gebracht</a:t>
            </a:r>
            <a:r>
              <a:rPr sz="1100" spc="-20" dirty="0">
                <a:solidFill>
                  <a:srgbClr val="1E1E1E"/>
                </a:solidFill>
                <a:latin typeface="Segoe UI"/>
                <a:cs typeface="Segoe UI"/>
              </a:rPr>
              <a:t> </a:t>
            </a:r>
            <a:r>
              <a:rPr sz="1100" dirty="0">
                <a:solidFill>
                  <a:srgbClr val="1E1E1E"/>
                </a:solidFill>
                <a:latin typeface="Segoe UI"/>
                <a:cs typeface="Segoe UI"/>
              </a:rPr>
              <a:t>welke</a:t>
            </a:r>
            <a:r>
              <a:rPr sz="1100" spc="-30" dirty="0">
                <a:solidFill>
                  <a:srgbClr val="1E1E1E"/>
                </a:solidFill>
                <a:latin typeface="Segoe UI"/>
                <a:cs typeface="Segoe UI"/>
              </a:rPr>
              <a:t> </a:t>
            </a:r>
            <a:r>
              <a:rPr sz="1100" dirty="0">
                <a:solidFill>
                  <a:srgbClr val="1E1E1E"/>
                </a:solidFill>
                <a:latin typeface="Segoe UI"/>
                <a:cs typeface="Segoe UI"/>
              </a:rPr>
              <a:t>diensten</a:t>
            </a:r>
            <a:r>
              <a:rPr sz="1100" spc="-30" dirty="0">
                <a:solidFill>
                  <a:srgbClr val="1E1E1E"/>
                </a:solidFill>
                <a:latin typeface="Segoe UI"/>
                <a:cs typeface="Segoe UI"/>
              </a:rPr>
              <a:t> </a:t>
            </a:r>
            <a:r>
              <a:rPr sz="1100" dirty="0">
                <a:solidFill>
                  <a:srgbClr val="1E1E1E"/>
                </a:solidFill>
                <a:latin typeface="Segoe UI"/>
                <a:cs typeface="Segoe UI"/>
              </a:rPr>
              <a:t>welke</a:t>
            </a:r>
            <a:r>
              <a:rPr sz="1100" spc="-25" dirty="0">
                <a:solidFill>
                  <a:srgbClr val="1E1E1E"/>
                </a:solidFill>
                <a:latin typeface="Segoe UI"/>
                <a:cs typeface="Segoe UI"/>
              </a:rPr>
              <a:t> </a:t>
            </a:r>
            <a:r>
              <a:rPr sz="1100" dirty="0">
                <a:solidFill>
                  <a:srgbClr val="1E1E1E"/>
                </a:solidFill>
                <a:latin typeface="Segoe UI"/>
                <a:cs typeface="Segoe UI"/>
              </a:rPr>
              <a:t>software</a:t>
            </a:r>
            <a:r>
              <a:rPr sz="1100" spc="-20" dirty="0">
                <a:solidFill>
                  <a:srgbClr val="1E1E1E"/>
                </a:solidFill>
                <a:latin typeface="Segoe UI"/>
                <a:cs typeface="Segoe UI"/>
              </a:rPr>
              <a:t> </a:t>
            </a:r>
            <a:r>
              <a:rPr sz="1100" dirty="0">
                <a:solidFill>
                  <a:srgbClr val="1E1E1E"/>
                </a:solidFill>
                <a:latin typeface="Segoe UI"/>
                <a:cs typeface="Segoe UI"/>
              </a:rPr>
              <a:t>gebruiken</a:t>
            </a:r>
            <a:r>
              <a:rPr sz="1100" spc="-20" dirty="0">
                <a:solidFill>
                  <a:srgbClr val="1E1E1E"/>
                </a:solidFill>
                <a:latin typeface="Segoe UI"/>
                <a:cs typeface="Segoe UI"/>
              </a:rPr>
              <a:t> </a:t>
            </a:r>
            <a:r>
              <a:rPr sz="1100" dirty="0">
                <a:solidFill>
                  <a:srgbClr val="1E1E1E"/>
                </a:solidFill>
                <a:latin typeface="Segoe UI"/>
                <a:cs typeface="Segoe UI"/>
              </a:rPr>
              <a:t>en/of</a:t>
            </a:r>
            <a:r>
              <a:rPr sz="1100" spc="-40" dirty="0">
                <a:solidFill>
                  <a:srgbClr val="1E1E1E"/>
                </a:solidFill>
                <a:latin typeface="Segoe UI"/>
                <a:cs typeface="Segoe UI"/>
              </a:rPr>
              <a:t> </a:t>
            </a:r>
            <a:r>
              <a:rPr sz="1100" dirty="0">
                <a:solidFill>
                  <a:srgbClr val="1E1E1E"/>
                </a:solidFill>
                <a:latin typeface="Segoe UI"/>
                <a:cs typeface="Segoe UI"/>
              </a:rPr>
              <a:t>nodig</a:t>
            </a:r>
            <a:r>
              <a:rPr sz="1100" spc="-20" dirty="0">
                <a:solidFill>
                  <a:srgbClr val="1E1E1E"/>
                </a:solidFill>
                <a:latin typeface="Segoe UI"/>
                <a:cs typeface="Segoe UI"/>
              </a:rPr>
              <a:t> </a:t>
            </a:r>
            <a:r>
              <a:rPr sz="1100" spc="-10" dirty="0">
                <a:solidFill>
                  <a:srgbClr val="1E1E1E"/>
                </a:solidFill>
                <a:latin typeface="Segoe UI"/>
                <a:cs typeface="Segoe UI"/>
              </a:rPr>
              <a:t>hebben.</a:t>
            </a:r>
            <a:endParaRPr sz="1100" dirty="0">
              <a:latin typeface="Segoe UI"/>
              <a:cs typeface="Segoe UI"/>
            </a:endParaRPr>
          </a:p>
          <a:p>
            <a:pPr marL="469265" indent="-227965">
              <a:lnSpc>
                <a:spcPct val="100000"/>
              </a:lnSpc>
              <a:spcBef>
                <a:spcPts val="1225"/>
              </a:spcBef>
              <a:buClr>
                <a:srgbClr val="44B8BE"/>
              </a:buClr>
              <a:buFont typeface="Arial MT"/>
              <a:buChar char="•"/>
              <a:tabLst>
                <a:tab pos="469265" algn="l"/>
              </a:tabLst>
            </a:pPr>
            <a:r>
              <a:rPr sz="1100" dirty="0">
                <a:solidFill>
                  <a:srgbClr val="1E1E1E"/>
                </a:solidFill>
                <a:latin typeface="Segoe UI"/>
                <a:cs typeface="Segoe UI"/>
              </a:rPr>
              <a:t>Tekorten</a:t>
            </a:r>
            <a:r>
              <a:rPr sz="1100" spc="-35" dirty="0">
                <a:solidFill>
                  <a:srgbClr val="1E1E1E"/>
                </a:solidFill>
                <a:latin typeface="Segoe UI"/>
                <a:cs typeface="Segoe UI"/>
              </a:rPr>
              <a:t> </a:t>
            </a:r>
            <a:r>
              <a:rPr sz="1100" dirty="0">
                <a:solidFill>
                  <a:srgbClr val="1E1E1E"/>
                </a:solidFill>
                <a:latin typeface="Segoe UI"/>
                <a:cs typeface="Segoe UI"/>
              </a:rPr>
              <a:t>worden</a:t>
            </a:r>
            <a:r>
              <a:rPr sz="1100" spc="-10" dirty="0">
                <a:solidFill>
                  <a:srgbClr val="1E1E1E"/>
                </a:solidFill>
                <a:latin typeface="Segoe UI"/>
                <a:cs typeface="Segoe UI"/>
              </a:rPr>
              <a:t> </a:t>
            </a:r>
            <a:r>
              <a:rPr sz="1100" dirty="0">
                <a:solidFill>
                  <a:srgbClr val="1E1E1E"/>
                </a:solidFill>
                <a:latin typeface="Segoe UI"/>
                <a:cs typeface="Segoe UI"/>
              </a:rPr>
              <a:t>de</a:t>
            </a:r>
            <a:r>
              <a:rPr sz="1100" spc="-30" dirty="0">
                <a:solidFill>
                  <a:srgbClr val="1E1E1E"/>
                </a:solidFill>
                <a:latin typeface="Segoe UI"/>
                <a:cs typeface="Segoe UI"/>
              </a:rPr>
              <a:t> </a:t>
            </a:r>
            <a:r>
              <a:rPr sz="1100" dirty="0">
                <a:solidFill>
                  <a:srgbClr val="1E1E1E"/>
                </a:solidFill>
                <a:latin typeface="Segoe UI"/>
                <a:cs typeface="Segoe UI"/>
              </a:rPr>
              <a:t>komende</a:t>
            </a:r>
            <a:r>
              <a:rPr sz="1100" spc="-30" dirty="0">
                <a:solidFill>
                  <a:srgbClr val="1E1E1E"/>
                </a:solidFill>
                <a:latin typeface="Segoe UI"/>
                <a:cs typeface="Segoe UI"/>
              </a:rPr>
              <a:t> </a:t>
            </a:r>
            <a:r>
              <a:rPr sz="1100" dirty="0">
                <a:solidFill>
                  <a:srgbClr val="1E1E1E"/>
                </a:solidFill>
                <a:latin typeface="Segoe UI"/>
                <a:cs typeface="Segoe UI"/>
              </a:rPr>
              <a:t>bestuursperiode</a:t>
            </a:r>
            <a:r>
              <a:rPr sz="1100" spc="-30" dirty="0">
                <a:solidFill>
                  <a:srgbClr val="1E1E1E"/>
                </a:solidFill>
                <a:latin typeface="Segoe UI"/>
                <a:cs typeface="Segoe UI"/>
              </a:rPr>
              <a:t> </a:t>
            </a:r>
            <a:r>
              <a:rPr sz="1100" dirty="0">
                <a:solidFill>
                  <a:srgbClr val="1E1E1E"/>
                </a:solidFill>
                <a:latin typeface="Segoe UI"/>
                <a:cs typeface="Segoe UI"/>
              </a:rPr>
              <a:t>opgevangen</a:t>
            </a:r>
            <a:r>
              <a:rPr sz="1100" spc="-20" dirty="0">
                <a:solidFill>
                  <a:srgbClr val="1E1E1E"/>
                </a:solidFill>
                <a:latin typeface="Segoe UI"/>
                <a:cs typeface="Segoe UI"/>
              </a:rPr>
              <a:t> </a:t>
            </a:r>
            <a:r>
              <a:rPr sz="1100" dirty="0">
                <a:solidFill>
                  <a:srgbClr val="1E1E1E"/>
                </a:solidFill>
                <a:latin typeface="Segoe UI"/>
                <a:cs typeface="Segoe UI"/>
              </a:rPr>
              <a:t>en</a:t>
            </a:r>
            <a:r>
              <a:rPr sz="1100" spc="-30" dirty="0">
                <a:solidFill>
                  <a:srgbClr val="1E1E1E"/>
                </a:solidFill>
                <a:latin typeface="Segoe UI"/>
                <a:cs typeface="Segoe UI"/>
              </a:rPr>
              <a:t> </a:t>
            </a:r>
            <a:r>
              <a:rPr sz="1100" dirty="0">
                <a:solidFill>
                  <a:srgbClr val="1E1E1E"/>
                </a:solidFill>
                <a:latin typeface="Segoe UI"/>
                <a:cs typeface="Segoe UI"/>
              </a:rPr>
              <a:t>hiervoor</a:t>
            </a:r>
            <a:r>
              <a:rPr sz="1100" spc="-30" dirty="0">
                <a:solidFill>
                  <a:srgbClr val="1E1E1E"/>
                </a:solidFill>
                <a:latin typeface="Segoe UI"/>
                <a:cs typeface="Segoe UI"/>
              </a:rPr>
              <a:t> </a:t>
            </a:r>
            <a:r>
              <a:rPr sz="1100" dirty="0">
                <a:solidFill>
                  <a:srgbClr val="1E1E1E"/>
                </a:solidFill>
                <a:latin typeface="Segoe UI"/>
                <a:cs typeface="Segoe UI"/>
              </a:rPr>
              <a:t>wordt</a:t>
            </a:r>
            <a:r>
              <a:rPr sz="1100" spc="-15" dirty="0">
                <a:solidFill>
                  <a:srgbClr val="1E1E1E"/>
                </a:solidFill>
                <a:latin typeface="Segoe UI"/>
                <a:cs typeface="Segoe UI"/>
              </a:rPr>
              <a:t> </a:t>
            </a:r>
            <a:r>
              <a:rPr sz="1100" dirty="0">
                <a:solidFill>
                  <a:srgbClr val="1E1E1E"/>
                </a:solidFill>
                <a:latin typeface="Segoe UI"/>
                <a:cs typeface="Segoe UI"/>
              </a:rPr>
              <a:t>ook</a:t>
            </a:r>
            <a:r>
              <a:rPr sz="1100" spc="-25" dirty="0">
                <a:solidFill>
                  <a:srgbClr val="1E1E1E"/>
                </a:solidFill>
                <a:latin typeface="Segoe UI"/>
                <a:cs typeface="Segoe UI"/>
              </a:rPr>
              <a:t> </a:t>
            </a:r>
            <a:r>
              <a:rPr sz="1100" dirty="0">
                <a:solidFill>
                  <a:srgbClr val="1E1E1E"/>
                </a:solidFill>
                <a:latin typeface="Segoe UI"/>
                <a:cs typeface="Segoe UI"/>
              </a:rPr>
              <a:t>de</a:t>
            </a:r>
            <a:r>
              <a:rPr sz="1100" spc="-30" dirty="0">
                <a:solidFill>
                  <a:srgbClr val="1E1E1E"/>
                </a:solidFill>
                <a:latin typeface="Segoe UI"/>
                <a:cs typeface="Segoe UI"/>
              </a:rPr>
              <a:t> </a:t>
            </a:r>
            <a:r>
              <a:rPr sz="1100" dirty="0">
                <a:solidFill>
                  <a:srgbClr val="1E1E1E"/>
                </a:solidFill>
                <a:latin typeface="Segoe UI"/>
                <a:cs typeface="Segoe UI"/>
              </a:rPr>
              <a:t>ruimte</a:t>
            </a:r>
            <a:r>
              <a:rPr sz="1100" spc="-25" dirty="0">
                <a:solidFill>
                  <a:srgbClr val="1E1E1E"/>
                </a:solidFill>
                <a:latin typeface="Segoe UI"/>
                <a:cs typeface="Segoe UI"/>
              </a:rPr>
              <a:t> </a:t>
            </a:r>
            <a:r>
              <a:rPr sz="1100" dirty="0">
                <a:solidFill>
                  <a:srgbClr val="1E1E1E"/>
                </a:solidFill>
                <a:latin typeface="Segoe UI"/>
                <a:cs typeface="Segoe UI"/>
              </a:rPr>
              <a:t>voorzien</a:t>
            </a:r>
            <a:r>
              <a:rPr sz="1100" spc="-30" dirty="0">
                <a:solidFill>
                  <a:srgbClr val="1E1E1E"/>
                </a:solidFill>
                <a:latin typeface="Segoe UI"/>
                <a:cs typeface="Segoe UI"/>
              </a:rPr>
              <a:t> </a:t>
            </a:r>
            <a:r>
              <a:rPr sz="1100" dirty="0">
                <a:solidFill>
                  <a:srgbClr val="1E1E1E"/>
                </a:solidFill>
                <a:latin typeface="Segoe UI"/>
                <a:cs typeface="Segoe UI"/>
              </a:rPr>
              <a:t>die</a:t>
            </a:r>
            <a:r>
              <a:rPr sz="1100" spc="-45" dirty="0">
                <a:solidFill>
                  <a:srgbClr val="1E1E1E"/>
                </a:solidFill>
                <a:latin typeface="Segoe UI"/>
                <a:cs typeface="Segoe UI"/>
              </a:rPr>
              <a:t> </a:t>
            </a:r>
            <a:r>
              <a:rPr sz="1100" dirty="0">
                <a:solidFill>
                  <a:srgbClr val="1E1E1E"/>
                </a:solidFill>
                <a:latin typeface="Segoe UI"/>
                <a:cs typeface="Segoe UI"/>
              </a:rPr>
              <a:t>noodzakelijk</a:t>
            </a:r>
            <a:r>
              <a:rPr sz="1100" spc="-30" dirty="0">
                <a:solidFill>
                  <a:srgbClr val="1E1E1E"/>
                </a:solidFill>
                <a:latin typeface="Segoe UI"/>
                <a:cs typeface="Segoe UI"/>
              </a:rPr>
              <a:t> </a:t>
            </a:r>
            <a:r>
              <a:rPr sz="1100" dirty="0">
                <a:solidFill>
                  <a:srgbClr val="1E1E1E"/>
                </a:solidFill>
                <a:latin typeface="Segoe UI"/>
                <a:cs typeface="Segoe UI"/>
              </a:rPr>
              <a:t>is</a:t>
            </a:r>
            <a:r>
              <a:rPr sz="1100" spc="-45" dirty="0">
                <a:solidFill>
                  <a:srgbClr val="1E1E1E"/>
                </a:solidFill>
                <a:latin typeface="Segoe UI"/>
                <a:cs typeface="Segoe UI"/>
              </a:rPr>
              <a:t> </a:t>
            </a:r>
            <a:r>
              <a:rPr sz="1100" dirty="0">
                <a:solidFill>
                  <a:srgbClr val="1E1E1E"/>
                </a:solidFill>
                <a:latin typeface="Segoe UI"/>
                <a:cs typeface="Segoe UI"/>
              </a:rPr>
              <a:t>om</a:t>
            </a:r>
            <a:r>
              <a:rPr sz="1100" spc="-25" dirty="0">
                <a:solidFill>
                  <a:srgbClr val="1E1E1E"/>
                </a:solidFill>
                <a:latin typeface="Segoe UI"/>
                <a:cs typeface="Segoe UI"/>
              </a:rPr>
              <a:t> tot</a:t>
            </a:r>
            <a:endParaRPr sz="1100" dirty="0">
              <a:latin typeface="Segoe UI"/>
              <a:cs typeface="Segoe UI"/>
            </a:endParaRPr>
          </a:p>
          <a:p>
            <a:pPr marL="469900">
              <a:lnSpc>
                <a:spcPct val="100000"/>
              </a:lnSpc>
              <a:spcBef>
                <a:spcPts val="530"/>
              </a:spcBef>
            </a:pPr>
            <a:r>
              <a:rPr sz="1100" dirty="0">
                <a:solidFill>
                  <a:srgbClr val="1E1E1E"/>
                </a:solidFill>
                <a:latin typeface="Segoe UI"/>
                <a:cs typeface="Segoe UI"/>
              </a:rPr>
              <a:t>een</a:t>
            </a:r>
            <a:r>
              <a:rPr sz="1100" spc="-35" dirty="0">
                <a:solidFill>
                  <a:srgbClr val="1E1E1E"/>
                </a:solidFill>
                <a:latin typeface="Segoe UI"/>
                <a:cs typeface="Segoe UI"/>
              </a:rPr>
              <a:t> </a:t>
            </a:r>
            <a:r>
              <a:rPr sz="1100" dirty="0">
                <a:solidFill>
                  <a:srgbClr val="1E1E1E"/>
                </a:solidFill>
                <a:latin typeface="Segoe UI"/>
                <a:cs typeface="Segoe UI"/>
              </a:rPr>
              <a:t>goede</a:t>
            </a:r>
            <a:r>
              <a:rPr sz="1100" spc="-35" dirty="0">
                <a:solidFill>
                  <a:srgbClr val="1E1E1E"/>
                </a:solidFill>
                <a:latin typeface="Segoe UI"/>
                <a:cs typeface="Segoe UI"/>
              </a:rPr>
              <a:t> </a:t>
            </a:r>
            <a:r>
              <a:rPr sz="1100" dirty="0">
                <a:solidFill>
                  <a:srgbClr val="1E1E1E"/>
                </a:solidFill>
                <a:latin typeface="Segoe UI"/>
                <a:cs typeface="Segoe UI"/>
              </a:rPr>
              <a:t>implementatie</a:t>
            </a:r>
            <a:r>
              <a:rPr sz="1100" spc="-25" dirty="0">
                <a:solidFill>
                  <a:srgbClr val="1E1E1E"/>
                </a:solidFill>
                <a:latin typeface="Segoe UI"/>
                <a:cs typeface="Segoe UI"/>
              </a:rPr>
              <a:t> </a:t>
            </a:r>
            <a:r>
              <a:rPr sz="1100" dirty="0">
                <a:solidFill>
                  <a:srgbClr val="1E1E1E"/>
                </a:solidFill>
                <a:latin typeface="Segoe UI"/>
                <a:cs typeface="Segoe UI"/>
              </a:rPr>
              <a:t>te</a:t>
            </a:r>
            <a:r>
              <a:rPr sz="1100" spc="-35" dirty="0">
                <a:solidFill>
                  <a:srgbClr val="1E1E1E"/>
                </a:solidFill>
                <a:latin typeface="Segoe UI"/>
                <a:cs typeface="Segoe UI"/>
              </a:rPr>
              <a:t> </a:t>
            </a:r>
            <a:r>
              <a:rPr sz="1100" dirty="0">
                <a:solidFill>
                  <a:srgbClr val="1E1E1E"/>
                </a:solidFill>
                <a:latin typeface="Segoe UI"/>
                <a:cs typeface="Segoe UI"/>
              </a:rPr>
              <a:t>komen</a:t>
            </a:r>
            <a:r>
              <a:rPr sz="1100" spc="-30" dirty="0">
                <a:solidFill>
                  <a:srgbClr val="1E1E1E"/>
                </a:solidFill>
                <a:latin typeface="Segoe UI"/>
                <a:cs typeface="Segoe UI"/>
              </a:rPr>
              <a:t> </a:t>
            </a:r>
            <a:r>
              <a:rPr sz="1100" dirty="0">
                <a:solidFill>
                  <a:srgbClr val="1E1E1E"/>
                </a:solidFill>
                <a:latin typeface="Segoe UI"/>
                <a:cs typeface="Segoe UI"/>
              </a:rPr>
              <a:t>(financieel,</a:t>
            </a:r>
            <a:r>
              <a:rPr sz="1100" spc="-30" dirty="0">
                <a:solidFill>
                  <a:srgbClr val="1E1E1E"/>
                </a:solidFill>
                <a:latin typeface="Segoe UI"/>
                <a:cs typeface="Segoe UI"/>
              </a:rPr>
              <a:t> </a:t>
            </a:r>
            <a:r>
              <a:rPr sz="1100" dirty="0">
                <a:solidFill>
                  <a:srgbClr val="1E1E1E"/>
                </a:solidFill>
                <a:latin typeface="Segoe UI"/>
                <a:cs typeface="Segoe UI"/>
              </a:rPr>
              <a:t>opleiding,</a:t>
            </a:r>
            <a:r>
              <a:rPr sz="1100" spc="-35" dirty="0">
                <a:solidFill>
                  <a:srgbClr val="1E1E1E"/>
                </a:solidFill>
                <a:latin typeface="Segoe UI"/>
                <a:cs typeface="Segoe UI"/>
              </a:rPr>
              <a:t> </a:t>
            </a:r>
            <a:r>
              <a:rPr sz="1100" spc="-25" dirty="0">
                <a:solidFill>
                  <a:srgbClr val="1E1E1E"/>
                </a:solidFill>
                <a:latin typeface="Segoe UI"/>
                <a:cs typeface="Segoe UI"/>
              </a:rPr>
              <a:t>…).</a:t>
            </a:r>
            <a:endParaRPr sz="1100" dirty="0">
              <a:latin typeface="Segoe UI"/>
              <a:cs typeface="Segoe UI"/>
            </a:endParaRPr>
          </a:p>
          <a:p>
            <a:pPr marL="469265" indent="-227965">
              <a:lnSpc>
                <a:spcPct val="100000"/>
              </a:lnSpc>
              <a:spcBef>
                <a:spcPts val="1235"/>
              </a:spcBef>
              <a:buClr>
                <a:srgbClr val="44B8BE"/>
              </a:buClr>
              <a:buFont typeface="Arial MT"/>
              <a:buChar char="•"/>
              <a:tabLst>
                <a:tab pos="469265" algn="l"/>
              </a:tabLst>
            </a:pPr>
            <a:r>
              <a:rPr sz="1100" dirty="0">
                <a:solidFill>
                  <a:srgbClr val="1E1E1E"/>
                </a:solidFill>
                <a:latin typeface="Segoe UI"/>
                <a:cs typeface="Segoe UI"/>
              </a:rPr>
              <a:t>Bij</a:t>
            </a:r>
            <a:r>
              <a:rPr sz="1100" spc="-45" dirty="0">
                <a:solidFill>
                  <a:srgbClr val="1E1E1E"/>
                </a:solidFill>
                <a:latin typeface="Segoe UI"/>
                <a:cs typeface="Segoe UI"/>
              </a:rPr>
              <a:t> </a:t>
            </a:r>
            <a:r>
              <a:rPr sz="1100" dirty="0">
                <a:solidFill>
                  <a:srgbClr val="1E1E1E"/>
                </a:solidFill>
                <a:latin typeface="Segoe UI"/>
                <a:cs typeface="Segoe UI"/>
              </a:rPr>
              <a:t>nieuwe</a:t>
            </a:r>
            <a:r>
              <a:rPr sz="1100" spc="-30" dirty="0">
                <a:solidFill>
                  <a:srgbClr val="1E1E1E"/>
                </a:solidFill>
                <a:latin typeface="Segoe UI"/>
                <a:cs typeface="Segoe UI"/>
              </a:rPr>
              <a:t> </a:t>
            </a:r>
            <a:r>
              <a:rPr sz="1100" dirty="0">
                <a:solidFill>
                  <a:srgbClr val="1E1E1E"/>
                </a:solidFill>
                <a:latin typeface="Segoe UI"/>
                <a:cs typeface="Segoe UI"/>
              </a:rPr>
              <a:t>functies</a:t>
            </a:r>
            <a:r>
              <a:rPr sz="1100" spc="-15" dirty="0">
                <a:solidFill>
                  <a:srgbClr val="1E1E1E"/>
                </a:solidFill>
                <a:latin typeface="Segoe UI"/>
                <a:cs typeface="Segoe UI"/>
              </a:rPr>
              <a:t> </a:t>
            </a:r>
            <a:r>
              <a:rPr sz="1100" dirty="0">
                <a:solidFill>
                  <a:srgbClr val="1E1E1E"/>
                </a:solidFill>
                <a:latin typeface="Segoe UI"/>
                <a:cs typeface="Segoe UI"/>
              </a:rPr>
              <a:t>wordt</a:t>
            </a:r>
            <a:r>
              <a:rPr sz="1100" spc="-10" dirty="0">
                <a:solidFill>
                  <a:srgbClr val="1E1E1E"/>
                </a:solidFill>
                <a:latin typeface="Segoe UI"/>
                <a:cs typeface="Segoe UI"/>
              </a:rPr>
              <a:t> </a:t>
            </a:r>
            <a:r>
              <a:rPr sz="1100" dirty="0">
                <a:solidFill>
                  <a:srgbClr val="1E1E1E"/>
                </a:solidFill>
                <a:latin typeface="Segoe UI"/>
                <a:cs typeface="Segoe UI"/>
              </a:rPr>
              <a:t>steeds</a:t>
            </a:r>
            <a:r>
              <a:rPr sz="1100" spc="-40" dirty="0">
                <a:solidFill>
                  <a:srgbClr val="1E1E1E"/>
                </a:solidFill>
                <a:latin typeface="Segoe UI"/>
                <a:cs typeface="Segoe UI"/>
              </a:rPr>
              <a:t> </a:t>
            </a:r>
            <a:r>
              <a:rPr sz="1100" dirty="0">
                <a:solidFill>
                  <a:srgbClr val="1E1E1E"/>
                </a:solidFill>
                <a:latin typeface="Segoe UI"/>
                <a:cs typeface="Segoe UI"/>
              </a:rPr>
              <a:t>in</a:t>
            </a:r>
            <a:r>
              <a:rPr sz="1100" spc="-30" dirty="0">
                <a:solidFill>
                  <a:srgbClr val="1E1E1E"/>
                </a:solidFill>
                <a:latin typeface="Segoe UI"/>
                <a:cs typeface="Segoe UI"/>
              </a:rPr>
              <a:t> </a:t>
            </a:r>
            <a:r>
              <a:rPr sz="1100" dirty="0">
                <a:solidFill>
                  <a:srgbClr val="1E1E1E"/>
                </a:solidFill>
                <a:latin typeface="Segoe UI"/>
                <a:cs typeface="Segoe UI"/>
              </a:rPr>
              <a:t>kaart</a:t>
            </a:r>
            <a:r>
              <a:rPr sz="1100" spc="-25" dirty="0">
                <a:solidFill>
                  <a:srgbClr val="1E1E1E"/>
                </a:solidFill>
                <a:latin typeface="Segoe UI"/>
                <a:cs typeface="Segoe UI"/>
              </a:rPr>
              <a:t> </a:t>
            </a:r>
            <a:r>
              <a:rPr sz="1100" dirty="0">
                <a:solidFill>
                  <a:srgbClr val="1E1E1E"/>
                </a:solidFill>
                <a:latin typeface="Segoe UI"/>
                <a:cs typeface="Segoe UI"/>
              </a:rPr>
              <a:t>gebracht</a:t>
            </a:r>
            <a:r>
              <a:rPr sz="1100" spc="-20" dirty="0">
                <a:solidFill>
                  <a:srgbClr val="1E1E1E"/>
                </a:solidFill>
                <a:latin typeface="Segoe UI"/>
                <a:cs typeface="Segoe UI"/>
              </a:rPr>
              <a:t> </a:t>
            </a:r>
            <a:r>
              <a:rPr sz="1100" dirty="0">
                <a:solidFill>
                  <a:srgbClr val="1E1E1E"/>
                </a:solidFill>
                <a:latin typeface="Segoe UI"/>
                <a:cs typeface="Segoe UI"/>
              </a:rPr>
              <a:t>welke</a:t>
            </a:r>
            <a:r>
              <a:rPr sz="1100" spc="-15" dirty="0">
                <a:solidFill>
                  <a:srgbClr val="1E1E1E"/>
                </a:solidFill>
                <a:latin typeface="Segoe UI"/>
                <a:cs typeface="Segoe UI"/>
              </a:rPr>
              <a:t> </a:t>
            </a:r>
            <a:r>
              <a:rPr sz="1100" dirty="0">
                <a:solidFill>
                  <a:srgbClr val="1E1E1E"/>
                </a:solidFill>
                <a:latin typeface="Segoe UI"/>
                <a:cs typeface="Segoe UI"/>
              </a:rPr>
              <a:t>digitale</a:t>
            </a:r>
            <a:r>
              <a:rPr sz="1100" spc="-30" dirty="0">
                <a:solidFill>
                  <a:srgbClr val="1E1E1E"/>
                </a:solidFill>
                <a:latin typeface="Segoe UI"/>
                <a:cs typeface="Segoe UI"/>
              </a:rPr>
              <a:t> </a:t>
            </a:r>
            <a:r>
              <a:rPr sz="1100" dirty="0">
                <a:solidFill>
                  <a:srgbClr val="1E1E1E"/>
                </a:solidFill>
                <a:latin typeface="Segoe UI"/>
                <a:cs typeface="Segoe UI"/>
              </a:rPr>
              <a:t>omkadering</a:t>
            </a:r>
            <a:r>
              <a:rPr sz="1100" spc="-30" dirty="0">
                <a:solidFill>
                  <a:srgbClr val="1E1E1E"/>
                </a:solidFill>
                <a:latin typeface="Segoe UI"/>
                <a:cs typeface="Segoe UI"/>
              </a:rPr>
              <a:t> </a:t>
            </a:r>
            <a:r>
              <a:rPr sz="1100" dirty="0">
                <a:solidFill>
                  <a:srgbClr val="1E1E1E"/>
                </a:solidFill>
                <a:latin typeface="Segoe UI"/>
                <a:cs typeface="Segoe UI"/>
              </a:rPr>
              <a:t>vereist</a:t>
            </a:r>
            <a:r>
              <a:rPr sz="1100" spc="-30" dirty="0">
                <a:solidFill>
                  <a:srgbClr val="1E1E1E"/>
                </a:solidFill>
                <a:latin typeface="Segoe UI"/>
                <a:cs typeface="Segoe UI"/>
              </a:rPr>
              <a:t> </a:t>
            </a:r>
            <a:r>
              <a:rPr sz="1100" dirty="0">
                <a:solidFill>
                  <a:srgbClr val="1E1E1E"/>
                </a:solidFill>
                <a:latin typeface="Segoe UI"/>
                <a:cs typeface="Segoe UI"/>
              </a:rPr>
              <a:t>is</a:t>
            </a:r>
            <a:r>
              <a:rPr sz="1100" spc="-40" dirty="0">
                <a:solidFill>
                  <a:srgbClr val="1E1E1E"/>
                </a:solidFill>
                <a:latin typeface="Segoe UI"/>
                <a:cs typeface="Segoe UI"/>
              </a:rPr>
              <a:t> </a:t>
            </a:r>
            <a:r>
              <a:rPr sz="1100" dirty="0">
                <a:solidFill>
                  <a:srgbClr val="1E1E1E"/>
                </a:solidFill>
                <a:latin typeface="Segoe UI"/>
                <a:cs typeface="Segoe UI"/>
              </a:rPr>
              <a:t>om</a:t>
            </a:r>
            <a:r>
              <a:rPr sz="1100" spc="-25"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dirty="0">
                <a:solidFill>
                  <a:srgbClr val="1E1E1E"/>
                </a:solidFill>
                <a:latin typeface="Segoe UI"/>
                <a:cs typeface="Segoe UI"/>
              </a:rPr>
              <a:t>functie</a:t>
            </a:r>
            <a:r>
              <a:rPr sz="1100" spc="-20" dirty="0">
                <a:solidFill>
                  <a:srgbClr val="1E1E1E"/>
                </a:solidFill>
                <a:latin typeface="Segoe UI"/>
                <a:cs typeface="Segoe UI"/>
              </a:rPr>
              <a:t> </a:t>
            </a:r>
            <a:r>
              <a:rPr sz="1100" dirty="0">
                <a:solidFill>
                  <a:srgbClr val="1E1E1E"/>
                </a:solidFill>
                <a:latin typeface="Segoe UI"/>
                <a:cs typeface="Segoe UI"/>
              </a:rPr>
              <a:t>afdoende</a:t>
            </a:r>
            <a:r>
              <a:rPr sz="1100" spc="-30" dirty="0">
                <a:solidFill>
                  <a:srgbClr val="1E1E1E"/>
                </a:solidFill>
                <a:latin typeface="Segoe UI"/>
                <a:cs typeface="Segoe UI"/>
              </a:rPr>
              <a:t> </a:t>
            </a:r>
            <a:r>
              <a:rPr sz="1100" dirty="0">
                <a:solidFill>
                  <a:srgbClr val="1E1E1E"/>
                </a:solidFill>
                <a:latin typeface="Segoe UI"/>
                <a:cs typeface="Segoe UI"/>
              </a:rPr>
              <a:t>te</a:t>
            </a:r>
            <a:r>
              <a:rPr sz="1100" spc="-25" dirty="0">
                <a:solidFill>
                  <a:srgbClr val="1E1E1E"/>
                </a:solidFill>
                <a:latin typeface="Segoe UI"/>
                <a:cs typeface="Segoe UI"/>
              </a:rPr>
              <a:t> </a:t>
            </a:r>
            <a:r>
              <a:rPr sz="1100" dirty="0">
                <a:solidFill>
                  <a:srgbClr val="1E1E1E"/>
                </a:solidFill>
                <a:latin typeface="Segoe UI"/>
                <a:cs typeface="Segoe UI"/>
              </a:rPr>
              <a:t>kunnen</a:t>
            </a:r>
            <a:r>
              <a:rPr sz="1100" spc="-30" dirty="0">
                <a:solidFill>
                  <a:srgbClr val="1E1E1E"/>
                </a:solidFill>
                <a:latin typeface="Segoe UI"/>
                <a:cs typeface="Segoe UI"/>
              </a:rPr>
              <a:t> </a:t>
            </a:r>
            <a:r>
              <a:rPr sz="1100" spc="-10" dirty="0">
                <a:solidFill>
                  <a:srgbClr val="1E1E1E"/>
                </a:solidFill>
                <a:latin typeface="Segoe UI"/>
                <a:cs typeface="Segoe UI"/>
              </a:rPr>
              <a:t>uitvoeren.</a:t>
            </a:r>
            <a:endParaRPr sz="1100" dirty="0">
              <a:latin typeface="Segoe UI"/>
              <a:cs typeface="Segoe UI"/>
            </a:endParaRPr>
          </a:p>
        </p:txBody>
      </p:sp>
      <p:pic>
        <p:nvPicPr>
          <p:cNvPr id="7" name="object 7"/>
          <p:cNvPicPr/>
          <p:nvPr/>
        </p:nvPicPr>
        <p:blipFill>
          <a:blip r:embed="rId3" cstate="print"/>
          <a:stretch>
            <a:fillRect/>
          </a:stretch>
        </p:blipFill>
        <p:spPr>
          <a:xfrm>
            <a:off x="11156009" y="186422"/>
            <a:ext cx="532740" cy="459259"/>
          </a:xfrm>
          <a:prstGeom prst="rect">
            <a:avLst/>
          </a:prstGeom>
        </p:spPr>
      </p:pic>
      <p:pic>
        <p:nvPicPr>
          <p:cNvPr id="8" name="object 8"/>
          <p:cNvPicPr/>
          <p:nvPr/>
        </p:nvPicPr>
        <p:blipFill>
          <a:blip r:embed="rId4" cstate="print"/>
          <a:stretch>
            <a:fillRect/>
          </a:stretch>
        </p:blipFill>
        <p:spPr>
          <a:xfrm>
            <a:off x="870247" y="1903581"/>
            <a:ext cx="1057568" cy="952269"/>
          </a:xfrm>
          <a:prstGeom prst="rect">
            <a:avLst/>
          </a:prstGeom>
        </p:spPr>
      </p:pic>
      <p:pic>
        <p:nvPicPr>
          <p:cNvPr id="9" name="object 9"/>
          <p:cNvPicPr/>
          <p:nvPr/>
        </p:nvPicPr>
        <p:blipFill>
          <a:blip r:embed="rId5" cstate="print"/>
          <a:stretch>
            <a:fillRect/>
          </a:stretch>
        </p:blipFill>
        <p:spPr>
          <a:xfrm>
            <a:off x="934594" y="3830322"/>
            <a:ext cx="940994" cy="890501"/>
          </a:xfrm>
          <a:prstGeom prst="rect">
            <a:avLst/>
          </a:prstGeom>
        </p:spPr>
      </p:pic>
      <p:sp>
        <p:nvSpPr>
          <p:cNvPr id="10" name="object 10"/>
          <p:cNvSpPr txBox="1">
            <a:spLocks noGrp="1"/>
          </p:cNvSpPr>
          <p:nvPr>
            <p:ph type="sldNum" sz="quarter" idx="7"/>
          </p:nvPr>
        </p:nvSpPr>
        <p:spPr>
          <a:xfrm>
            <a:off x="8610600" y="6434076"/>
            <a:ext cx="2743200" cy="209673"/>
          </a:xfrm>
          <a:prstGeom prst="rect">
            <a:avLst/>
          </a:prstGeom>
        </p:spPr>
        <p:txBody>
          <a:bodyPr vert="horz" wrap="square" lIns="0" tIns="24765" rIns="0" bIns="0" rtlCol="0">
            <a:spAutoFit/>
          </a:bodyPr>
          <a:lstStyle/>
          <a:p>
            <a:pPr marL="38100">
              <a:lnSpc>
                <a:spcPct val="100000"/>
              </a:lnSpc>
              <a:spcBef>
                <a:spcPts val="195"/>
              </a:spcBef>
            </a:pPr>
            <a:r>
              <a:rPr lang="nl-BE" spc="-25" dirty="0"/>
              <a:t>7</a:t>
            </a:r>
            <a:endParaRPr spc="-25"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637920" rIns="0" bIns="0" rtlCol="0">
            <a:spAutoFit/>
          </a:bodyPr>
          <a:lstStyle/>
          <a:p>
            <a:pPr marL="96520">
              <a:lnSpc>
                <a:spcPct val="100000"/>
              </a:lnSpc>
              <a:spcBef>
                <a:spcPts val="100"/>
              </a:spcBef>
            </a:pPr>
            <a:r>
              <a:rPr dirty="0"/>
              <a:t>HR</a:t>
            </a:r>
            <a:r>
              <a:rPr spc="-20" dirty="0"/>
              <a:t> </a:t>
            </a:r>
            <a:r>
              <a:rPr dirty="0"/>
              <a:t>/</a:t>
            </a:r>
            <a:r>
              <a:rPr spc="-25" dirty="0"/>
              <a:t> </a:t>
            </a:r>
            <a:r>
              <a:rPr spc="-10" dirty="0"/>
              <a:t>personeelsbeleid</a:t>
            </a:r>
          </a:p>
        </p:txBody>
      </p:sp>
      <p:pic>
        <p:nvPicPr>
          <p:cNvPr id="3" name="object 3"/>
          <p:cNvPicPr/>
          <p:nvPr/>
        </p:nvPicPr>
        <p:blipFill>
          <a:blip r:embed="rId2" cstate="print"/>
          <a:stretch>
            <a:fillRect/>
          </a:stretch>
        </p:blipFill>
        <p:spPr>
          <a:xfrm>
            <a:off x="2435605" y="1961260"/>
            <a:ext cx="64007" cy="106679"/>
          </a:xfrm>
          <a:prstGeom prst="rect">
            <a:avLst/>
          </a:prstGeom>
        </p:spPr>
      </p:pic>
      <p:sp>
        <p:nvSpPr>
          <p:cNvPr id="4" name="object 4"/>
          <p:cNvSpPr txBox="1"/>
          <p:nvPr/>
        </p:nvSpPr>
        <p:spPr>
          <a:xfrm>
            <a:off x="2651886" y="1912365"/>
            <a:ext cx="8444230" cy="1695450"/>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1E1E1E"/>
                </a:solidFill>
                <a:latin typeface="Segoe UI"/>
                <a:cs typeface="Segoe UI"/>
              </a:rPr>
              <a:t>Onderzoeken</a:t>
            </a:r>
            <a:r>
              <a:rPr sz="1200" b="1" spc="-35" dirty="0">
                <a:solidFill>
                  <a:srgbClr val="1E1E1E"/>
                </a:solidFill>
                <a:latin typeface="Segoe UI"/>
                <a:cs typeface="Segoe UI"/>
              </a:rPr>
              <a:t> </a:t>
            </a:r>
            <a:r>
              <a:rPr sz="1200" b="1" dirty="0">
                <a:solidFill>
                  <a:srgbClr val="1E1E1E"/>
                </a:solidFill>
                <a:latin typeface="Segoe UI"/>
                <a:cs typeface="Segoe UI"/>
              </a:rPr>
              <a:t>hoe</a:t>
            </a:r>
            <a:r>
              <a:rPr sz="1200" b="1" spc="-30" dirty="0">
                <a:solidFill>
                  <a:srgbClr val="1E1E1E"/>
                </a:solidFill>
                <a:latin typeface="Segoe UI"/>
                <a:cs typeface="Segoe UI"/>
              </a:rPr>
              <a:t> </a:t>
            </a:r>
            <a:r>
              <a:rPr sz="1200" b="1" dirty="0">
                <a:solidFill>
                  <a:srgbClr val="1E1E1E"/>
                </a:solidFill>
                <a:latin typeface="Segoe UI"/>
                <a:cs typeface="Segoe UI"/>
              </a:rPr>
              <a:t>het</a:t>
            </a:r>
            <a:r>
              <a:rPr sz="1200" b="1" spc="-40" dirty="0">
                <a:solidFill>
                  <a:srgbClr val="1E1E1E"/>
                </a:solidFill>
                <a:latin typeface="Segoe UI"/>
                <a:cs typeface="Segoe UI"/>
              </a:rPr>
              <a:t> </a:t>
            </a:r>
            <a:r>
              <a:rPr sz="1200" b="1" spc="-20" dirty="0">
                <a:solidFill>
                  <a:srgbClr val="1E1E1E"/>
                </a:solidFill>
                <a:latin typeface="Segoe UI"/>
                <a:cs typeface="Segoe UI"/>
              </a:rPr>
              <a:t>HR-</a:t>
            </a:r>
            <a:r>
              <a:rPr sz="1200" b="1" dirty="0">
                <a:solidFill>
                  <a:srgbClr val="1E1E1E"/>
                </a:solidFill>
                <a:latin typeface="Segoe UI"/>
                <a:cs typeface="Segoe UI"/>
              </a:rPr>
              <a:t>beleid</a:t>
            </a:r>
            <a:r>
              <a:rPr sz="1200" b="1" spc="-15" dirty="0">
                <a:solidFill>
                  <a:srgbClr val="1E1E1E"/>
                </a:solidFill>
                <a:latin typeface="Segoe UI"/>
                <a:cs typeface="Segoe UI"/>
              </a:rPr>
              <a:t> </a:t>
            </a:r>
            <a:r>
              <a:rPr sz="1200" b="1" dirty="0">
                <a:solidFill>
                  <a:srgbClr val="1E1E1E"/>
                </a:solidFill>
                <a:latin typeface="Segoe UI"/>
                <a:cs typeface="Segoe UI"/>
              </a:rPr>
              <a:t>vorm</a:t>
            </a:r>
            <a:r>
              <a:rPr sz="1200" b="1" spc="-35" dirty="0">
                <a:solidFill>
                  <a:srgbClr val="1E1E1E"/>
                </a:solidFill>
                <a:latin typeface="Segoe UI"/>
                <a:cs typeface="Segoe UI"/>
              </a:rPr>
              <a:t> </a:t>
            </a:r>
            <a:r>
              <a:rPr sz="1200" b="1" dirty="0">
                <a:solidFill>
                  <a:srgbClr val="1E1E1E"/>
                </a:solidFill>
                <a:latin typeface="Segoe UI"/>
                <a:cs typeface="Segoe UI"/>
              </a:rPr>
              <a:t>kan</a:t>
            </a:r>
            <a:r>
              <a:rPr sz="1200" b="1" spc="-30" dirty="0">
                <a:solidFill>
                  <a:srgbClr val="1E1E1E"/>
                </a:solidFill>
                <a:latin typeface="Segoe UI"/>
                <a:cs typeface="Segoe UI"/>
              </a:rPr>
              <a:t> </a:t>
            </a:r>
            <a:r>
              <a:rPr sz="1200" b="1" spc="-10" dirty="0">
                <a:solidFill>
                  <a:srgbClr val="1E1E1E"/>
                </a:solidFill>
                <a:latin typeface="Segoe UI"/>
                <a:cs typeface="Segoe UI"/>
              </a:rPr>
              <a:t>krijgen</a:t>
            </a:r>
            <a:endParaRPr sz="1200" dirty="0">
              <a:latin typeface="Segoe UI"/>
              <a:cs typeface="Segoe UI"/>
            </a:endParaRPr>
          </a:p>
          <a:p>
            <a:pPr marL="469265" indent="-227965">
              <a:lnSpc>
                <a:spcPct val="100000"/>
              </a:lnSpc>
              <a:spcBef>
                <a:spcPts val="1590"/>
              </a:spcBef>
              <a:buClr>
                <a:srgbClr val="44B8BE"/>
              </a:buClr>
              <a:buFont typeface="Arial MT"/>
              <a:buChar char="•"/>
              <a:tabLst>
                <a:tab pos="469265" algn="l"/>
              </a:tabLst>
            </a:pPr>
            <a:r>
              <a:rPr sz="1100" dirty="0">
                <a:solidFill>
                  <a:srgbClr val="1E1E1E"/>
                </a:solidFill>
                <a:latin typeface="Segoe UI"/>
                <a:cs typeface="Segoe UI"/>
              </a:rPr>
              <a:t>Identificeren</a:t>
            </a:r>
            <a:r>
              <a:rPr sz="1100" spc="-15" dirty="0">
                <a:solidFill>
                  <a:srgbClr val="1E1E1E"/>
                </a:solidFill>
                <a:latin typeface="Segoe UI"/>
                <a:cs typeface="Segoe UI"/>
              </a:rPr>
              <a:t> </a:t>
            </a:r>
            <a:r>
              <a:rPr sz="1100" dirty="0">
                <a:solidFill>
                  <a:srgbClr val="1E1E1E"/>
                </a:solidFill>
                <a:latin typeface="Segoe UI"/>
                <a:cs typeface="Segoe UI"/>
              </a:rPr>
              <a:t>van</a:t>
            </a:r>
            <a:r>
              <a:rPr sz="1100" spc="-15" dirty="0">
                <a:solidFill>
                  <a:srgbClr val="1E1E1E"/>
                </a:solidFill>
                <a:latin typeface="Segoe UI"/>
                <a:cs typeface="Segoe UI"/>
              </a:rPr>
              <a:t> </a:t>
            </a:r>
            <a:r>
              <a:rPr sz="1100" dirty="0">
                <a:solidFill>
                  <a:srgbClr val="1E1E1E"/>
                </a:solidFill>
                <a:latin typeface="Segoe UI"/>
                <a:cs typeface="Segoe UI"/>
              </a:rPr>
              <a:t>specifieke</a:t>
            </a:r>
            <a:r>
              <a:rPr sz="1100" spc="-15" dirty="0">
                <a:solidFill>
                  <a:srgbClr val="1E1E1E"/>
                </a:solidFill>
                <a:latin typeface="Segoe UI"/>
                <a:cs typeface="Segoe UI"/>
              </a:rPr>
              <a:t> </a:t>
            </a:r>
            <a:r>
              <a:rPr sz="1100" dirty="0">
                <a:solidFill>
                  <a:srgbClr val="1E1E1E"/>
                </a:solidFill>
                <a:latin typeface="Segoe UI"/>
                <a:cs typeface="Segoe UI"/>
              </a:rPr>
              <a:t>HR</a:t>
            </a:r>
            <a:r>
              <a:rPr sz="1100" spc="-20" dirty="0">
                <a:solidFill>
                  <a:srgbClr val="1E1E1E"/>
                </a:solidFill>
                <a:latin typeface="Segoe UI"/>
                <a:cs typeface="Segoe UI"/>
              </a:rPr>
              <a:t> </a:t>
            </a:r>
            <a:r>
              <a:rPr sz="1100" dirty="0">
                <a:solidFill>
                  <a:srgbClr val="1E1E1E"/>
                </a:solidFill>
                <a:latin typeface="Segoe UI"/>
                <a:cs typeface="Segoe UI"/>
              </a:rPr>
              <a:t>behoeften</a:t>
            </a:r>
            <a:r>
              <a:rPr sz="1100" spc="-20"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uitdagingen</a:t>
            </a:r>
            <a:r>
              <a:rPr sz="1100" spc="-15" dirty="0">
                <a:solidFill>
                  <a:srgbClr val="1E1E1E"/>
                </a:solidFill>
                <a:latin typeface="Segoe UI"/>
                <a:cs typeface="Segoe UI"/>
              </a:rPr>
              <a:t> </a:t>
            </a:r>
            <a:r>
              <a:rPr sz="1100" dirty="0">
                <a:solidFill>
                  <a:srgbClr val="1E1E1E"/>
                </a:solidFill>
                <a:latin typeface="Segoe UI"/>
                <a:cs typeface="Segoe UI"/>
              </a:rPr>
              <a:t>die</a:t>
            </a:r>
            <a:r>
              <a:rPr sz="1100" spc="-20" dirty="0">
                <a:solidFill>
                  <a:srgbClr val="1E1E1E"/>
                </a:solidFill>
                <a:latin typeface="Segoe UI"/>
                <a:cs typeface="Segoe UI"/>
              </a:rPr>
              <a:t> </a:t>
            </a:r>
            <a:r>
              <a:rPr sz="1100" dirty="0">
                <a:solidFill>
                  <a:srgbClr val="1E1E1E"/>
                </a:solidFill>
                <a:latin typeface="Segoe UI"/>
                <a:cs typeface="Segoe UI"/>
              </a:rPr>
              <a:t>we</a:t>
            </a:r>
            <a:r>
              <a:rPr sz="1100" spc="-20" dirty="0">
                <a:solidFill>
                  <a:srgbClr val="1E1E1E"/>
                </a:solidFill>
                <a:latin typeface="Segoe UI"/>
                <a:cs typeface="Segoe UI"/>
              </a:rPr>
              <a:t> </a:t>
            </a:r>
            <a:r>
              <a:rPr sz="1100" dirty="0">
                <a:solidFill>
                  <a:srgbClr val="1E1E1E"/>
                </a:solidFill>
                <a:latin typeface="Segoe UI"/>
                <a:cs typeface="Segoe UI"/>
              </a:rPr>
              <a:t>als</a:t>
            </a:r>
            <a:r>
              <a:rPr sz="1100" spc="-20" dirty="0">
                <a:solidFill>
                  <a:srgbClr val="1E1E1E"/>
                </a:solidFill>
                <a:latin typeface="Segoe UI"/>
                <a:cs typeface="Segoe UI"/>
              </a:rPr>
              <a:t> </a:t>
            </a:r>
            <a:r>
              <a:rPr sz="1100" spc="-10" dirty="0">
                <a:solidFill>
                  <a:srgbClr val="1E1E1E"/>
                </a:solidFill>
                <a:latin typeface="Segoe UI"/>
                <a:cs typeface="Segoe UI"/>
              </a:rPr>
              <a:t>organisatie</a:t>
            </a:r>
            <a:r>
              <a:rPr sz="1100" spc="-25" dirty="0">
                <a:solidFill>
                  <a:srgbClr val="1E1E1E"/>
                </a:solidFill>
                <a:latin typeface="Segoe UI"/>
                <a:cs typeface="Segoe UI"/>
              </a:rPr>
              <a:t> </a:t>
            </a:r>
            <a:r>
              <a:rPr sz="1100" dirty="0">
                <a:solidFill>
                  <a:srgbClr val="1E1E1E"/>
                </a:solidFill>
                <a:latin typeface="Segoe UI"/>
                <a:cs typeface="Segoe UI"/>
              </a:rPr>
              <a:t>hebben</a:t>
            </a:r>
            <a:r>
              <a:rPr sz="1100" spc="-20" dirty="0">
                <a:solidFill>
                  <a:srgbClr val="1E1E1E"/>
                </a:solidFill>
                <a:latin typeface="Segoe UI"/>
                <a:cs typeface="Segoe UI"/>
              </a:rPr>
              <a:t> </a:t>
            </a:r>
            <a:r>
              <a:rPr sz="1100" dirty="0">
                <a:solidFill>
                  <a:srgbClr val="1E1E1E"/>
                </a:solidFill>
                <a:latin typeface="Segoe UI"/>
                <a:cs typeface="Segoe UI"/>
              </a:rPr>
              <a:t>(bv.</a:t>
            </a:r>
            <a:r>
              <a:rPr sz="1100" spc="-20" dirty="0">
                <a:solidFill>
                  <a:srgbClr val="1E1E1E"/>
                </a:solidFill>
                <a:latin typeface="Segoe UI"/>
                <a:cs typeface="Segoe UI"/>
              </a:rPr>
              <a:t> </a:t>
            </a:r>
            <a:r>
              <a:rPr sz="1100" dirty="0">
                <a:solidFill>
                  <a:srgbClr val="1E1E1E"/>
                </a:solidFill>
                <a:latin typeface="Segoe UI"/>
                <a:cs typeface="Segoe UI"/>
              </a:rPr>
              <a:t>uit</a:t>
            </a:r>
            <a:r>
              <a:rPr sz="1100" spc="-20" dirty="0">
                <a:solidFill>
                  <a:srgbClr val="1E1E1E"/>
                </a:solidFill>
                <a:latin typeface="Segoe UI"/>
                <a:cs typeface="Segoe UI"/>
              </a:rPr>
              <a:t> </a:t>
            </a:r>
            <a:r>
              <a:rPr sz="1100" dirty="0">
                <a:solidFill>
                  <a:srgbClr val="1E1E1E"/>
                </a:solidFill>
                <a:latin typeface="Segoe UI"/>
                <a:cs typeface="Segoe UI"/>
              </a:rPr>
              <a:t>de</a:t>
            </a:r>
            <a:r>
              <a:rPr sz="1100" spc="-20" dirty="0">
                <a:solidFill>
                  <a:srgbClr val="1E1E1E"/>
                </a:solidFill>
                <a:latin typeface="Segoe UI"/>
                <a:cs typeface="Segoe UI"/>
              </a:rPr>
              <a:t> </a:t>
            </a:r>
            <a:r>
              <a:rPr sz="1100" spc="-10" dirty="0">
                <a:solidFill>
                  <a:srgbClr val="1E1E1E"/>
                </a:solidFill>
                <a:latin typeface="Segoe UI"/>
                <a:cs typeface="Segoe UI"/>
              </a:rPr>
              <a:t>zelfevaluatie,</a:t>
            </a:r>
            <a:endParaRPr sz="1100" dirty="0">
              <a:latin typeface="Segoe UI"/>
              <a:cs typeface="Segoe UI"/>
            </a:endParaRPr>
          </a:p>
          <a:p>
            <a:pPr marL="469900">
              <a:lnSpc>
                <a:spcPct val="100000"/>
              </a:lnSpc>
              <a:spcBef>
                <a:spcPts val="530"/>
              </a:spcBef>
            </a:pPr>
            <a:r>
              <a:rPr sz="1100" spc="-10" dirty="0">
                <a:solidFill>
                  <a:srgbClr val="1E1E1E"/>
                </a:solidFill>
                <a:latin typeface="Segoe UI"/>
                <a:cs typeface="Segoe UI"/>
              </a:rPr>
              <a:t>welzijnsbevraging,…).</a:t>
            </a:r>
            <a:endParaRPr sz="1100" dirty="0">
              <a:latin typeface="Segoe UI"/>
              <a:cs typeface="Segoe UI"/>
            </a:endParaRPr>
          </a:p>
          <a:p>
            <a:pPr marL="469265" indent="-227965">
              <a:lnSpc>
                <a:spcPct val="100000"/>
              </a:lnSpc>
              <a:spcBef>
                <a:spcPts val="1220"/>
              </a:spcBef>
              <a:buClr>
                <a:srgbClr val="44B8BE"/>
              </a:buClr>
              <a:buFont typeface="Arial MT"/>
              <a:buChar char="•"/>
              <a:tabLst>
                <a:tab pos="469265" algn="l"/>
              </a:tabLst>
            </a:pPr>
            <a:r>
              <a:rPr sz="1100" dirty="0">
                <a:solidFill>
                  <a:srgbClr val="1E1E1E"/>
                </a:solidFill>
                <a:latin typeface="Segoe UI"/>
                <a:cs typeface="Segoe UI"/>
              </a:rPr>
              <a:t>Afwegen</a:t>
            </a:r>
            <a:r>
              <a:rPr sz="1100" spc="-20" dirty="0">
                <a:solidFill>
                  <a:srgbClr val="1E1E1E"/>
                </a:solidFill>
                <a:latin typeface="Segoe UI"/>
                <a:cs typeface="Segoe UI"/>
              </a:rPr>
              <a:t> </a:t>
            </a:r>
            <a:r>
              <a:rPr sz="1100" dirty="0">
                <a:solidFill>
                  <a:srgbClr val="1E1E1E"/>
                </a:solidFill>
                <a:latin typeface="Segoe UI"/>
                <a:cs typeface="Segoe UI"/>
              </a:rPr>
              <a:t>hoe</a:t>
            </a:r>
            <a:r>
              <a:rPr sz="1100" spc="-20" dirty="0">
                <a:solidFill>
                  <a:srgbClr val="1E1E1E"/>
                </a:solidFill>
                <a:latin typeface="Segoe UI"/>
                <a:cs typeface="Segoe UI"/>
              </a:rPr>
              <a:t> </a:t>
            </a:r>
            <a:r>
              <a:rPr sz="1100" dirty="0">
                <a:solidFill>
                  <a:srgbClr val="1E1E1E"/>
                </a:solidFill>
                <a:latin typeface="Segoe UI"/>
                <a:cs typeface="Segoe UI"/>
              </a:rPr>
              <a:t>leiderschap</a:t>
            </a:r>
            <a:r>
              <a:rPr sz="1100" spc="-15" dirty="0">
                <a:solidFill>
                  <a:srgbClr val="1E1E1E"/>
                </a:solidFill>
                <a:latin typeface="Segoe UI"/>
                <a:cs typeface="Segoe UI"/>
              </a:rPr>
              <a:t> </a:t>
            </a:r>
            <a:r>
              <a:rPr sz="1100" dirty="0">
                <a:solidFill>
                  <a:srgbClr val="1E1E1E"/>
                </a:solidFill>
                <a:latin typeface="Segoe UI"/>
                <a:cs typeface="Segoe UI"/>
              </a:rPr>
              <a:t>vorm</a:t>
            </a:r>
            <a:r>
              <a:rPr sz="1100" spc="-25"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opvolging</a:t>
            </a:r>
            <a:r>
              <a:rPr sz="1100" spc="-20" dirty="0">
                <a:solidFill>
                  <a:srgbClr val="1E1E1E"/>
                </a:solidFill>
                <a:latin typeface="Segoe UI"/>
                <a:cs typeface="Segoe UI"/>
              </a:rPr>
              <a:t> </a:t>
            </a:r>
            <a:r>
              <a:rPr sz="1100" dirty="0">
                <a:solidFill>
                  <a:srgbClr val="1E1E1E"/>
                </a:solidFill>
                <a:latin typeface="Segoe UI"/>
                <a:cs typeface="Segoe UI"/>
              </a:rPr>
              <a:t>krijgt</a:t>
            </a:r>
            <a:r>
              <a:rPr sz="1100" spc="-20" dirty="0">
                <a:solidFill>
                  <a:srgbClr val="1E1E1E"/>
                </a:solidFill>
                <a:latin typeface="Segoe UI"/>
                <a:cs typeface="Segoe UI"/>
              </a:rPr>
              <a:t> </a:t>
            </a:r>
            <a:r>
              <a:rPr sz="1100" dirty="0">
                <a:solidFill>
                  <a:srgbClr val="1E1E1E"/>
                </a:solidFill>
                <a:latin typeface="Segoe UI"/>
                <a:cs typeface="Segoe UI"/>
              </a:rPr>
              <a:t>binnen</a:t>
            </a:r>
            <a:r>
              <a:rPr sz="1100" spc="-2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spc="-10" dirty="0">
                <a:solidFill>
                  <a:srgbClr val="1E1E1E"/>
                </a:solidFill>
                <a:latin typeface="Segoe UI"/>
                <a:cs typeface="Segoe UI"/>
              </a:rPr>
              <a:t>organisatie.</a:t>
            </a:r>
            <a:endParaRPr sz="1100" dirty="0">
              <a:latin typeface="Segoe UI"/>
              <a:cs typeface="Segoe UI"/>
            </a:endParaRPr>
          </a:p>
          <a:p>
            <a:pPr marL="469265" indent="-227965">
              <a:lnSpc>
                <a:spcPct val="100000"/>
              </a:lnSpc>
              <a:spcBef>
                <a:spcPts val="1240"/>
              </a:spcBef>
              <a:buClr>
                <a:srgbClr val="44B8BE"/>
              </a:buClr>
              <a:buFont typeface="Arial MT"/>
              <a:buChar char="•"/>
              <a:tabLst>
                <a:tab pos="469265" algn="l"/>
              </a:tabLst>
            </a:pPr>
            <a:r>
              <a:rPr sz="1100" dirty="0">
                <a:solidFill>
                  <a:srgbClr val="1E1E1E"/>
                </a:solidFill>
                <a:latin typeface="Segoe UI"/>
                <a:cs typeface="Segoe UI"/>
              </a:rPr>
              <a:t>Nagaan</a:t>
            </a:r>
            <a:r>
              <a:rPr sz="1100" spc="-25" dirty="0">
                <a:solidFill>
                  <a:srgbClr val="1E1E1E"/>
                </a:solidFill>
                <a:latin typeface="Segoe UI"/>
                <a:cs typeface="Segoe UI"/>
              </a:rPr>
              <a:t> </a:t>
            </a:r>
            <a:r>
              <a:rPr sz="1100" dirty="0">
                <a:solidFill>
                  <a:srgbClr val="1E1E1E"/>
                </a:solidFill>
                <a:latin typeface="Segoe UI"/>
                <a:cs typeface="Segoe UI"/>
              </a:rPr>
              <a:t>welke</a:t>
            </a:r>
            <a:r>
              <a:rPr sz="1100" spc="-20" dirty="0">
                <a:solidFill>
                  <a:srgbClr val="1E1E1E"/>
                </a:solidFill>
                <a:latin typeface="Segoe UI"/>
                <a:cs typeface="Segoe UI"/>
              </a:rPr>
              <a:t> </a:t>
            </a:r>
            <a:r>
              <a:rPr sz="1100" dirty="0">
                <a:solidFill>
                  <a:srgbClr val="1E1E1E"/>
                </a:solidFill>
                <a:latin typeface="Segoe UI"/>
                <a:cs typeface="Segoe UI"/>
              </a:rPr>
              <a:t>competenties</a:t>
            </a:r>
            <a:r>
              <a:rPr sz="1100" spc="-15" dirty="0">
                <a:solidFill>
                  <a:srgbClr val="1E1E1E"/>
                </a:solidFill>
                <a:latin typeface="Segoe UI"/>
                <a:cs typeface="Segoe UI"/>
              </a:rPr>
              <a:t> </a:t>
            </a:r>
            <a:r>
              <a:rPr sz="1100" dirty="0">
                <a:solidFill>
                  <a:srgbClr val="1E1E1E"/>
                </a:solidFill>
                <a:latin typeface="Segoe UI"/>
                <a:cs typeface="Segoe UI"/>
              </a:rPr>
              <a:t>reeds</a:t>
            </a:r>
            <a:r>
              <a:rPr sz="1100" spc="-25" dirty="0">
                <a:solidFill>
                  <a:srgbClr val="1E1E1E"/>
                </a:solidFill>
                <a:latin typeface="Segoe UI"/>
                <a:cs typeface="Segoe UI"/>
              </a:rPr>
              <a:t> </a:t>
            </a:r>
            <a:r>
              <a:rPr sz="1100" dirty="0">
                <a:solidFill>
                  <a:srgbClr val="1E1E1E"/>
                </a:solidFill>
                <a:latin typeface="Segoe UI"/>
                <a:cs typeface="Segoe UI"/>
              </a:rPr>
              <a:t>aanwezig</a:t>
            </a:r>
            <a:r>
              <a:rPr sz="1100" spc="-25" dirty="0">
                <a:solidFill>
                  <a:srgbClr val="1E1E1E"/>
                </a:solidFill>
                <a:latin typeface="Segoe UI"/>
                <a:cs typeface="Segoe UI"/>
              </a:rPr>
              <a:t> </a:t>
            </a:r>
            <a:r>
              <a:rPr sz="1100" dirty="0">
                <a:solidFill>
                  <a:srgbClr val="1E1E1E"/>
                </a:solidFill>
                <a:latin typeface="Segoe UI"/>
                <a:cs typeface="Segoe UI"/>
              </a:rPr>
              <a:t>zijn</a:t>
            </a:r>
            <a:r>
              <a:rPr sz="1100" spc="-35" dirty="0">
                <a:solidFill>
                  <a:srgbClr val="1E1E1E"/>
                </a:solidFill>
                <a:latin typeface="Segoe UI"/>
                <a:cs typeface="Segoe UI"/>
              </a:rPr>
              <a:t> </a:t>
            </a:r>
            <a:r>
              <a:rPr sz="1100" dirty="0">
                <a:solidFill>
                  <a:srgbClr val="1E1E1E"/>
                </a:solidFill>
                <a:latin typeface="Segoe UI"/>
                <a:cs typeface="Segoe UI"/>
              </a:rPr>
              <a:t>binnen</a:t>
            </a:r>
            <a:r>
              <a:rPr sz="1100" spc="-25" dirty="0">
                <a:solidFill>
                  <a:srgbClr val="1E1E1E"/>
                </a:solidFill>
                <a:latin typeface="Segoe UI"/>
                <a:cs typeface="Segoe UI"/>
              </a:rPr>
              <a:t> </a:t>
            </a:r>
            <a:r>
              <a:rPr sz="1100" dirty="0">
                <a:solidFill>
                  <a:srgbClr val="1E1E1E"/>
                </a:solidFill>
                <a:latin typeface="Segoe UI"/>
                <a:cs typeface="Segoe UI"/>
              </a:rPr>
              <a:t>de</a:t>
            </a:r>
            <a:r>
              <a:rPr sz="1100" spc="-15" dirty="0">
                <a:solidFill>
                  <a:srgbClr val="1E1E1E"/>
                </a:solidFill>
                <a:latin typeface="Segoe UI"/>
                <a:cs typeface="Segoe UI"/>
              </a:rPr>
              <a:t> </a:t>
            </a:r>
            <a:r>
              <a:rPr sz="1100" dirty="0">
                <a:solidFill>
                  <a:srgbClr val="1E1E1E"/>
                </a:solidFill>
                <a:latin typeface="Segoe UI"/>
                <a:cs typeface="Segoe UI"/>
              </a:rPr>
              <a:t>personeelsdienst</a:t>
            </a:r>
            <a:r>
              <a:rPr sz="1100" spc="-40" dirty="0">
                <a:solidFill>
                  <a:srgbClr val="1E1E1E"/>
                </a:solidFill>
                <a:latin typeface="Segoe UI"/>
                <a:cs typeface="Segoe UI"/>
              </a:rPr>
              <a:t> </a:t>
            </a:r>
            <a:r>
              <a:rPr sz="1100" dirty="0">
                <a:solidFill>
                  <a:srgbClr val="1E1E1E"/>
                </a:solidFill>
                <a:latin typeface="Segoe UI"/>
                <a:cs typeface="Segoe UI"/>
              </a:rPr>
              <a:t>en</a:t>
            </a:r>
            <a:r>
              <a:rPr sz="1100" spc="-30" dirty="0">
                <a:solidFill>
                  <a:srgbClr val="1E1E1E"/>
                </a:solidFill>
                <a:latin typeface="Segoe UI"/>
                <a:cs typeface="Segoe UI"/>
              </a:rPr>
              <a:t> </a:t>
            </a:r>
            <a:r>
              <a:rPr sz="1100" dirty="0">
                <a:solidFill>
                  <a:srgbClr val="1E1E1E"/>
                </a:solidFill>
                <a:latin typeface="Segoe UI"/>
                <a:cs typeface="Segoe UI"/>
              </a:rPr>
              <a:t>welke</a:t>
            </a:r>
            <a:r>
              <a:rPr sz="1100" spc="-20" dirty="0">
                <a:solidFill>
                  <a:srgbClr val="1E1E1E"/>
                </a:solidFill>
                <a:latin typeface="Segoe UI"/>
                <a:cs typeface="Segoe UI"/>
              </a:rPr>
              <a:t> </a:t>
            </a:r>
            <a:r>
              <a:rPr sz="1100" dirty="0">
                <a:solidFill>
                  <a:srgbClr val="1E1E1E"/>
                </a:solidFill>
                <a:latin typeface="Segoe UI"/>
                <a:cs typeface="Segoe UI"/>
              </a:rPr>
              <a:t>extra</a:t>
            </a:r>
            <a:r>
              <a:rPr sz="1100" spc="-20" dirty="0">
                <a:solidFill>
                  <a:srgbClr val="1E1E1E"/>
                </a:solidFill>
                <a:latin typeface="Segoe UI"/>
                <a:cs typeface="Segoe UI"/>
              </a:rPr>
              <a:t> </a:t>
            </a:r>
            <a:r>
              <a:rPr sz="1100" dirty="0">
                <a:solidFill>
                  <a:srgbClr val="1E1E1E"/>
                </a:solidFill>
                <a:latin typeface="Segoe UI"/>
                <a:cs typeface="Segoe UI"/>
              </a:rPr>
              <a:t>noden</a:t>
            </a:r>
            <a:r>
              <a:rPr sz="1100" spc="-25" dirty="0">
                <a:solidFill>
                  <a:srgbClr val="1E1E1E"/>
                </a:solidFill>
                <a:latin typeface="Segoe UI"/>
                <a:cs typeface="Segoe UI"/>
              </a:rPr>
              <a:t> </a:t>
            </a:r>
            <a:r>
              <a:rPr sz="1100" dirty="0">
                <a:solidFill>
                  <a:srgbClr val="1E1E1E"/>
                </a:solidFill>
                <a:latin typeface="Segoe UI"/>
                <a:cs typeface="Segoe UI"/>
              </a:rPr>
              <a:t>er</a:t>
            </a:r>
            <a:r>
              <a:rPr sz="1100" spc="-20" dirty="0">
                <a:solidFill>
                  <a:srgbClr val="1E1E1E"/>
                </a:solidFill>
                <a:latin typeface="Segoe UI"/>
                <a:cs typeface="Segoe UI"/>
              </a:rPr>
              <a:t> </a:t>
            </a:r>
            <a:r>
              <a:rPr sz="1100" dirty="0">
                <a:solidFill>
                  <a:srgbClr val="1E1E1E"/>
                </a:solidFill>
                <a:latin typeface="Segoe UI"/>
                <a:cs typeface="Segoe UI"/>
              </a:rPr>
              <a:t>zijn</a:t>
            </a:r>
            <a:r>
              <a:rPr sz="1100" spc="-35" dirty="0">
                <a:solidFill>
                  <a:srgbClr val="1E1E1E"/>
                </a:solidFill>
                <a:latin typeface="Segoe UI"/>
                <a:cs typeface="Segoe UI"/>
              </a:rPr>
              <a:t> </a:t>
            </a:r>
            <a:r>
              <a:rPr sz="1100" dirty="0">
                <a:solidFill>
                  <a:srgbClr val="1E1E1E"/>
                </a:solidFill>
                <a:latin typeface="Segoe UI"/>
                <a:cs typeface="Segoe UI"/>
              </a:rPr>
              <a:t>om</a:t>
            </a:r>
            <a:r>
              <a:rPr sz="1100" spc="-25" dirty="0">
                <a:solidFill>
                  <a:srgbClr val="1E1E1E"/>
                </a:solidFill>
                <a:latin typeface="Segoe UI"/>
                <a:cs typeface="Segoe UI"/>
              </a:rPr>
              <a:t> </a:t>
            </a:r>
            <a:r>
              <a:rPr sz="1100" dirty="0">
                <a:solidFill>
                  <a:srgbClr val="1E1E1E"/>
                </a:solidFill>
                <a:latin typeface="Segoe UI"/>
                <a:cs typeface="Segoe UI"/>
              </a:rPr>
              <a:t>het</a:t>
            </a:r>
            <a:r>
              <a:rPr sz="1100" spc="-15" dirty="0">
                <a:solidFill>
                  <a:srgbClr val="1E1E1E"/>
                </a:solidFill>
                <a:latin typeface="Segoe UI"/>
                <a:cs typeface="Segoe UI"/>
              </a:rPr>
              <a:t> </a:t>
            </a:r>
            <a:r>
              <a:rPr sz="1100" dirty="0">
                <a:solidFill>
                  <a:srgbClr val="1E1E1E"/>
                </a:solidFill>
                <a:latin typeface="Segoe UI"/>
                <a:cs typeface="Segoe UI"/>
              </a:rPr>
              <a:t>HR-beleid</a:t>
            </a:r>
            <a:r>
              <a:rPr sz="1100" spc="-40" dirty="0">
                <a:solidFill>
                  <a:srgbClr val="1E1E1E"/>
                </a:solidFill>
                <a:latin typeface="Segoe UI"/>
                <a:cs typeface="Segoe UI"/>
              </a:rPr>
              <a:t> </a:t>
            </a:r>
            <a:r>
              <a:rPr sz="1100" dirty="0">
                <a:solidFill>
                  <a:srgbClr val="1E1E1E"/>
                </a:solidFill>
                <a:latin typeface="Segoe UI"/>
                <a:cs typeface="Segoe UI"/>
              </a:rPr>
              <a:t>in</a:t>
            </a:r>
            <a:r>
              <a:rPr sz="1100" spc="-25" dirty="0">
                <a:solidFill>
                  <a:srgbClr val="1E1E1E"/>
                </a:solidFill>
                <a:latin typeface="Segoe UI"/>
                <a:cs typeface="Segoe UI"/>
              </a:rPr>
              <a:t> de</a:t>
            </a:r>
            <a:endParaRPr sz="1100" dirty="0">
              <a:latin typeface="Segoe UI"/>
              <a:cs typeface="Segoe UI"/>
            </a:endParaRPr>
          </a:p>
          <a:p>
            <a:pPr marL="469900">
              <a:lnSpc>
                <a:spcPct val="100000"/>
              </a:lnSpc>
              <a:spcBef>
                <a:spcPts val="525"/>
              </a:spcBef>
            </a:pPr>
            <a:r>
              <a:rPr sz="1100" dirty="0">
                <a:solidFill>
                  <a:srgbClr val="1E1E1E"/>
                </a:solidFill>
                <a:latin typeface="Segoe UI"/>
                <a:cs typeface="Segoe UI"/>
              </a:rPr>
              <a:t>praktijk</a:t>
            </a:r>
            <a:r>
              <a:rPr sz="1100" spc="-20" dirty="0">
                <a:solidFill>
                  <a:srgbClr val="1E1E1E"/>
                </a:solidFill>
                <a:latin typeface="Segoe UI"/>
                <a:cs typeface="Segoe UI"/>
              </a:rPr>
              <a:t> </a:t>
            </a:r>
            <a:r>
              <a:rPr sz="1100" dirty="0">
                <a:solidFill>
                  <a:srgbClr val="1E1E1E"/>
                </a:solidFill>
                <a:latin typeface="Segoe UI"/>
                <a:cs typeface="Segoe UI"/>
              </a:rPr>
              <a:t>vorm</a:t>
            </a:r>
            <a:r>
              <a:rPr sz="1100" spc="-20" dirty="0">
                <a:solidFill>
                  <a:srgbClr val="1E1E1E"/>
                </a:solidFill>
                <a:latin typeface="Segoe UI"/>
                <a:cs typeface="Segoe UI"/>
              </a:rPr>
              <a:t> </a:t>
            </a:r>
            <a:r>
              <a:rPr sz="1100" dirty="0">
                <a:solidFill>
                  <a:srgbClr val="1E1E1E"/>
                </a:solidFill>
                <a:latin typeface="Segoe UI"/>
                <a:cs typeface="Segoe UI"/>
              </a:rPr>
              <a:t>te</a:t>
            </a:r>
            <a:r>
              <a:rPr sz="1100" spc="-10" dirty="0">
                <a:solidFill>
                  <a:srgbClr val="1E1E1E"/>
                </a:solidFill>
                <a:latin typeface="Segoe UI"/>
                <a:cs typeface="Segoe UI"/>
              </a:rPr>
              <a:t> </a:t>
            </a:r>
            <a:r>
              <a:rPr sz="1100" dirty="0">
                <a:solidFill>
                  <a:srgbClr val="1E1E1E"/>
                </a:solidFill>
                <a:latin typeface="Segoe UI"/>
                <a:cs typeface="Segoe UI"/>
              </a:rPr>
              <a:t>geven</a:t>
            </a:r>
            <a:r>
              <a:rPr sz="1100" spc="-35" dirty="0">
                <a:solidFill>
                  <a:srgbClr val="1E1E1E"/>
                </a:solidFill>
                <a:latin typeface="Segoe UI"/>
                <a:cs typeface="Segoe UI"/>
              </a:rPr>
              <a:t> </a:t>
            </a:r>
            <a:r>
              <a:rPr sz="1100" dirty="0">
                <a:solidFill>
                  <a:srgbClr val="1E1E1E"/>
                </a:solidFill>
                <a:latin typeface="Segoe UI"/>
                <a:cs typeface="Segoe UI"/>
              </a:rPr>
              <a:t>en</a:t>
            </a:r>
            <a:r>
              <a:rPr sz="1100" spc="-20" dirty="0">
                <a:solidFill>
                  <a:srgbClr val="1E1E1E"/>
                </a:solidFill>
                <a:latin typeface="Segoe UI"/>
                <a:cs typeface="Segoe UI"/>
              </a:rPr>
              <a:t> </a:t>
            </a:r>
            <a:r>
              <a:rPr sz="1100" dirty="0">
                <a:solidFill>
                  <a:srgbClr val="1E1E1E"/>
                </a:solidFill>
                <a:latin typeface="Segoe UI"/>
                <a:cs typeface="Segoe UI"/>
              </a:rPr>
              <a:t>om</a:t>
            </a:r>
            <a:r>
              <a:rPr sz="1100" spc="-15" dirty="0">
                <a:solidFill>
                  <a:srgbClr val="1E1E1E"/>
                </a:solidFill>
                <a:latin typeface="Segoe UI"/>
                <a:cs typeface="Segoe UI"/>
              </a:rPr>
              <a:t> </a:t>
            </a:r>
            <a:r>
              <a:rPr sz="1100" dirty="0">
                <a:solidFill>
                  <a:srgbClr val="1E1E1E"/>
                </a:solidFill>
                <a:latin typeface="Segoe UI"/>
                <a:cs typeface="Segoe UI"/>
              </a:rPr>
              <a:t>te</a:t>
            </a:r>
            <a:r>
              <a:rPr sz="1100" spc="-20" dirty="0">
                <a:solidFill>
                  <a:srgbClr val="1E1E1E"/>
                </a:solidFill>
                <a:latin typeface="Segoe UI"/>
                <a:cs typeface="Segoe UI"/>
              </a:rPr>
              <a:t> </a:t>
            </a:r>
            <a:r>
              <a:rPr sz="1100" dirty="0">
                <a:solidFill>
                  <a:srgbClr val="1E1E1E"/>
                </a:solidFill>
                <a:latin typeface="Segoe UI"/>
                <a:cs typeface="Segoe UI"/>
              </a:rPr>
              <a:t>zetten</a:t>
            </a:r>
            <a:r>
              <a:rPr sz="1100" spc="-20" dirty="0">
                <a:solidFill>
                  <a:srgbClr val="1E1E1E"/>
                </a:solidFill>
                <a:latin typeface="Segoe UI"/>
                <a:cs typeface="Segoe UI"/>
              </a:rPr>
              <a:t> </a:t>
            </a:r>
            <a:r>
              <a:rPr sz="1100" dirty="0">
                <a:solidFill>
                  <a:srgbClr val="1E1E1E"/>
                </a:solidFill>
                <a:latin typeface="Segoe UI"/>
                <a:cs typeface="Segoe UI"/>
              </a:rPr>
              <a:t>in</a:t>
            </a:r>
            <a:r>
              <a:rPr sz="1100" spc="-20" dirty="0">
                <a:solidFill>
                  <a:srgbClr val="1E1E1E"/>
                </a:solidFill>
                <a:latin typeface="Segoe UI"/>
                <a:cs typeface="Segoe UI"/>
              </a:rPr>
              <a:t> </a:t>
            </a:r>
            <a:r>
              <a:rPr sz="1100" dirty="0">
                <a:solidFill>
                  <a:srgbClr val="1E1E1E"/>
                </a:solidFill>
                <a:latin typeface="Segoe UI"/>
                <a:cs typeface="Segoe UI"/>
              </a:rPr>
              <a:t>concrete </a:t>
            </a:r>
            <a:r>
              <a:rPr sz="1100" spc="-10" dirty="0">
                <a:solidFill>
                  <a:srgbClr val="1E1E1E"/>
                </a:solidFill>
                <a:latin typeface="Segoe UI"/>
                <a:cs typeface="Segoe UI"/>
              </a:rPr>
              <a:t>acties.</a:t>
            </a:r>
            <a:endParaRPr sz="1100" dirty="0">
              <a:latin typeface="Segoe UI"/>
              <a:cs typeface="Segoe UI"/>
            </a:endParaRPr>
          </a:p>
        </p:txBody>
      </p:sp>
      <p:pic>
        <p:nvPicPr>
          <p:cNvPr id="5" name="object 5"/>
          <p:cNvPicPr/>
          <p:nvPr/>
        </p:nvPicPr>
        <p:blipFill>
          <a:blip r:embed="rId2" cstate="print"/>
          <a:stretch>
            <a:fillRect/>
          </a:stretch>
        </p:blipFill>
        <p:spPr>
          <a:xfrm>
            <a:off x="2435605" y="4189348"/>
            <a:ext cx="64007" cy="106680"/>
          </a:xfrm>
          <a:prstGeom prst="rect">
            <a:avLst/>
          </a:prstGeom>
        </p:spPr>
      </p:pic>
      <p:sp>
        <p:nvSpPr>
          <p:cNvPr id="6" name="object 6"/>
          <p:cNvSpPr txBox="1"/>
          <p:nvPr/>
        </p:nvSpPr>
        <p:spPr>
          <a:xfrm>
            <a:off x="2651886" y="4141089"/>
            <a:ext cx="8270240" cy="1460500"/>
          </a:xfrm>
          <a:prstGeom prst="rect">
            <a:avLst/>
          </a:prstGeom>
        </p:spPr>
        <p:txBody>
          <a:bodyPr vert="horz" wrap="square" lIns="0" tIns="12700" rIns="0" bIns="0" rtlCol="0">
            <a:spAutoFit/>
          </a:bodyPr>
          <a:lstStyle/>
          <a:p>
            <a:pPr marL="12700">
              <a:lnSpc>
                <a:spcPct val="100000"/>
              </a:lnSpc>
              <a:spcBef>
                <a:spcPts val="100"/>
              </a:spcBef>
            </a:pPr>
            <a:r>
              <a:rPr sz="1200" b="1" spc="-10" dirty="0">
                <a:solidFill>
                  <a:srgbClr val="1E1E1E"/>
                </a:solidFill>
                <a:latin typeface="Segoe UI"/>
                <a:cs typeface="Segoe UI"/>
              </a:rPr>
              <a:t>Personeelsbeleid </a:t>
            </a:r>
            <a:r>
              <a:rPr sz="1200" b="1" dirty="0">
                <a:solidFill>
                  <a:srgbClr val="1E1E1E"/>
                </a:solidFill>
                <a:latin typeface="Segoe UI"/>
                <a:cs typeface="Segoe UI"/>
              </a:rPr>
              <a:t>evalueren</a:t>
            </a:r>
            <a:r>
              <a:rPr sz="1200" b="1" spc="-10" dirty="0">
                <a:solidFill>
                  <a:srgbClr val="1E1E1E"/>
                </a:solidFill>
                <a:latin typeface="Segoe UI"/>
                <a:cs typeface="Segoe UI"/>
              </a:rPr>
              <a:t> </a:t>
            </a:r>
            <a:r>
              <a:rPr sz="1200" b="1" dirty="0">
                <a:solidFill>
                  <a:srgbClr val="1E1E1E"/>
                </a:solidFill>
                <a:latin typeface="Segoe UI"/>
                <a:cs typeface="Segoe UI"/>
              </a:rPr>
              <a:t>en</a:t>
            </a:r>
            <a:r>
              <a:rPr sz="1200" b="1" spc="-10" dirty="0">
                <a:solidFill>
                  <a:srgbClr val="1E1E1E"/>
                </a:solidFill>
                <a:latin typeface="Segoe UI"/>
                <a:cs typeface="Segoe UI"/>
              </a:rPr>
              <a:t> aanpassen</a:t>
            </a:r>
            <a:endParaRPr sz="1200" dirty="0">
              <a:latin typeface="Segoe UI"/>
              <a:cs typeface="Segoe UI"/>
            </a:endParaRPr>
          </a:p>
          <a:p>
            <a:pPr marL="469265" indent="-227965">
              <a:lnSpc>
                <a:spcPct val="100000"/>
              </a:lnSpc>
              <a:spcBef>
                <a:spcPts val="1585"/>
              </a:spcBef>
              <a:buClr>
                <a:srgbClr val="44B8BE"/>
              </a:buClr>
              <a:buFont typeface="Arial MT"/>
              <a:buChar char="•"/>
              <a:tabLst>
                <a:tab pos="469265" algn="l"/>
              </a:tabLst>
            </a:pPr>
            <a:r>
              <a:rPr sz="1100" dirty="0">
                <a:solidFill>
                  <a:srgbClr val="1E1E1E"/>
                </a:solidFill>
                <a:latin typeface="Segoe UI"/>
                <a:cs typeface="Segoe UI"/>
              </a:rPr>
              <a:t>Evalueren</a:t>
            </a:r>
            <a:r>
              <a:rPr sz="1100" spc="-30" dirty="0">
                <a:solidFill>
                  <a:srgbClr val="1E1E1E"/>
                </a:solidFill>
                <a:latin typeface="Segoe UI"/>
                <a:cs typeface="Segoe UI"/>
              </a:rPr>
              <a:t> </a:t>
            </a:r>
            <a:r>
              <a:rPr sz="1100" dirty="0">
                <a:solidFill>
                  <a:srgbClr val="1E1E1E"/>
                </a:solidFill>
                <a:latin typeface="Segoe UI"/>
                <a:cs typeface="Segoe UI"/>
              </a:rPr>
              <a:t>van</a:t>
            </a:r>
            <a:r>
              <a:rPr sz="1100" spc="-40" dirty="0">
                <a:solidFill>
                  <a:srgbClr val="1E1E1E"/>
                </a:solidFill>
                <a:latin typeface="Segoe UI"/>
                <a:cs typeface="Segoe UI"/>
              </a:rPr>
              <a:t> </a:t>
            </a:r>
            <a:r>
              <a:rPr sz="1100" dirty="0">
                <a:solidFill>
                  <a:srgbClr val="1E1E1E"/>
                </a:solidFill>
                <a:latin typeface="Segoe UI"/>
                <a:cs typeface="Segoe UI"/>
              </a:rPr>
              <a:t>de</a:t>
            </a:r>
            <a:r>
              <a:rPr sz="1100" spc="-30" dirty="0">
                <a:solidFill>
                  <a:srgbClr val="1E1E1E"/>
                </a:solidFill>
                <a:latin typeface="Segoe UI"/>
                <a:cs typeface="Segoe UI"/>
              </a:rPr>
              <a:t> </a:t>
            </a:r>
            <a:r>
              <a:rPr sz="1100" dirty="0">
                <a:solidFill>
                  <a:srgbClr val="1E1E1E"/>
                </a:solidFill>
                <a:latin typeface="Segoe UI"/>
                <a:cs typeface="Segoe UI"/>
              </a:rPr>
              <a:t>bestaande</a:t>
            </a:r>
            <a:r>
              <a:rPr sz="1100" spc="-25" dirty="0">
                <a:solidFill>
                  <a:srgbClr val="1E1E1E"/>
                </a:solidFill>
                <a:latin typeface="Segoe UI"/>
                <a:cs typeface="Segoe UI"/>
              </a:rPr>
              <a:t> </a:t>
            </a:r>
            <a:r>
              <a:rPr sz="1100" spc="-10" dirty="0">
                <a:solidFill>
                  <a:srgbClr val="1E1E1E"/>
                </a:solidFill>
                <a:latin typeface="Segoe UI"/>
                <a:cs typeface="Segoe UI"/>
              </a:rPr>
              <a:t>HR-</a:t>
            </a:r>
            <a:r>
              <a:rPr sz="1100" dirty="0">
                <a:solidFill>
                  <a:srgbClr val="1E1E1E"/>
                </a:solidFill>
                <a:latin typeface="Segoe UI"/>
                <a:cs typeface="Segoe UI"/>
              </a:rPr>
              <a:t>processen</a:t>
            </a:r>
            <a:r>
              <a:rPr sz="1100" spc="-30" dirty="0">
                <a:solidFill>
                  <a:srgbClr val="1E1E1E"/>
                </a:solidFill>
                <a:latin typeface="Segoe UI"/>
                <a:cs typeface="Segoe UI"/>
              </a:rPr>
              <a:t> </a:t>
            </a:r>
            <a:r>
              <a:rPr sz="1100" dirty="0">
                <a:solidFill>
                  <a:srgbClr val="1E1E1E"/>
                </a:solidFill>
                <a:latin typeface="Segoe UI"/>
                <a:cs typeface="Segoe UI"/>
              </a:rPr>
              <a:t>(bv.</a:t>
            </a:r>
            <a:r>
              <a:rPr sz="1100" spc="-25" dirty="0">
                <a:solidFill>
                  <a:srgbClr val="1E1E1E"/>
                </a:solidFill>
                <a:latin typeface="Segoe UI"/>
                <a:cs typeface="Segoe UI"/>
              </a:rPr>
              <a:t> </a:t>
            </a:r>
            <a:r>
              <a:rPr sz="1100" dirty="0">
                <a:solidFill>
                  <a:srgbClr val="1E1E1E"/>
                </a:solidFill>
                <a:latin typeface="Segoe UI"/>
                <a:cs typeface="Segoe UI"/>
              </a:rPr>
              <a:t>onthaalbeleid,</a:t>
            </a:r>
            <a:r>
              <a:rPr sz="1100" spc="-25" dirty="0">
                <a:solidFill>
                  <a:srgbClr val="1E1E1E"/>
                </a:solidFill>
                <a:latin typeface="Segoe UI"/>
                <a:cs typeface="Segoe UI"/>
              </a:rPr>
              <a:t> </a:t>
            </a:r>
            <a:r>
              <a:rPr sz="1100" dirty="0">
                <a:solidFill>
                  <a:srgbClr val="1E1E1E"/>
                </a:solidFill>
                <a:latin typeface="Segoe UI"/>
                <a:cs typeface="Segoe UI"/>
              </a:rPr>
              <a:t>doorstroom,</a:t>
            </a:r>
            <a:r>
              <a:rPr sz="1100" spc="-15" dirty="0">
                <a:solidFill>
                  <a:srgbClr val="1E1E1E"/>
                </a:solidFill>
                <a:latin typeface="Segoe UI"/>
                <a:cs typeface="Segoe UI"/>
              </a:rPr>
              <a:t> </a:t>
            </a:r>
            <a:r>
              <a:rPr sz="1100" dirty="0">
                <a:solidFill>
                  <a:srgbClr val="1E1E1E"/>
                </a:solidFill>
                <a:latin typeface="Segoe UI"/>
                <a:cs typeface="Segoe UI"/>
              </a:rPr>
              <a:t>exit,</a:t>
            </a:r>
            <a:r>
              <a:rPr sz="1100" spc="-40" dirty="0">
                <a:solidFill>
                  <a:srgbClr val="1E1E1E"/>
                </a:solidFill>
                <a:latin typeface="Segoe UI"/>
                <a:cs typeface="Segoe UI"/>
              </a:rPr>
              <a:t> </a:t>
            </a:r>
            <a:r>
              <a:rPr sz="1100" spc="-25" dirty="0">
                <a:solidFill>
                  <a:srgbClr val="1E1E1E"/>
                </a:solidFill>
                <a:latin typeface="Segoe UI"/>
                <a:cs typeface="Segoe UI"/>
              </a:rPr>
              <a:t>…)</a:t>
            </a:r>
            <a:endParaRPr sz="1100" dirty="0">
              <a:latin typeface="Segoe UI"/>
              <a:cs typeface="Segoe UI"/>
            </a:endParaRPr>
          </a:p>
          <a:p>
            <a:pPr marL="469900" marR="5080" indent="-228600">
              <a:lnSpc>
                <a:spcPct val="140000"/>
              </a:lnSpc>
              <a:spcBef>
                <a:spcPts val="700"/>
              </a:spcBef>
              <a:buClr>
                <a:srgbClr val="44B8BE"/>
              </a:buClr>
              <a:buFont typeface="Arial MT"/>
              <a:buChar char="•"/>
              <a:tabLst>
                <a:tab pos="469900" algn="l"/>
              </a:tabLst>
            </a:pPr>
            <a:r>
              <a:rPr sz="1100" dirty="0">
                <a:solidFill>
                  <a:srgbClr val="1E1E1E"/>
                </a:solidFill>
                <a:latin typeface="Segoe UI"/>
                <a:cs typeface="Segoe UI"/>
              </a:rPr>
              <a:t>Ontwikkelen</a:t>
            </a:r>
            <a:r>
              <a:rPr sz="1100" spc="-30" dirty="0">
                <a:solidFill>
                  <a:srgbClr val="1E1E1E"/>
                </a:solidFill>
                <a:latin typeface="Segoe UI"/>
                <a:cs typeface="Segoe UI"/>
              </a:rPr>
              <a:t> </a:t>
            </a:r>
            <a:r>
              <a:rPr sz="1100" dirty="0">
                <a:solidFill>
                  <a:srgbClr val="1E1E1E"/>
                </a:solidFill>
                <a:latin typeface="Segoe UI"/>
                <a:cs typeface="Segoe UI"/>
              </a:rPr>
              <a:t>van</a:t>
            </a:r>
            <a:r>
              <a:rPr sz="1100" spc="-20" dirty="0">
                <a:solidFill>
                  <a:srgbClr val="1E1E1E"/>
                </a:solidFill>
                <a:latin typeface="Segoe UI"/>
                <a:cs typeface="Segoe UI"/>
              </a:rPr>
              <a:t> </a:t>
            </a:r>
            <a:r>
              <a:rPr sz="1100" dirty="0">
                <a:solidFill>
                  <a:srgbClr val="1E1E1E"/>
                </a:solidFill>
                <a:latin typeface="Segoe UI"/>
                <a:cs typeface="Segoe UI"/>
              </a:rPr>
              <a:t>een</a:t>
            </a:r>
            <a:r>
              <a:rPr sz="1100" spc="-25" dirty="0">
                <a:solidFill>
                  <a:srgbClr val="1E1E1E"/>
                </a:solidFill>
                <a:latin typeface="Segoe UI"/>
                <a:cs typeface="Segoe UI"/>
              </a:rPr>
              <a:t> </a:t>
            </a:r>
            <a:r>
              <a:rPr sz="1100" spc="-10" dirty="0">
                <a:solidFill>
                  <a:srgbClr val="1E1E1E"/>
                </a:solidFill>
                <a:latin typeface="Segoe UI"/>
                <a:cs typeface="Segoe UI"/>
              </a:rPr>
              <a:t>HR-</a:t>
            </a:r>
            <a:r>
              <a:rPr sz="1100" dirty="0">
                <a:solidFill>
                  <a:srgbClr val="1E1E1E"/>
                </a:solidFill>
                <a:latin typeface="Segoe UI"/>
                <a:cs typeface="Segoe UI"/>
              </a:rPr>
              <a:t>visie</a:t>
            </a:r>
            <a:r>
              <a:rPr sz="1100" spc="-50" dirty="0">
                <a:solidFill>
                  <a:srgbClr val="1E1E1E"/>
                </a:solidFill>
                <a:latin typeface="Segoe UI"/>
                <a:cs typeface="Segoe UI"/>
              </a:rPr>
              <a:t> </a:t>
            </a:r>
            <a:r>
              <a:rPr sz="1100" dirty="0">
                <a:solidFill>
                  <a:srgbClr val="1E1E1E"/>
                </a:solidFill>
                <a:latin typeface="Segoe UI"/>
                <a:cs typeface="Segoe UI"/>
              </a:rPr>
              <a:t>op</a:t>
            </a:r>
            <a:r>
              <a:rPr sz="1100" spc="-20" dirty="0">
                <a:solidFill>
                  <a:srgbClr val="1E1E1E"/>
                </a:solidFill>
                <a:latin typeface="Segoe UI"/>
                <a:cs typeface="Segoe UI"/>
              </a:rPr>
              <a:t> </a:t>
            </a:r>
            <a:r>
              <a:rPr sz="1100" dirty="0">
                <a:solidFill>
                  <a:srgbClr val="1E1E1E"/>
                </a:solidFill>
                <a:latin typeface="Segoe UI"/>
                <a:cs typeface="Segoe UI"/>
              </a:rPr>
              <a:t>maat</a:t>
            </a:r>
            <a:r>
              <a:rPr sz="1100" spc="-25" dirty="0">
                <a:solidFill>
                  <a:srgbClr val="1E1E1E"/>
                </a:solidFill>
                <a:latin typeface="Segoe UI"/>
                <a:cs typeface="Segoe UI"/>
              </a:rPr>
              <a:t> </a:t>
            </a:r>
            <a:r>
              <a:rPr sz="1100" dirty="0">
                <a:solidFill>
                  <a:srgbClr val="1E1E1E"/>
                </a:solidFill>
                <a:latin typeface="Segoe UI"/>
                <a:cs typeface="Segoe UI"/>
              </a:rPr>
              <a:t>van</a:t>
            </a:r>
            <a:r>
              <a:rPr sz="1100" spc="-20" dirty="0">
                <a:solidFill>
                  <a:srgbClr val="1E1E1E"/>
                </a:solidFill>
                <a:latin typeface="Segoe UI"/>
                <a:cs typeface="Segoe UI"/>
              </a:rPr>
              <a:t> </a:t>
            </a:r>
            <a:r>
              <a:rPr sz="1100" dirty="0">
                <a:solidFill>
                  <a:srgbClr val="1E1E1E"/>
                </a:solidFill>
                <a:latin typeface="Segoe UI"/>
                <a:cs typeface="Segoe UI"/>
              </a:rPr>
              <a:t>Dentergem.</a:t>
            </a:r>
            <a:r>
              <a:rPr sz="1100" spc="-20" dirty="0">
                <a:solidFill>
                  <a:srgbClr val="1E1E1E"/>
                </a:solidFill>
                <a:latin typeface="Segoe UI"/>
                <a:cs typeface="Segoe UI"/>
              </a:rPr>
              <a:t> </a:t>
            </a:r>
            <a:r>
              <a:rPr sz="1100" dirty="0">
                <a:solidFill>
                  <a:srgbClr val="1E1E1E"/>
                </a:solidFill>
                <a:latin typeface="Segoe UI"/>
                <a:cs typeface="Segoe UI"/>
              </a:rPr>
              <a:t>Hierbij</a:t>
            </a:r>
            <a:r>
              <a:rPr sz="1100" spc="-25" dirty="0">
                <a:solidFill>
                  <a:srgbClr val="1E1E1E"/>
                </a:solidFill>
                <a:latin typeface="Segoe UI"/>
                <a:cs typeface="Segoe UI"/>
              </a:rPr>
              <a:t> </a:t>
            </a:r>
            <a:r>
              <a:rPr sz="1100" dirty="0">
                <a:solidFill>
                  <a:srgbClr val="1E1E1E"/>
                </a:solidFill>
                <a:latin typeface="Segoe UI"/>
                <a:cs typeface="Segoe UI"/>
              </a:rPr>
              <a:t>wordt</a:t>
            </a:r>
            <a:r>
              <a:rPr sz="1100" spc="-20" dirty="0">
                <a:solidFill>
                  <a:srgbClr val="1E1E1E"/>
                </a:solidFill>
                <a:latin typeface="Segoe UI"/>
                <a:cs typeface="Segoe UI"/>
              </a:rPr>
              <a:t> </a:t>
            </a:r>
            <a:r>
              <a:rPr sz="1100" dirty="0">
                <a:solidFill>
                  <a:srgbClr val="1E1E1E"/>
                </a:solidFill>
                <a:latin typeface="Segoe UI"/>
                <a:cs typeface="Segoe UI"/>
              </a:rPr>
              <a:t>maximaal</a:t>
            </a:r>
            <a:r>
              <a:rPr sz="1100" spc="-25" dirty="0">
                <a:solidFill>
                  <a:srgbClr val="1E1E1E"/>
                </a:solidFill>
                <a:latin typeface="Segoe UI"/>
                <a:cs typeface="Segoe UI"/>
              </a:rPr>
              <a:t> </a:t>
            </a:r>
            <a:r>
              <a:rPr sz="1100" dirty="0">
                <a:solidFill>
                  <a:srgbClr val="1E1E1E"/>
                </a:solidFill>
                <a:latin typeface="Segoe UI"/>
                <a:cs typeface="Segoe UI"/>
              </a:rPr>
              <a:t>rekening</a:t>
            </a:r>
            <a:r>
              <a:rPr sz="1100" spc="-30" dirty="0">
                <a:solidFill>
                  <a:srgbClr val="1E1E1E"/>
                </a:solidFill>
                <a:latin typeface="Segoe UI"/>
                <a:cs typeface="Segoe UI"/>
              </a:rPr>
              <a:t> </a:t>
            </a:r>
            <a:r>
              <a:rPr sz="1100" dirty="0">
                <a:solidFill>
                  <a:srgbClr val="1E1E1E"/>
                </a:solidFill>
                <a:latin typeface="Segoe UI"/>
                <a:cs typeface="Segoe UI"/>
              </a:rPr>
              <a:t>gehouden</a:t>
            </a:r>
            <a:r>
              <a:rPr sz="1100" spc="-25" dirty="0">
                <a:solidFill>
                  <a:srgbClr val="1E1E1E"/>
                </a:solidFill>
                <a:latin typeface="Segoe UI"/>
                <a:cs typeface="Segoe UI"/>
              </a:rPr>
              <a:t> </a:t>
            </a:r>
            <a:r>
              <a:rPr sz="1100" dirty="0">
                <a:solidFill>
                  <a:srgbClr val="1E1E1E"/>
                </a:solidFill>
                <a:latin typeface="Segoe UI"/>
                <a:cs typeface="Segoe UI"/>
              </a:rPr>
              <a:t>met</a:t>
            </a:r>
            <a:r>
              <a:rPr sz="1100" spc="-15"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dirty="0">
                <a:solidFill>
                  <a:srgbClr val="1E1E1E"/>
                </a:solidFill>
                <a:latin typeface="Segoe UI"/>
                <a:cs typeface="Segoe UI"/>
              </a:rPr>
              <a:t>stakeholders</a:t>
            </a:r>
            <a:r>
              <a:rPr sz="1100" spc="-35"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de </a:t>
            </a:r>
            <a:r>
              <a:rPr sz="1100" dirty="0">
                <a:solidFill>
                  <a:srgbClr val="1E1E1E"/>
                </a:solidFill>
                <a:latin typeface="Segoe UI"/>
                <a:cs typeface="Segoe UI"/>
              </a:rPr>
              <a:t>kwaliteitsvisie</a:t>
            </a:r>
            <a:r>
              <a:rPr sz="1100" spc="-40" dirty="0">
                <a:solidFill>
                  <a:srgbClr val="1E1E1E"/>
                </a:solidFill>
                <a:latin typeface="Segoe UI"/>
                <a:cs typeface="Segoe UI"/>
              </a:rPr>
              <a:t> </a:t>
            </a:r>
            <a:r>
              <a:rPr sz="1100" dirty="0">
                <a:solidFill>
                  <a:srgbClr val="1E1E1E"/>
                </a:solidFill>
                <a:latin typeface="Segoe UI"/>
                <a:cs typeface="Segoe UI"/>
              </a:rPr>
              <a:t>van</a:t>
            </a:r>
            <a:r>
              <a:rPr sz="1100" spc="-20" dirty="0">
                <a:solidFill>
                  <a:srgbClr val="1E1E1E"/>
                </a:solidFill>
                <a:latin typeface="Segoe UI"/>
                <a:cs typeface="Segoe UI"/>
              </a:rPr>
              <a:t> </a:t>
            </a:r>
            <a:r>
              <a:rPr sz="1100" dirty="0">
                <a:solidFill>
                  <a:srgbClr val="1E1E1E"/>
                </a:solidFill>
                <a:latin typeface="Segoe UI"/>
                <a:cs typeface="Segoe UI"/>
              </a:rPr>
              <a:t>de</a:t>
            </a:r>
            <a:r>
              <a:rPr sz="1100" spc="-25" dirty="0">
                <a:solidFill>
                  <a:srgbClr val="1E1E1E"/>
                </a:solidFill>
                <a:latin typeface="Segoe UI"/>
                <a:cs typeface="Segoe UI"/>
              </a:rPr>
              <a:t> </a:t>
            </a:r>
            <a:r>
              <a:rPr sz="1100" spc="-10" dirty="0">
                <a:solidFill>
                  <a:srgbClr val="1E1E1E"/>
                </a:solidFill>
                <a:latin typeface="Segoe UI"/>
                <a:cs typeface="Segoe UI"/>
              </a:rPr>
              <a:t>organisatie.</a:t>
            </a:r>
            <a:endParaRPr sz="1100" dirty="0">
              <a:latin typeface="Segoe UI"/>
              <a:cs typeface="Segoe UI"/>
            </a:endParaRPr>
          </a:p>
          <a:p>
            <a:pPr marL="469265" indent="-227965">
              <a:lnSpc>
                <a:spcPct val="100000"/>
              </a:lnSpc>
              <a:spcBef>
                <a:spcPts val="1235"/>
              </a:spcBef>
              <a:buClr>
                <a:srgbClr val="44B8BE"/>
              </a:buClr>
              <a:buFont typeface="Arial MT"/>
              <a:buChar char="•"/>
              <a:tabLst>
                <a:tab pos="469265" algn="l"/>
              </a:tabLst>
            </a:pPr>
            <a:r>
              <a:rPr sz="1100" dirty="0">
                <a:solidFill>
                  <a:srgbClr val="1E1E1E"/>
                </a:solidFill>
                <a:latin typeface="Segoe UI"/>
                <a:cs typeface="Segoe UI"/>
              </a:rPr>
              <a:t>Implementeren</a:t>
            </a:r>
            <a:r>
              <a:rPr sz="1100" spc="-15" dirty="0">
                <a:solidFill>
                  <a:srgbClr val="1E1E1E"/>
                </a:solidFill>
                <a:latin typeface="Segoe UI"/>
                <a:cs typeface="Segoe UI"/>
              </a:rPr>
              <a:t> </a:t>
            </a:r>
            <a:r>
              <a:rPr sz="1100" dirty="0">
                <a:solidFill>
                  <a:srgbClr val="1E1E1E"/>
                </a:solidFill>
                <a:latin typeface="Segoe UI"/>
                <a:cs typeface="Segoe UI"/>
              </a:rPr>
              <a:t>van</a:t>
            </a:r>
            <a:r>
              <a:rPr sz="1100" spc="-35" dirty="0">
                <a:solidFill>
                  <a:srgbClr val="1E1E1E"/>
                </a:solidFill>
                <a:latin typeface="Segoe UI"/>
                <a:cs typeface="Segoe UI"/>
              </a:rPr>
              <a:t> </a:t>
            </a:r>
            <a:r>
              <a:rPr sz="1100" dirty="0">
                <a:solidFill>
                  <a:srgbClr val="1E1E1E"/>
                </a:solidFill>
                <a:latin typeface="Segoe UI"/>
                <a:cs typeface="Segoe UI"/>
              </a:rPr>
              <a:t>deze</a:t>
            </a:r>
            <a:r>
              <a:rPr sz="1100" spc="-25" dirty="0">
                <a:solidFill>
                  <a:srgbClr val="1E1E1E"/>
                </a:solidFill>
                <a:latin typeface="Segoe UI"/>
                <a:cs typeface="Segoe UI"/>
              </a:rPr>
              <a:t> </a:t>
            </a:r>
            <a:r>
              <a:rPr sz="1100" spc="-10" dirty="0">
                <a:solidFill>
                  <a:srgbClr val="1E1E1E"/>
                </a:solidFill>
                <a:latin typeface="Segoe UI"/>
                <a:cs typeface="Segoe UI"/>
              </a:rPr>
              <a:t>HR-</a:t>
            </a:r>
            <a:r>
              <a:rPr sz="1100" dirty="0">
                <a:solidFill>
                  <a:srgbClr val="1E1E1E"/>
                </a:solidFill>
                <a:latin typeface="Segoe UI"/>
                <a:cs typeface="Segoe UI"/>
              </a:rPr>
              <a:t>visie</a:t>
            </a:r>
            <a:r>
              <a:rPr sz="1100" spc="-45" dirty="0">
                <a:solidFill>
                  <a:srgbClr val="1E1E1E"/>
                </a:solidFill>
                <a:latin typeface="Segoe UI"/>
                <a:cs typeface="Segoe UI"/>
              </a:rPr>
              <a:t> </a:t>
            </a:r>
            <a:r>
              <a:rPr sz="1100" dirty="0">
                <a:solidFill>
                  <a:srgbClr val="1E1E1E"/>
                </a:solidFill>
                <a:latin typeface="Segoe UI"/>
                <a:cs typeface="Segoe UI"/>
              </a:rPr>
              <a:t>door</a:t>
            </a:r>
            <a:r>
              <a:rPr sz="1100" spc="-15" dirty="0">
                <a:solidFill>
                  <a:srgbClr val="1E1E1E"/>
                </a:solidFill>
                <a:latin typeface="Segoe UI"/>
                <a:cs typeface="Segoe UI"/>
              </a:rPr>
              <a:t> </a:t>
            </a:r>
            <a:r>
              <a:rPr sz="1100" dirty="0">
                <a:solidFill>
                  <a:srgbClr val="1E1E1E"/>
                </a:solidFill>
                <a:latin typeface="Segoe UI"/>
                <a:cs typeface="Segoe UI"/>
              </a:rPr>
              <a:t>project-</a:t>
            </a:r>
            <a:r>
              <a:rPr sz="1100" spc="-10" dirty="0">
                <a:solidFill>
                  <a:srgbClr val="1E1E1E"/>
                </a:solidFill>
                <a:latin typeface="Segoe UI"/>
                <a:cs typeface="Segoe UI"/>
              </a:rPr>
              <a:t> </a:t>
            </a:r>
            <a:r>
              <a:rPr sz="1100" dirty="0">
                <a:solidFill>
                  <a:srgbClr val="1E1E1E"/>
                </a:solidFill>
                <a:latin typeface="Segoe UI"/>
                <a:cs typeface="Segoe UI"/>
              </a:rPr>
              <a:t>en</a:t>
            </a:r>
            <a:r>
              <a:rPr sz="1100" spc="-25" dirty="0">
                <a:solidFill>
                  <a:srgbClr val="1E1E1E"/>
                </a:solidFill>
                <a:latin typeface="Segoe UI"/>
                <a:cs typeface="Segoe UI"/>
              </a:rPr>
              <a:t> </a:t>
            </a:r>
            <a:r>
              <a:rPr sz="1100" dirty="0">
                <a:solidFill>
                  <a:srgbClr val="1E1E1E"/>
                </a:solidFill>
                <a:latin typeface="Segoe UI"/>
                <a:cs typeface="Segoe UI"/>
              </a:rPr>
              <a:t>stapsgewijs</a:t>
            </a:r>
            <a:r>
              <a:rPr sz="1100" spc="-35" dirty="0">
                <a:solidFill>
                  <a:srgbClr val="1E1E1E"/>
                </a:solidFill>
                <a:latin typeface="Segoe UI"/>
                <a:cs typeface="Segoe UI"/>
              </a:rPr>
              <a:t> </a:t>
            </a:r>
            <a:r>
              <a:rPr sz="1100" dirty="0">
                <a:solidFill>
                  <a:srgbClr val="1E1E1E"/>
                </a:solidFill>
                <a:latin typeface="Segoe UI"/>
                <a:cs typeface="Segoe UI"/>
              </a:rPr>
              <a:t>aanpassingen</a:t>
            </a:r>
            <a:r>
              <a:rPr sz="1100" spc="-30" dirty="0">
                <a:solidFill>
                  <a:srgbClr val="1E1E1E"/>
                </a:solidFill>
                <a:latin typeface="Segoe UI"/>
                <a:cs typeface="Segoe UI"/>
              </a:rPr>
              <a:t> </a:t>
            </a:r>
            <a:r>
              <a:rPr sz="1100" dirty="0">
                <a:solidFill>
                  <a:srgbClr val="1E1E1E"/>
                </a:solidFill>
                <a:latin typeface="Segoe UI"/>
                <a:cs typeface="Segoe UI"/>
              </a:rPr>
              <a:t>te</a:t>
            </a:r>
            <a:r>
              <a:rPr sz="1100" spc="-15" dirty="0">
                <a:solidFill>
                  <a:srgbClr val="1E1E1E"/>
                </a:solidFill>
                <a:latin typeface="Segoe UI"/>
                <a:cs typeface="Segoe UI"/>
              </a:rPr>
              <a:t> </a:t>
            </a:r>
            <a:r>
              <a:rPr sz="1100" spc="-10" dirty="0">
                <a:solidFill>
                  <a:srgbClr val="1E1E1E"/>
                </a:solidFill>
                <a:latin typeface="Segoe UI"/>
                <a:cs typeface="Segoe UI"/>
              </a:rPr>
              <a:t>maken.</a:t>
            </a:r>
            <a:endParaRPr sz="1100" dirty="0">
              <a:latin typeface="Segoe UI"/>
              <a:cs typeface="Segoe UI"/>
            </a:endParaRPr>
          </a:p>
        </p:txBody>
      </p:sp>
      <p:grpSp>
        <p:nvGrpSpPr>
          <p:cNvPr id="7" name="object 7"/>
          <p:cNvGrpSpPr/>
          <p:nvPr/>
        </p:nvGrpSpPr>
        <p:grpSpPr>
          <a:xfrm>
            <a:off x="10990405" y="512880"/>
            <a:ext cx="730250" cy="729615"/>
            <a:chOff x="10990405" y="512880"/>
            <a:chExt cx="730250" cy="729615"/>
          </a:xfrm>
        </p:grpSpPr>
        <p:sp>
          <p:nvSpPr>
            <p:cNvPr id="8" name="object 8"/>
            <p:cNvSpPr/>
            <p:nvPr/>
          </p:nvSpPr>
          <p:spPr>
            <a:xfrm>
              <a:off x="11289795" y="1102700"/>
              <a:ext cx="131445" cy="21590"/>
            </a:xfrm>
            <a:custGeom>
              <a:avLst/>
              <a:gdLst/>
              <a:ahLst/>
              <a:cxnLst/>
              <a:rect l="l" t="t" r="r" b="b"/>
              <a:pathLst>
                <a:path w="131445" h="21590">
                  <a:moveTo>
                    <a:pt x="129842" y="0"/>
                  </a:moveTo>
                  <a:lnTo>
                    <a:pt x="1073" y="0"/>
                  </a:lnTo>
                  <a:lnTo>
                    <a:pt x="1073" y="16085"/>
                  </a:lnTo>
                  <a:lnTo>
                    <a:pt x="0" y="21447"/>
                  </a:lnTo>
                  <a:lnTo>
                    <a:pt x="130915" y="21448"/>
                  </a:lnTo>
                  <a:lnTo>
                    <a:pt x="130915" y="16086"/>
                  </a:lnTo>
                  <a:lnTo>
                    <a:pt x="129842" y="10724"/>
                  </a:lnTo>
                  <a:lnTo>
                    <a:pt x="129842" y="0"/>
                  </a:lnTo>
                  <a:close/>
                </a:path>
              </a:pathLst>
            </a:custGeom>
            <a:solidFill>
              <a:srgbClr val="286669"/>
            </a:solidFill>
          </p:spPr>
          <p:txBody>
            <a:bodyPr wrap="square" lIns="0" tIns="0" rIns="0" bIns="0" rtlCol="0"/>
            <a:lstStyle/>
            <a:p>
              <a:endParaRPr/>
            </a:p>
          </p:txBody>
        </p:sp>
        <p:pic>
          <p:nvPicPr>
            <p:cNvPr id="9" name="object 9"/>
            <p:cNvPicPr/>
            <p:nvPr/>
          </p:nvPicPr>
          <p:blipFill>
            <a:blip r:embed="rId3" cstate="print"/>
            <a:stretch>
              <a:fillRect/>
            </a:stretch>
          </p:blipFill>
          <p:spPr>
            <a:xfrm>
              <a:off x="11172829" y="841035"/>
              <a:ext cx="80480" cy="115819"/>
            </a:xfrm>
            <a:prstGeom prst="rect">
              <a:avLst/>
            </a:prstGeom>
          </p:spPr>
        </p:pic>
        <p:pic>
          <p:nvPicPr>
            <p:cNvPr id="10" name="object 10"/>
            <p:cNvPicPr/>
            <p:nvPr/>
          </p:nvPicPr>
          <p:blipFill>
            <a:blip r:embed="rId4" cstate="print"/>
            <a:stretch>
              <a:fillRect/>
            </a:stretch>
          </p:blipFill>
          <p:spPr>
            <a:xfrm>
              <a:off x="11446464" y="841035"/>
              <a:ext cx="82627" cy="120108"/>
            </a:xfrm>
            <a:prstGeom prst="rect">
              <a:avLst/>
            </a:prstGeom>
          </p:spPr>
        </p:pic>
        <p:sp>
          <p:nvSpPr>
            <p:cNvPr id="11" name="object 11"/>
            <p:cNvSpPr/>
            <p:nvPr/>
          </p:nvSpPr>
          <p:spPr>
            <a:xfrm>
              <a:off x="10990402" y="512889"/>
              <a:ext cx="730250" cy="729615"/>
            </a:xfrm>
            <a:custGeom>
              <a:avLst/>
              <a:gdLst/>
              <a:ahLst/>
              <a:cxnLst/>
              <a:rect l="l" t="t" r="r" b="b"/>
              <a:pathLst>
                <a:path w="730250" h="729615">
                  <a:moveTo>
                    <a:pt x="268262" y="595185"/>
                  </a:moveTo>
                  <a:lnTo>
                    <a:pt x="261429" y="552818"/>
                  </a:lnTo>
                  <a:lnTo>
                    <a:pt x="246570" y="524129"/>
                  </a:lnTo>
                  <a:lnTo>
                    <a:pt x="246570" y="595185"/>
                  </a:lnTo>
                  <a:lnTo>
                    <a:pt x="240131" y="631304"/>
                  </a:lnTo>
                  <a:lnTo>
                    <a:pt x="239509" y="634619"/>
                  </a:lnTo>
                  <a:lnTo>
                    <a:pt x="217830" y="670242"/>
                  </a:lnTo>
                  <a:lnTo>
                    <a:pt x="210896" y="652475"/>
                  </a:lnTo>
                  <a:lnTo>
                    <a:pt x="200126" y="636600"/>
                  </a:lnTo>
                  <a:lnTo>
                    <a:pt x="199593" y="636104"/>
                  </a:lnTo>
                  <a:lnTo>
                    <a:pt x="199593" y="687400"/>
                  </a:lnTo>
                  <a:lnTo>
                    <a:pt x="167982" y="702487"/>
                  </a:lnTo>
                  <a:lnTo>
                    <a:pt x="134264" y="707517"/>
                  </a:lnTo>
                  <a:lnTo>
                    <a:pt x="100749" y="702487"/>
                  </a:lnTo>
                  <a:lnTo>
                    <a:pt x="69748" y="687400"/>
                  </a:lnTo>
                  <a:lnTo>
                    <a:pt x="74942" y="670242"/>
                  </a:lnTo>
                  <a:lnTo>
                    <a:pt x="77190" y="662813"/>
                  </a:lnTo>
                  <a:lnTo>
                    <a:pt x="93091" y="643432"/>
                  </a:lnTo>
                  <a:lnTo>
                    <a:pt x="115023" y="631304"/>
                  </a:lnTo>
                  <a:lnTo>
                    <a:pt x="140576" y="628421"/>
                  </a:lnTo>
                  <a:lnTo>
                    <a:pt x="162471" y="634619"/>
                  </a:lnTo>
                  <a:lnTo>
                    <a:pt x="180543" y="647458"/>
                  </a:lnTo>
                  <a:lnTo>
                    <a:pt x="193382" y="665518"/>
                  </a:lnTo>
                  <a:lnTo>
                    <a:pt x="199593" y="687400"/>
                  </a:lnTo>
                  <a:lnTo>
                    <a:pt x="199593" y="636104"/>
                  </a:lnTo>
                  <a:lnTo>
                    <a:pt x="191503" y="628421"/>
                  </a:lnTo>
                  <a:lnTo>
                    <a:pt x="186143" y="623341"/>
                  </a:lnTo>
                  <a:lnTo>
                    <a:pt x="169545" y="613410"/>
                  </a:lnTo>
                  <a:lnTo>
                    <a:pt x="174078" y="606971"/>
                  </a:lnTo>
                  <a:lnTo>
                    <a:pt x="181203" y="596887"/>
                  </a:lnTo>
                  <a:lnTo>
                    <a:pt x="185508" y="577748"/>
                  </a:lnTo>
                  <a:lnTo>
                    <a:pt x="182372" y="558215"/>
                  </a:lnTo>
                  <a:lnTo>
                    <a:pt x="175564" y="546925"/>
                  </a:lnTo>
                  <a:lnTo>
                    <a:pt x="171691" y="540486"/>
                  </a:lnTo>
                  <a:lnTo>
                    <a:pt x="164172" y="535203"/>
                  </a:lnTo>
                  <a:lnTo>
                    <a:pt x="164172" y="576948"/>
                  </a:lnTo>
                  <a:lnTo>
                    <a:pt x="161899" y="588429"/>
                  </a:lnTo>
                  <a:lnTo>
                    <a:pt x="155600" y="597992"/>
                  </a:lnTo>
                  <a:lnTo>
                    <a:pt x="146075" y="604545"/>
                  </a:lnTo>
                  <a:lnTo>
                    <a:pt x="134137" y="606971"/>
                  </a:lnTo>
                  <a:lnTo>
                    <a:pt x="122643" y="604545"/>
                  </a:lnTo>
                  <a:lnTo>
                    <a:pt x="113068" y="597992"/>
                  </a:lnTo>
                  <a:lnTo>
                    <a:pt x="106514" y="588429"/>
                  </a:lnTo>
                  <a:lnTo>
                    <a:pt x="104089" y="576948"/>
                  </a:lnTo>
                  <a:lnTo>
                    <a:pt x="106362" y="565467"/>
                  </a:lnTo>
                  <a:lnTo>
                    <a:pt x="112674" y="555904"/>
                  </a:lnTo>
                  <a:lnTo>
                    <a:pt x="122199" y="549351"/>
                  </a:lnTo>
                  <a:lnTo>
                    <a:pt x="134137" y="546925"/>
                  </a:lnTo>
                  <a:lnTo>
                    <a:pt x="145618" y="549198"/>
                  </a:lnTo>
                  <a:lnTo>
                    <a:pt x="155194" y="555498"/>
                  </a:lnTo>
                  <a:lnTo>
                    <a:pt x="161747" y="565023"/>
                  </a:lnTo>
                  <a:lnTo>
                    <a:pt x="164172" y="576948"/>
                  </a:lnTo>
                  <a:lnTo>
                    <a:pt x="164172" y="535203"/>
                  </a:lnTo>
                  <a:lnTo>
                    <a:pt x="155155" y="528840"/>
                  </a:lnTo>
                  <a:lnTo>
                    <a:pt x="136004" y="524535"/>
                  </a:lnTo>
                  <a:lnTo>
                    <a:pt x="116459" y="527672"/>
                  </a:lnTo>
                  <a:lnTo>
                    <a:pt x="98717" y="538340"/>
                  </a:lnTo>
                  <a:lnTo>
                    <a:pt x="87160" y="554736"/>
                  </a:lnTo>
                  <a:lnTo>
                    <a:pt x="87071" y="554863"/>
                  </a:lnTo>
                  <a:lnTo>
                    <a:pt x="82753" y="574001"/>
                  </a:lnTo>
                  <a:lnTo>
                    <a:pt x="85890" y="593534"/>
                  </a:lnTo>
                  <a:lnTo>
                    <a:pt x="96570" y="611263"/>
                  </a:lnTo>
                  <a:lnTo>
                    <a:pt x="98717" y="613410"/>
                  </a:lnTo>
                  <a:lnTo>
                    <a:pt x="82118" y="623201"/>
                  </a:lnTo>
                  <a:lnTo>
                    <a:pt x="68135" y="636193"/>
                  </a:lnTo>
                  <a:lnTo>
                    <a:pt x="57378" y="652018"/>
                  </a:lnTo>
                  <a:lnTo>
                    <a:pt x="50431" y="670242"/>
                  </a:lnTo>
                  <a:lnTo>
                    <a:pt x="27457" y="631875"/>
                  </a:lnTo>
                  <a:lnTo>
                    <a:pt x="21196" y="589280"/>
                  </a:lnTo>
                  <a:lnTo>
                    <a:pt x="31419" y="547497"/>
                  </a:lnTo>
                  <a:lnTo>
                    <a:pt x="57950" y="511530"/>
                  </a:lnTo>
                  <a:lnTo>
                    <a:pt x="96342" y="488581"/>
                  </a:lnTo>
                  <a:lnTo>
                    <a:pt x="138963" y="482307"/>
                  </a:lnTo>
                  <a:lnTo>
                    <a:pt x="180771" y="492531"/>
                  </a:lnTo>
                  <a:lnTo>
                    <a:pt x="216763" y="519036"/>
                  </a:lnTo>
                  <a:lnTo>
                    <a:pt x="239115" y="554736"/>
                  </a:lnTo>
                  <a:lnTo>
                    <a:pt x="246456" y="593534"/>
                  </a:lnTo>
                  <a:lnTo>
                    <a:pt x="246570" y="595185"/>
                  </a:lnTo>
                  <a:lnTo>
                    <a:pt x="246570" y="524129"/>
                  </a:lnTo>
                  <a:lnTo>
                    <a:pt x="213334" y="487006"/>
                  </a:lnTo>
                  <a:lnTo>
                    <a:pt x="176517" y="467969"/>
                  </a:lnTo>
                  <a:lnTo>
                    <a:pt x="134137" y="461124"/>
                  </a:lnTo>
                  <a:lnTo>
                    <a:pt x="91744" y="467969"/>
                  </a:lnTo>
                  <a:lnTo>
                    <a:pt x="54927" y="487006"/>
                  </a:lnTo>
                  <a:lnTo>
                    <a:pt x="25882" y="516026"/>
                  </a:lnTo>
                  <a:lnTo>
                    <a:pt x="6845" y="552818"/>
                  </a:lnTo>
                  <a:lnTo>
                    <a:pt x="88" y="594639"/>
                  </a:lnTo>
                  <a:lnTo>
                    <a:pt x="0" y="595185"/>
                  </a:lnTo>
                  <a:lnTo>
                    <a:pt x="6845" y="637540"/>
                  </a:lnTo>
                  <a:lnTo>
                    <a:pt x="25882" y="674331"/>
                  </a:lnTo>
                  <a:lnTo>
                    <a:pt x="54927" y="703351"/>
                  </a:lnTo>
                  <a:lnTo>
                    <a:pt x="91744" y="722388"/>
                  </a:lnTo>
                  <a:lnTo>
                    <a:pt x="134137" y="729234"/>
                  </a:lnTo>
                  <a:lnTo>
                    <a:pt x="176517" y="722388"/>
                  </a:lnTo>
                  <a:lnTo>
                    <a:pt x="205295" y="707517"/>
                  </a:lnTo>
                  <a:lnTo>
                    <a:pt x="213334" y="703351"/>
                  </a:lnTo>
                  <a:lnTo>
                    <a:pt x="242379" y="674331"/>
                  </a:lnTo>
                  <a:lnTo>
                    <a:pt x="244487" y="670242"/>
                  </a:lnTo>
                  <a:lnTo>
                    <a:pt x="261429" y="637540"/>
                  </a:lnTo>
                  <a:lnTo>
                    <a:pt x="268262" y="595185"/>
                  </a:lnTo>
                  <a:close/>
                </a:path>
                <a:path w="730250" h="729615">
                  <a:moveTo>
                    <a:pt x="525805" y="166217"/>
                  </a:moveTo>
                  <a:lnTo>
                    <a:pt x="519899" y="121881"/>
                  </a:lnTo>
                  <a:lnTo>
                    <a:pt x="503186" y="82130"/>
                  </a:lnTo>
                  <a:lnTo>
                    <a:pt x="502970" y="81851"/>
                  </a:lnTo>
                  <a:lnTo>
                    <a:pt x="502970" y="144411"/>
                  </a:lnTo>
                  <a:lnTo>
                    <a:pt x="502970" y="188023"/>
                  </a:lnTo>
                  <a:lnTo>
                    <a:pt x="489839" y="229997"/>
                  </a:lnTo>
                  <a:lnTo>
                    <a:pt x="463562" y="267030"/>
                  </a:lnTo>
                  <a:lnTo>
                    <a:pt x="463562" y="264883"/>
                  </a:lnTo>
                  <a:lnTo>
                    <a:pt x="454863" y="240499"/>
                  </a:lnTo>
                  <a:lnTo>
                    <a:pt x="444258" y="224828"/>
                  </a:lnTo>
                  <a:lnTo>
                    <a:pt x="444258" y="283108"/>
                  </a:lnTo>
                  <a:lnTo>
                    <a:pt x="403580" y="304228"/>
                  </a:lnTo>
                  <a:lnTo>
                    <a:pt x="359473" y="311264"/>
                  </a:lnTo>
                  <a:lnTo>
                    <a:pt x="315379" y="304228"/>
                  </a:lnTo>
                  <a:lnTo>
                    <a:pt x="274701" y="283108"/>
                  </a:lnTo>
                  <a:lnTo>
                    <a:pt x="279133" y="267030"/>
                  </a:lnTo>
                  <a:lnTo>
                    <a:pt x="283679" y="250520"/>
                  </a:lnTo>
                  <a:lnTo>
                    <a:pt x="303809" y="225069"/>
                  </a:lnTo>
                  <a:lnTo>
                    <a:pt x="332193" y="209067"/>
                  </a:lnTo>
                  <a:lnTo>
                    <a:pt x="365912" y="204825"/>
                  </a:lnTo>
                  <a:lnTo>
                    <a:pt x="395363" y="212534"/>
                  </a:lnTo>
                  <a:lnTo>
                    <a:pt x="419569" y="229489"/>
                  </a:lnTo>
                  <a:lnTo>
                    <a:pt x="436537" y="253682"/>
                  </a:lnTo>
                  <a:lnTo>
                    <a:pt x="444258" y="283108"/>
                  </a:lnTo>
                  <a:lnTo>
                    <a:pt x="444258" y="224828"/>
                  </a:lnTo>
                  <a:lnTo>
                    <a:pt x="440626" y="219443"/>
                  </a:lnTo>
                  <a:lnTo>
                    <a:pt x="424268" y="204825"/>
                  </a:lnTo>
                  <a:lnTo>
                    <a:pt x="421767" y="202603"/>
                  </a:lnTo>
                  <a:lnTo>
                    <a:pt x="399186" y="190881"/>
                  </a:lnTo>
                  <a:lnTo>
                    <a:pt x="405422" y="183375"/>
                  </a:lnTo>
                  <a:lnTo>
                    <a:pt x="414858" y="172034"/>
                  </a:lnTo>
                  <a:lnTo>
                    <a:pt x="421589" y="149466"/>
                  </a:lnTo>
                  <a:lnTo>
                    <a:pt x="419341" y="126758"/>
                  </a:lnTo>
                  <a:lnTo>
                    <a:pt x="419252" y="125882"/>
                  </a:lnTo>
                  <a:lnTo>
                    <a:pt x="407771" y="104025"/>
                  </a:lnTo>
                  <a:lnTo>
                    <a:pt x="405180" y="101879"/>
                  </a:lnTo>
                  <a:lnTo>
                    <a:pt x="400253" y="97790"/>
                  </a:lnTo>
                  <a:lnTo>
                    <a:pt x="400253" y="142621"/>
                  </a:lnTo>
                  <a:lnTo>
                    <a:pt x="397052" y="158496"/>
                  </a:lnTo>
                  <a:lnTo>
                    <a:pt x="388315" y="171450"/>
                  </a:lnTo>
                  <a:lnTo>
                    <a:pt x="375361" y="180174"/>
                  </a:lnTo>
                  <a:lnTo>
                    <a:pt x="359473" y="183375"/>
                  </a:lnTo>
                  <a:lnTo>
                    <a:pt x="343598" y="180174"/>
                  </a:lnTo>
                  <a:lnTo>
                    <a:pt x="330644" y="171450"/>
                  </a:lnTo>
                  <a:lnTo>
                    <a:pt x="321906" y="158496"/>
                  </a:lnTo>
                  <a:lnTo>
                    <a:pt x="318706" y="142621"/>
                  </a:lnTo>
                  <a:lnTo>
                    <a:pt x="321906" y="126758"/>
                  </a:lnTo>
                  <a:lnTo>
                    <a:pt x="359473" y="101879"/>
                  </a:lnTo>
                  <a:lnTo>
                    <a:pt x="397052" y="126758"/>
                  </a:lnTo>
                  <a:lnTo>
                    <a:pt x="400253" y="142621"/>
                  </a:lnTo>
                  <a:lnTo>
                    <a:pt x="400253" y="97790"/>
                  </a:lnTo>
                  <a:lnTo>
                    <a:pt x="388899" y="88353"/>
                  </a:lnTo>
                  <a:lnTo>
                    <a:pt x="366318" y="81635"/>
                  </a:lnTo>
                  <a:lnTo>
                    <a:pt x="342734" y="83959"/>
                  </a:lnTo>
                  <a:lnTo>
                    <a:pt x="320852" y="95440"/>
                  </a:lnTo>
                  <a:lnTo>
                    <a:pt x="305003" y="114287"/>
                  </a:lnTo>
                  <a:lnTo>
                    <a:pt x="297916" y="136867"/>
                  </a:lnTo>
                  <a:lnTo>
                    <a:pt x="299872" y="160439"/>
                  </a:lnTo>
                  <a:lnTo>
                    <a:pt x="311188" y="182308"/>
                  </a:lnTo>
                  <a:lnTo>
                    <a:pt x="313334" y="185521"/>
                  </a:lnTo>
                  <a:lnTo>
                    <a:pt x="316560" y="188734"/>
                  </a:lnTo>
                  <a:lnTo>
                    <a:pt x="319773" y="190881"/>
                  </a:lnTo>
                  <a:lnTo>
                    <a:pt x="296735" y="203390"/>
                  </a:lnTo>
                  <a:lnTo>
                    <a:pt x="277926" y="220916"/>
                  </a:lnTo>
                  <a:lnTo>
                    <a:pt x="263944" y="242455"/>
                  </a:lnTo>
                  <a:lnTo>
                    <a:pt x="255384" y="267030"/>
                  </a:lnTo>
                  <a:lnTo>
                    <a:pt x="228739" y="229247"/>
                  </a:lnTo>
                  <a:lnTo>
                    <a:pt x="215734" y="186436"/>
                  </a:lnTo>
                  <a:lnTo>
                    <a:pt x="216268" y="149466"/>
                  </a:lnTo>
                  <a:lnTo>
                    <a:pt x="216369" y="142024"/>
                  </a:lnTo>
                  <a:lnTo>
                    <a:pt x="230670" y="99453"/>
                  </a:lnTo>
                  <a:lnTo>
                    <a:pt x="258610" y="62191"/>
                  </a:lnTo>
                  <a:lnTo>
                    <a:pt x="296824" y="35560"/>
                  </a:lnTo>
                  <a:lnTo>
                    <a:pt x="339598" y="22593"/>
                  </a:lnTo>
                  <a:lnTo>
                    <a:pt x="342226" y="22593"/>
                  </a:lnTo>
                  <a:lnTo>
                    <a:pt x="384009" y="23202"/>
                  </a:lnTo>
                  <a:lnTo>
                    <a:pt x="426389" y="37490"/>
                  </a:lnTo>
                  <a:lnTo>
                    <a:pt x="463562" y="65417"/>
                  </a:lnTo>
                  <a:lnTo>
                    <a:pt x="489839" y="102438"/>
                  </a:lnTo>
                  <a:lnTo>
                    <a:pt x="502970" y="144411"/>
                  </a:lnTo>
                  <a:lnTo>
                    <a:pt x="502970" y="81851"/>
                  </a:lnTo>
                  <a:lnTo>
                    <a:pt x="477253" y="48526"/>
                  </a:lnTo>
                  <a:lnTo>
                    <a:pt x="443611" y="22593"/>
                  </a:lnTo>
                  <a:lnTo>
                    <a:pt x="403847" y="5905"/>
                  </a:lnTo>
                  <a:lnTo>
                    <a:pt x="359473" y="0"/>
                  </a:lnTo>
                  <a:lnTo>
                    <a:pt x="315112" y="5905"/>
                  </a:lnTo>
                  <a:lnTo>
                    <a:pt x="275336" y="22593"/>
                  </a:lnTo>
                  <a:lnTo>
                    <a:pt x="241706" y="48526"/>
                  </a:lnTo>
                  <a:lnTo>
                    <a:pt x="215760" y="82130"/>
                  </a:lnTo>
                  <a:lnTo>
                    <a:pt x="199059" y="121881"/>
                  </a:lnTo>
                  <a:lnTo>
                    <a:pt x="193154" y="166217"/>
                  </a:lnTo>
                  <a:lnTo>
                    <a:pt x="199059" y="210553"/>
                  </a:lnTo>
                  <a:lnTo>
                    <a:pt x="215760" y="250304"/>
                  </a:lnTo>
                  <a:lnTo>
                    <a:pt x="241706" y="283921"/>
                  </a:lnTo>
                  <a:lnTo>
                    <a:pt x="275336" y="309841"/>
                  </a:lnTo>
                  <a:lnTo>
                    <a:pt x="315112" y="326529"/>
                  </a:lnTo>
                  <a:lnTo>
                    <a:pt x="359473" y="332447"/>
                  </a:lnTo>
                  <a:lnTo>
                    <a:pt x="403847" y="326529"/>
                  </a:lnTo>
                  <a:lnTo>
                    <a:pt x="440232" y="311264"/>
                  </a:lnTo>
                  <a:lnTo>
                    <a:pt x="443611" y="309841"/>
                  </a:lnTo>
                  <a:lnTo>
                    <a:pt x="477253" y="283921"/>
                  </a:lnTo>
                  <a:lnTo>
                    <a:pt x="490283" y="267030"/>
                  </a:lnTo>
                  <a:lnTo>
                    <a:pt x="503186" y="250304"/>
                  </a:lnTo>
                  <a:lnTo>
                    <a:pt x="519899" y="210553"/>
                  </a:lnTo>
                  <a:lnTo>
                    <a:pt x="525805" y="166217"/>
                  </a:lnTo>
                  <a:close/>
                </a:path>
                <a:path w="730250" h="729615">
                  <a:moveTo>
                    <a:pt x="729691" y="595185"/>
                  </a:moveTo>
                  <a:lnTo>
                    <a:pt x="722845" y="552818"/>
                  </a:lnTo>
                  <a:lnTo>
                    <a:pt x="707999" y="524154"/>
                  </a:lnTo>
                  <a:lnTo>
                    <a:pt x="707999" y="595185"/>
                  </a:lnTo>
                  <a:lnTo>
                    <a:pt x="701548" y="631304"/>
                  </a:lnTo>
                  <a:lnTo>
                    <a:pt x="700925" y="634619"/>
                  </a:lnTo>
                  <a:lnTo>
                    <a:pt x="679259" y="670242"/>
                  </a:lnTo>
                  <a:lnTo>
                    <a:pt x="672312" y="652475"/>
                  </a:lnTo>
                  <a:lnTo>
                    <a:pt x="661555" y="636600"/>
                  </a:lnTo>
                  <a:lnTo>
                    <a:pt x="661009" y="636092"/>
                  </a:lnTo>
                  <a:lnTo>
                    <a:pt x="661009" y="687400"/>
                  </a:lnTo>
                  <a:lnTo>
                    <a:pt x="629412" y="702487"/>
                  </a:lnTo>
                  <a:lnTo>
                    <a:pt x="595693" y="707517"/>
                  </a:lnTo>
                  <a:lnTo>
                    <a:pt x="562178" y="702487"/>
                  </a:lnTo>
                  <a:lnTo>
                    <a:pt x="531177" y="687400"/>
                  </a:lnTo>
                  <a:lnTo>
                    <a:pt x="554507" y="643432"/>
                  </a:lnTo>
                  <a:lnTo>
                    <a:pt x="601992" y="628421"/>
                  </a:lnTo>
                  <a:lnTo>
                    <a:pt x="623887" y="634619"/>
                  </a:lnTo>
                  <a:lnTo>
                    <a:pt x="641972" y="647458"/>
                  </a:lnTo>
                  <a:lnTo>
                    <a:pt x="654812" y="665518"/>
                  </a:lnTo>
                  <a:lnTo>
                    <a:pt x="661009" y="687400"/>
                  </a:lnTo>
                  <a:lnTo>
                    <a:pt x="661009" y="636092"/>
                  </a:lnTo>
                  <a:lnTo>
                    <a:pt x="652919" y="628421"/>
                  </a:lnTo>
                  <a:lnTo>
                    <a:pt x="647573" y="623341"/>
                  </a:lnTo>
                  <a:lnTo>
                    <a:pt x="630974" y="613410"/>
                  </a:lnTo>
                  <a:lnTo>
                    <a:pt x="635508" y="606971"/>
                  </a:lnTo>
                  <a:lnTo>
                    <a:pt x="642620" y="596887"/>
                  </a:lnTo>
                  <a:lnTo>
                    <a:pt x="646925" y="577748"/>
                  </a:lnTo>
                  <a:lnTo>
                    <a:pt x="643801" y="558215"/>
                  </a:lnTo>
                  <a:lnTo>
                    <a:pt x="636993" y="546925"/>
                  </a:lnTo>
                  <a:lnTo>
                    <a:pt x="633120" y="540486"/>
                  </a:lnTo>
                  <a:lnTo>
                    <a:pt x="625602" y="535203"/>
                  </a:lnTo>
                  <a:lnTo>
                    <a:pt x="625602" y="576948"/>
                  </a:lnTo>
                  <a:lnTo>
                    <a:pt x="623328" y="588429"/>
                  </a:lnTo>
                  <a:lnTo>
                    <a:pt x="617016" y="597992"/>
                  </a:lnTo>
                  <a:lnTo>
                    <a:pt x="607491" y="604545"/>
                  </a:lnTo>
                  <a:lnTo>
                    <a:pt x="595553" y="606971"/>
                  </a:lnTo>
                  <a:lnTo>
                    <a:pt x="584073" y="604545"/>
                  </a:lnTo>
                  <a:lnTo>
                    <a:pt x="574497" y="597992"/>
                  </a:lnTo>
                  <a:lnTo>
                    <a:pt x="567944" y="588429"/>
                  </a:lnTo>
                  <a:lnTo>
                    <a:pt x="565505" y="576948"/>
                  </a:lnTo>
                  <a:lnTo>
                    <a:pt x="567791" y="565467"/>
                  </a:lnTo>
                  <a:lnTo>
                    <a:pt x="574090" y="555904"/>
                  </a:lnTo>
                  <a:lnTo>
                    <a:pt x="583615" y="549351"/>
                  </a:lnTo>
                  <a:lnTo>
                    <a:pt x="595553" y="546925"/>
                  </a:lnTo>
                  <a:lnTo>
                    <a:pt x="607047" y="549198"/>
                  </a:lnTo>
                  <a:lnTo>
                    <a:pt x="616610" y="555498"/>
                  </a:lnTo>
                  <a:lnTo>
                    <a:pt x="623176" y="565023"/>
                  </a:lnTo>
                  <a:lnTo>
                    <a:pt x="625602" y="576948"/>
                  </a:lnTo>
                  <a:lnTo>
                    <a:pt x="625602" y="535203"/>
                  </a:lnTo>
                  <a:lnTo>
                    <a:pt x="616585" y="528840"/>
                  </a:lnTo>
                  <a:lnTo>
                    <a:pt x="597433" y="524535"/>
                  </a:lnTo>
                  <a:lnTo>
                    <a:pt x="577888" y="527672"/>
                  </a:lnTo>
                  <a:lnTo>
                    <a:pt x="560146" y="538340"/>
                  </a:lnTo>
                  <a:lnTo>
                    <a:pt x="548132" y="554736"/>
                  </a:lnTo>
                  <a:lnTo>
                    <a:pt x="548043" y="554863"/>
                  </a:lnTo>
                  <a:lnTo>
                    <a:pt x="543775" y="574001"/>
                  </a:lnTo>
                  <a:lnTo>
                    <a:pt x="547166" y="593534"/>
                  </a:lnTo>
                  <a:lnTo>
                    <a:pt x="557999" y="611263"/>
                  </a:lnTo>
                  <a:lnTo>
                    <a:pt x="560146" y="613410"/>
                  </a:lnTo>
                  <a:lnTo>
                    <a:pt x="543547" y="623201"/>
                  </a:lnTo>
                  <a:lnTo>
                    <a:pt x="529564" y="636193"/>
                  </a:lnTo>
                  <a:lnTo>
                    <a:pt x="518795" y="652018"/>
                  </a:lnTo>
                  <a:lnTo>
                    <a:pt x="511860" y="670242"/>
                  </a:lnTo>
                  <a:lnTo>
                    <a:pt x="488886" y="631875"/>
                  </a:lnTo>
                  <a:lnTo>
                    <a:pt x="482612" y="589280"/>
                  </a:lnTo>
                  <a:lnTo>
                    <a:pt x="492848" y="547497"/>
                  </a:lnTo>
                  <a:lnTo>
                    <a:pt x="519366" y="511530"/>
                  </a:lnTo>
                  <a:lnTo>
                    <a:pt x="557758" y="488581"/>
                  </a:lnTo>
                  <a:lnTo>
                    <a:pt x="600379" y="482307"/>
                  </a:lnTo>
                  <a:lnTo>
                    <a:pt x="642200" y="492531"/>
                  </a:lnTo>
                  <a:lnTo>
                    <a:pt x="678180" y="519036"/>
                  </a:lnTo>
                  <a:lnTo>
                    <a:pt x="700532" y="554736"/>
                  </a:lnTo>
                  <a:lnTo>
                    <a:pt x="707885" y="593534"/>
                  </a:lnTo>
                  <a:lnTo>
                    <a:pt x="707999" y="595185"/>
                  </a:lnTo>
                  <a:lnTo>
                    <a:pt x="707999" y="524154"/>
                  </a:lnTo>
                  <a:lnTo>
                    <a:pt x="674763" y="487006"/>
                  </a:lnTo>
                  <a:lnTo>
                    <a:pt x="637933" y="467969"/>
                  </a:lnTo>
                  <a:lnTo>
                    <a:pt x="595553" y="461124"/>
                  </a:lnTo>
                  <a:lnTo>
                    <a:pt x="553173" y="467969"/>
                  </a:lnTo>
                  <a:lnTo>
                    <a:pt x="516356" y="487006"/>
                  </a:lnTo>
                  <a:lnTo>
                    <a:pt x="487311" y="516026"/>
                  </a:lnTo>
                  <a:lnTo>
                    <a:pt x="468261" y="552818"/>
                  </a:lnTo>
                  <a:lnTo>
                    <a:pt x="461505" y="594639"/>
                  </a:lnTo>
                  <a:lnTo>
                    <a:pt x="461416" y="595185"/>
                  </a:lnTo>
                  <a:lnTo>
                    <a:pt x="468261" y="637540"/>
                  </a:lnTo>
                  <a:lnTo>
                    <a:pt x="487311" y="674331"/>
                  </a:lnTo>
                  <a:lnTo>
                    <a:pt x="516356" y="703351"/>
                  </a:lnTo>
                  <a:lnTo>
                    <a:pt x="553173" y="722388"/>
                  </a:lnTo>
                  <a:lnTo>
                    <a:pt x="595553" y="729234"/>
                  </a:lnTo>
                  <a:lnTo>
                    <a:pt x="637933" y="722388"/>
                  </a:lnTo>
                  <a:lnTo>
                    <a:pt x="674763" y="703351"/>
                  </a:lnTo>
                  <a:lnTo>
                    <a:pt x="703795" y="674331"/>
                  </a:lnTo>
                  <a:lnTo>
                    <a:pt x="722845" y="637540"/>
                  </a:lnTo>
                  <a:lnTo>
                    <a:pt x="729691" y="595185"/>
                  </a:lnTo>
                  <a:close/>
                </a:path>
              </a:pathLst>
            </a:custGeom>
            <a:solidFill>
              <a:srgbClr val="286669"/>
            </a:solidFill>
          </p:spPr>
          <p:txBody>
            <a:bodyPr wrap="square" lIns="0" tIns="0" rIns="0" bIns="0" rtlCol="0"/>
            <a:lstStyle/>
            <a:p>
              <a:endParaRPr/>
            </a:p>
          </p:txBody>
        </p:sp>
      </p:grpSp>
      <p:pic>
        <p:nvPicPr>
          <p:cNvPr id="12" name="object 12"/>
          <p:cNvPicPr/>
          <p:nvPr/>
        </p:nvPicPr>
        <p:blipFill>
          <a:blip r:embed="rId5" cstate="print"/>
          <a:stretch>
            <a:fillRect/>
          </a:stretch>
        </p:blipFill>
        <p:spPr>
          <a:xfrm>
            <a:off x="976307" y="1723824"/>
            <a:ext cx="674761" cy="1124154"/>
          </a:xfrm>
          <a:prstGeom prst="rect">
            <a:avLst/>
          </a:prstGeom>
        </p:spPr>
      </p:pic>
      <p:pic>
        <p:nvPicPr>
          <p:cNvPr id="13" name="object 13"/>
          <p:cNvPicPr/>
          <p:nvPr/>
        </p:nvPicPr>
        <p:blipFill>
          <a:blip r:embed="rId6" cstate="print"/>
          <a:stretch>
            <a:fillRect/>
          </a:stretch>
        </p:blipFill>
        <p:spPr>
          <a:xfrm>
            <a:off x="944053" y="3941300"/>
            <a:ext cx="940437" cy="942868"/>
          </a:xfrm>
          <a:prstGeom prst="rect">
            <a:avLst/>
          </a:prstGeom>
        </p:spPr>
      </p:pic>
      <p:sp>
        <p:nvSpPr>
          <p:cNvPr id="14" name="object 14"/>
          <p:cNvSpPr txBox="1">
            <a:spLocks noGrp="1"/>
          </p:cNvSpPr>
          <p:nvPr>
            <p:ph type="sldNum" sz="quarter" idx="7"/>
          </p:nvPr>
        </p:nvSpPr>
        <p:spPr>
          <a:xfrm>
            <a:off x="8610600" y="6434076"/>
            <a:ext cx="2743200" cy="209673"/>
          </a:xfrm>
          <a:prstGeom prst="rect">
            <a:avLst/>
          </a:prstGeom>
        </p:spPr>
        <p:txBody>
          <a:bodyPr vert="horz" wrap="square" lIns="0" tIns="24765" rIns="0" bIns="0" rtlCol="0">
            <a:spAutoFit/>
          </a:bodyPr>
          <a:lstStyle/>
          <a:p>
            <a:pPr marL="38100">
              <a:lnSpc>
                <a:spcPct val="100000"/>
              </a:lnSpc>
              <a:spcBef>
                <a:spcPts val="195"/>
              </a:spcBef>
            </a:pPr>
            <a:r>
              <a:rPr lang="nl-BE" spc="-25" dirty="0"/>
              <a:t>8</a:t>
            </a:r>
            <a:endParaRPr spc="-25" dirty="0"/>
          </a:p>
        </p:txBody>
      </p:sp>
    </p:spTree>
  </p:cSld>
  <p:clrMapOvr>
    <a:masterClrMapping/>
  </p:clrMapOvr>
</p:sld>
</file>

<file path=ppt/theme/theme1.xml><?xml version="1.0" encoding="utf-8"?>
<a:theme xmlns:a="http://schemas.openxmlformats.org/drawingml/2006/main" name="ThemaProbis">
  <a:themeElements>
    <a:clrScheme name="Probis 2">
      <a:dk1>
        <a:srgbClr val="1E1E1E"/>
      </a:dk1>
      <a:lt1>
        <a:sysClr val="window" lastClr="FFFFFF"/>
      </a:lt1>
      <a:dk2>
        <a:srgbClr val="2E2E2E"/>
      </a:dk2>
      <a:lt2>
        <a:srgbClr val="E7E6E6"/>
      </a:lt2>
      <a:accent1>
        <a:srgbClr val="286669"/>
      </a:accent1>
      <a:accent2>
        <a:srgbClr val="45A7D5"/>
      </a:accent2>
      <a:accent3>
        <a:srgbClr val="F2F6F6"/>
      </a:accent3>
      <a:accent4>
        <a:srgbClr val="293F40"/>
      </a:accent4>
      <a:accent5>
        <a:srgbClr val="44B9BF"/>
      </a:accent5>
      <a:accent6>
        <a:srgbClr val="00CD7B"/>
      </a:accent6>
      <a:hlink>
        <a:srgbClr val="4579BD"/>
      </a:hlink>
      <a:folHlink>
        <a:srgbClr val="954F72"/>
      </a:folHlink>
    </a:clrScheme>
    <a:fontScheme name="Aangepast 1">
      <a:majorFont>
        <a:latin typeface="Segoe UI"/>
        <a:ea typeface=""/>
        <a:cs typeface=""/>
      </a:majorFont>
      <a:minorFont>
        <a:latin typeface="Segoe U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 template" id="{5A2097DA-EB52-4E56-B35D-6785CBDBC65F}" vid="{A5E55B06-7644-4933-AF72-8D16319D5541}"/>
    </a:ext>
  </a:extLst>
</a:theme>
</file>

<file path=ppt/theme/theme2.xml><?xml version="1.0" encoding="utf-8"?>
<a:theme xmlns:a="http://schemas.openxmlformats.org/drawingml/2006/main" name="Thema1">
  <a:themeElements>
    <a:clrScheme name="Probis">
      <a:dk1>
        <a:srgbClr val="286669"/>
      </a:dk1>
      <a:lt1>
        <a:srgbClr val="F2F6F6"/>
      </a:lt1>
      <a:dk2>
        <a:srgbClr val="286669"/>
      </a:dk2>
      <a:lt2>
        <a:srgbClr val="E7E6E6"/>
      </a:lt2>
      <a:accent1>
        <a:srgbClr val="286669"/>
      </a:accent1>
      <a:accent2>
        <a:srgbClr val="44B9BF"/>
      </a:accent2>
      <a:accent3>
        <a:srgbClr val="44B9BF"/>
      </a:accent3>
      <a:accent4>
        <a:srgbClr val="286669"/>
      </a:accent4>
      <a:accent5>
        <a:srgbClr val="44B9BF"/>
      </a:accent5>
      <a:accent6>
        <a:srgbClr val="286669"/>
      </a:accent6>
      <a:hlink>
        <a:srgbClr val="286669"/>
      </a:hlink>
      <a:folHlink>
        <a:srgbClr val="44B9BF"/>
      </a:folHlink>
    </a:clrScheme>
    <a:fontScheme name="Probis">
      <a:majorFont>
        <a:latin typeface="Segoe UI"/>
        <a:ea typeface=""/>
        <a:cs typeface=""/>
      </a:majorFont>
      <a:minorFont>
        <a:latin typeface="Segoe UI"/>
        <a:ea typeface=""/>
        <a:cs typeface=""/>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S IN NIEUWE HUISSTIJL" id="{4F35DA7F-1F10-470A-8098-2E950D660885}" vid="{D956984B-C670-4A77-8BD6-7234890812FB}"/>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ThemaProbis">
  <a:themeElements>
    <a:clrScheme name="Probis 2">
      <a:dk1>
        <a:srgbClr val="1E1E1E"/>
      </a:dk1>
      <a:lt1>
        <a:sysClr val="window" lastClr="FFFFFF"/>
      </a:lt1>
      <a:dk2>
        <a:srgbClr val="2E2E2E"/>
      </a:dk2>
      <a:lt2>
        <a:srgbClr val="E7E6E6"/>
      </a:lt2>
      <a:accent1>
        <a:srgbClr val="286669"/>
      </a:accent1>
      <a:accent2>
        <a:srgbClr val="45A7D5"/>
      </a:accent2>
      <a:accent3>
        <a:srgbClr val="F2F6F6"/>
      </a:accent3>
      <a:accent4>
        <a:srgbClr val="293F40"/>
      </a:accent4>
      <a:accent5>
        <a:srgbClr val="44B9BF"/>
      </a:accent5>
      <a:accent6>
        <a:srgbClr val="00CD7B"/>
      </a:accent6>
      <a:hlink>
        <a:srgbClr val="4579BD"/>
      </a:hlink>
      <a:folHlink>
        <a:srgbClr val="954F72"/>
      </a:folHlink>
    </a:clrScheme>
    <a:fontScheme name="Aangepast 1">
      <a:majorFont>
        <a:latin typeface="Segoe UI"/>
        <a:ea typeface=""/>
        <a:cs typeface=""/>
      </a:majorFont>
      <a:minorFont>
        <a:latin typeface="Segoe U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 template" id="{5A2097DA-EB52-4E56-B35D-6785CBDBC65F}" vid="{A5E55B06-7644-4933-AF72-8D16319D5541}"/>
    </a:ext>
  </a:extLst>
</a:theme>
</file>

<file path=ppt/theme/theme5.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0193e40-f873-49a5-b57b-6ae4c3c4922d">
      <Terms xmlns="http://schemas.microsoft.com/office/infopath/2007/PartnerControls"/>
    </lcf76f155ced4ddcb4097134ff3c332f>
    <TaxCatchAll xmlns="564aa6db-8018-42d8-b823-385f031fd486" xsi:nil="true"/>
    <Sortering xmlns="e0193e40-f873-49a5-b57b-6ae4c3c4922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3CFE710A88E5144B75FE8E6D89A237B" ma:contentTypeVersion="17" ma:contentTypeDescription="Een nieuw document maken." ma:contentTypeScope="" ma:versionID="3c00b3972ac71eedf7e824c4c09bf4a5">
  <xsd:schema xmlns:xsd="http://www.w3.org/2001/XMLSchema" xmlns:xs="http://www.w3.org/2001/XMLSchema" xmlns:p="http://schemas.microsoft.com/office/2006/metadata/properties" xmlns:ns2="e0193e40-f873-49a5-b57b-6ae4c3c4922d" xmlns:ns3="564aa6db-8018-42d8-b823-385f031fd486" targetNamespace="http://schemas.microsoft.com/office/2006/metadata/properties" ma:root="true" ma:fieldsID="61fd7fee61faa70fb2be43070048fbea" ns2:_="" ns3:_="">
    <xsd:import namespace="e0193e40-f873-49a5-b57b-6ae4c3c4922d"/>
    <xsd:import namespace="564aa6db-8018-42d8-b823-385f031fd48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Sortering"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193e40-f873-49a5-b57b-6ae4c3c492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Afbeeldingtags" ma:readOnly="false" ma:fieldId="{5cf76f15-5ced-4ddc-b409-7134ff3c332f}" ma:taxonomyMulti="true" ma:sspId="315e041a-3624-45c7-a3a9-8fe902ae8e97"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Sortering" ma:index="22" nillable="true" ma:displayName="Sortering" ma:description="A-Z" ma:format="Dropdown" ma:internalName="Sortering">
      <xsd:simpleType>
        <xsd:restriction base="dms:Text">
          <xsd:maxLength value="10"/>
        </xsd:restriction>
      </xsd:simpleType>
    </xsd:element>
    <xsd:element name="MediaServiceLocation" ma:index="23" nillable="true" ma:displayName="Location" ma:description="" ma:indexed="true" ma:internalName="MediaServiceLocation" ma:readOnly="true">
      <xsd:simpleType>
        <xsd:restriction base="dms:Text"/>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64aa6db-8018-42d8-b823-385f031fd48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5eecad6c-8bfe-4365-8dc7-bb3635dd0d94}" ma:internalName="TaxCatchAll" ma:showField="CatchAllData" ma:web="564aa6db-8018-42d8-b823-385f031fd48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Gedeeld met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6B6444-5AA0-4F72-8A9E-8E23DAA07FF3}">
  <ds:schemaRefs>
    <ds:schemaRef ds:uri="http://schemas.microsoft.com/office/2006/metadata/properties"/>
    <ds:schemaRef ds:uri="http://purl.org/dc/terms/"/>
    <ds:schemaRef ds:uri="e0193e40-f873-49a5-b57b-6ae4c3c4922d"/>
    <ds:schemaRef ds:uri="http://www.w3.org/XML/1998/namespace"/>
    <ds:schemaRef ds:uri="http://purl.org/dc/dcmitype/"/>
    <ds:schemaRef ds:uri="http://schemas.microsoft.com/office/2006/documentManagement/types"/>
    <ds:schemaRef ds:uri="http://schemas.microsoft.com/office/infopath/2007/PartnerControls"/>
    <ds:schemaRef ds:uri="564aa6db-8018-42d8-b823-385f031fd486"/>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BCE6A72D-F424-4CB1-8157-3BAFB84F8A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0193e40-f873-49a5-b57b-6ae4c3c4922d"/>
    <ds:schemaRef ds:uri="564aa6db-8018-42d8-b823-385f031fd4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6ED4C57-36A5-4221-99A5-030B8F43A3E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9326</Words>
  <Application>Microsoft Office PowerPoint</Application>
  <PresentationFormat>Breedbeeld</PresentationFormat>
  <Paragraphs>1165</Paragraphs>
  <Slides>86</Slides>
  <Notes>49</Notes>
  <HiddenSlides>0</HiddenSlides>
  <MMClips>0</MMClips>
  <ScaleCrop>false</ScaleCrop>
  <HeadingPairs>
    <vt:vector size="6" baseType="variant">
      <vt:variant>
        <vt:lpstr>Gebruikte lettertypen</vt:lpstr>
      </vt:variant>
      <vt:variant>
        <vt:i4>11</vt:i4>
      </vt:variant>
      <vt:variant>
        <vt:lpstr>Thema</vt:lpstr>
      </vt:variant>
      <vt:variant>
        <vt:i4>4</vt:i4>
      </vt:variant>
      <vt:variant>
        <vt:lpstr>Diatitels</vt:lpstr>
      </vt:variant>
      <vt:variant>
        <vt:i4>86</vt:i4>
      </vt:variant>
    </vt:vector>
  </HeadingPairs>
  <TitlesOfParts>
    <vt:vector size="101" baseType="lpstr">
      <vt:lpstr>Arial</vt:lpstr>
      <vt:lpstr>Arial MT</vt:lpstr>
      <vt:lpstr>Calibri</vt:lpstr>
      <vt:lpstr>Calibri Light</vt:lpstr>
      <vt:lpstr>Courier New</vt:lpstr>
      <vt:lpstr>Nunito</vt:lpstr>
      <vt:lpstr>Quicksand</vt:lpstr>
      <vt:lpstr>Segoe UI</vt:lpstr>
      <vt:lpstr>Systeemlettertype regulier</vt:lpstr>
      <vt:lpstr>Times New Roman</vt:lpstr>
      <vt:lpstr>Verdana</vt:lpstr>
      <vt:lpstr>ThemaProbis</vt:lpstr>
      <vt:lpstr>Thema1</vt:lpstr>
      <vt:lpstr>Kantoorthema</vt:lpstr>
      <vt:lpstr>2_ThemaProbis</vt:lpstr>
      <vt:lpstr>PowerPoint-presentatie</vt:lpstr>
      <vt:lpstr>PowerPoint-presentatie</vt:lpstr>
      <vt:lpstr>Omgevingsgerelateerde ontwikkelingen</vt:lpstr>
      <vt:lpstr>PowerPoint-presentatie</vt:lpstr>
      <vt:lpstr>PowerPoint-presentatie</vt:lpstr>
      <vt:lpstr>Kernpunten ruimte, wonen &amp; mobiliteit  </vt:lpstr>
      <vt:lpstr>Ruimte in cijfers</vt:lpstr>
      <vt:lpstr>Ruimte in cijfers</vt:lpstr>
      <vt:lpstr>Wonen en woonomgeving in cijfers</vt:lpstr>
      <vt:lpstr>Wonen en woonomgeving in cijfers</vt:lpstr>
      <vt:lpstr>Wonen en woonomgeving in cijfers</vt:lpstr>
      <vt:lpstr>Mobiliteit in cijfers </vt:lpstr>
      <vt:lpstr>Mobiliteit in cijfers </vt:lpstr>
      <vt:lpstr>Mobiliteit in cijfers</vt:lpstr>
      <vt:lpstr>Samenvatting</vt:lpstr>
      <vt:lpstr>Samenvatting</vt:lpstr>
      <vt:lpstr>PowerPoint-presentatie</vt:lpstr>
      <vt:lpstr>Kernpunten leven &amp; samenleven</vt:lpstr>
      <vt:lpstr>Kernpunten leven &amp; samenleven</vt:lpstr>
      <vt:lpstr>Veiligheid in cijfers</vt:lpstr>
      <vt:lpstr>Lokaal bestuur in cijfers</vt:lpstr>
      <vt:lpstr>Samenleven in cijfers</vt:lpstr>
      <vt:lpstr>Natuur, klimaat en milieu in cijfers</vt:lpstr>
      <vt:lpstr>Natuur, klimaat en milieu in cijfers</vt:lpstr>
      <vt:lpstr>Natuur, klimaat en milieu in cijfers</vt:lpstr>
      <vt:lpstr>Samenvatting</vt:lpstr>
      <vt:lpstr>Samenvatting</vt:lpstr>
      <vt:lpstr>Samenvatting</vt:lpstr>
      <vt:lpstr>PowerPoint-presentatie</vt:lpstr>
      <vt:lpstr>Kernpunten economie en werk</vt:lpstr>
      <vt:lpstr>Kernpunten onderwijs</vt:lpstr>
      <vt:lpstr>Kernpunten onderwijs</vt:lpstr>
      <vt:lpstr>Kernpunten opvang</vt:lpstr>
      <vt:lpstr>Economie in cijfers</vt:lpstr>
      <vt:lpstr>Economie in cijfers</vt:lpstr>
      <vt:lpstr>Werk in cijfers</vt:lpstr>
      <vt:lpstr>Samenvatting economie en werk</vt:lpstr>
      <vt:lpstr>Onderwijs</vt:lpstr>
      <vt:lpstr>Onderwijs Demografische ontwikkelingen in cijfers </vt:lpstr>
      <vt:lpstr>Onderwijs Demografische ontwikkelingen in cijfers </vt:lpstr>
      <vt:lpstr>Onderwijs Demografische ontwikkelingen in cijfers </vt:lpstr>
      <vt:lpstr>Onderwijs Demografische ontwikkelingen in cijfers </vt:lpstr>
      <vt:lpstr>Onderwijs Demografische ontwikkelingen in cijfers </vt:lpstr>
      <vt:lpstr>Onderwijs Samenstelling</vt:lpstr>
      <vt:lpstr>Onderwijs Sociale ontwikkelingen in cijfers</vt:lpstr>
      <vt:lpstr>Onderwijs Sociale ontwikkelingen in cijfers</vt:lpstr>
      <vt:lpstr>Onderwijs Sociale ontwikkelingen in cijfers</vt:lpstr>
      <vt:lpstr>Onderwijs Sociale ontwikkelingen in cijfers</vt:lpstr>
      <vt:lpstr>Onderwijs Sociale ontwikkelingen in cijfers</vt:lpstr>
      <vt:lpstr>Onderwijs Taalsituatie (2023)</vt:lpstr>
      <vt:lpstr>Onderwijs Taalsituatie (2023)</vt:lpstr>
      <vt:lpstr>Samenvatting onderwijs Algemeen</vt:lpstr>
      <vt:lpstr>Samenvatting onderwijs Demografische ontwikkelingen</vt:lpstr>
      <vt:lpstr>Samenvatting onderwijs Mobiliteit</vt:lpstr>
      <vt:lpstr>Samenvatting onderwijs Sociale ontwikkelingen</vt:lpstr>
      <vt:lpstr>Opvang in cijfers</vt:lpstr>
      <vt:lpstr>PowerPoint-presentatie</vt:lpstr>
      <vt:lpstr>Kernpunten demografie</vt:lpstr>
      <vt:lpstr>Demografie in cijfers </vt:lpstr>
      <vt:lpstr>Demografie in cijfers</vt:lpstr>
      <vt:lpstr>Demografie </vt:lpstr>
      <vt:lpstr>Samenvatting</vt:lpstr>
      <vt:lpstr>Samenvatting</vt:lpstr>
      <vt:lpstr>PowerPoint-presentatie</vt:lpstr>
      <vt:lpstr>Kernpunten cultuur &amp; vrije tijd</vt:lpstr>
      <vt:lpstr>Vrije tijd in cijfers</vt:lpstr>
      <vt:lpstr>Samenvatting</vt:lpstr>
      <vt:lpstr>PowerPoint-presentatie</vt:lpstr>
      <vt:lpstr>Kernpunten zorg, welzijn &amp; armoede </vt:lpstr>
      <vt:lpstr>Zorg en welzijn in cijfers</vt:lpstr>
      <vt:lpstr>Zorg en welzijn in cijfers</vt:lpstr>
      <vt:lpstr>Armoede in cijfers</vt:lpstr>
      <vt:lpstr>Samenvatting</vt:lpstr>
      <vt:lpstr>Samenvatting</vt:lpstr>
      <vt:lpstr>Omgevingsanalyse</vt:lpstr>
      <vt:lpstr>Interne uitdagingen</vt:lpstr>
      <vt:lpstr>Interne analyse Interne uitdagingen</vt:lpstr>
      <vt:lpstr>Overzicht: 8 interne uitdagingen van Dentergem</vt:lpstr>
      <vt:lpstr>Communicatie en innovatie</vt:lpstr>
      <vt:lpstr>Een permanente evaluatie van de organisatiestructuur</vt:lpstr>
      <vt:lpstr>Het managementmodel als basis voor een eigentijdse politiek-ambtelijke verhouding</vt:lpstr>
      <vt:lpstr>Projectmatig werken als katalysator voor het realiseren van de beleidsdoelstellingen</vt:lpstr>
      <vt:lpstr>Infrastructuur en patrimonium</vt:lpstr>
      <vt:lpstr>Financiële handvaten</vt:lpstr>
      <vt:lpstr>Digitalisering</vt:lpstr>
      <vt:lpstr>HR / personeelsbeleid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Veerle Bogaert;Eva Decoster</dc:creator>
  <cp:lastModifiedBy>Sabine Slegers</cp:lastModifiedBy>
  <cp:revision>21</cp:revision>
  <dcterms:created xsi:type="dcterms:W3CDTF">2023-02-06T09:23:08Z</dcterms:created>
  <dcterms:modified xsi:type="dcterms:W3CDTF">2025-12-02T08:56:44Z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0x01010003CFE710A88E5144B75FE8E6D89A237B</vt:lpwstr>
  </property>
  <property fmtid="{D5CDD505-2E9C-101B-9397-08002B2CF9AE}" pid="3" name="MediaServiceImageTags">
    <vt:lpwstr/>
  </property>
  <property fmtid="{D5CDD505-2E9C-101B-9397-08002B2CF9AE}" pid="4" name="Order">
    <vt:r8>1017800</vt:r8>
  </property>
</Properties>
</file>